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5.xml" ContentType="application/vnd.openxmlformats-officedocument.presentationml.notesSlide+xml"/>
  <Override PartName="/ppt/tags/tag3.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4.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5.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6.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88"/>
  </p:notesMasterIdLst>
  <p:handoutMasterIdLst>
    <p:handoutMasterId r:id="rId89"/>
  </p:handoutMasterIdLst>
  <p:sldIdLst>
    <p:sldId id="415" r:id="rId2"/>
    <p:sldId id="485" r:id="rId3"/>
    <p:sldId id="293" r:id="rId4"/>
    <p:sldId id="492" r:id="rId5"/>
    <p:sldId id="495" r:id="rId6"/>
    <p:sldId id="259" r:id="rId7"/>
    <p:sldId id="494" r:id="rId8"/>
    <p:sldId id="264" r:id="rId9"/>
    <p:sldId id="351" r:id="rId10"/>
    <p:sldId id="357" r:id="rId11"/>
    <p:sldId id="362" r:id="rId12"/>
    <p:sldId id="496" r:id="rId13"/>
    <p:sldId id="497" r:id="rId14"/>
    <p:sldId id="498" r:id="rId15"/>
    <p:sldId id="499" r:id="rId16"/>
    <p:sldId id="500" r:id="rId17"/>
    <p:sldId id="501" r:id="rId18"/>
    <p:sldId id="502" r:id="rId19"/>
    <p:sldId id="503" r:id="rId20"/>
    <p:sldId id="504" r:id="rId21"/>
    <p:sldId id="505" r:id="rId22"/>
    <p:sldId id="506" r:id="rId23"/>
    <p:sldId id="507" r:id="rId24"/>
    <p:sldId id="508" r:id="rId25"/>
    <p:sldId id="509" r:id="rId26"/>
    <p:sldId id="510" r:id="rId27"/>
    <p:sldId id="511" r:id="rId28"/>
    <p:sldId id="512" r:id="rId29"/>
    <p:sldId id="513" r:id="rId30"/>
    <p:sldId id="514" r:id="rId31"/>
    <p:sldId id="515" r:id="rId32"/>
    <p:sldId id="516" r:id="rId33"/>
    <p:sldId id="518" r:id="rId34"/>
    <p:sldId id="571" r:id="rId35"/>
    <p:sldId id="519" r:id="rId36"/>
    <p:sldId id="572" r:id="rId37"/>
    <p:sldId id="521" r:id="rId38"/>
    <p:sldId id="522" r:id="rId39"/>
    <p:sldId id="523" r:id="rId40"/>
    <p:sldId id="573" r:id="rId41"/>
    <p:sldId id="574" r:id="rId42"/>
    <p:sldId id="575" r:id="rId43"/>
    <p:sldId id="576" r:id="rId44"/>
    <p:sldId id="528" r:id="rId45"/>
    <p:sldId id="577" r:id="rId46"/>
    <p:sldId id="530" r:id="rId47"/>
    <p:sldId id="531" r:id="rId48"/>
    <p:sldId id="532" r:id="rId49"/>
    <p:sldId id="578" r:id="rId50"/>
    <p:sldId id="534" r:id="rId51"/>
    <p:sldId id="535" r:id="rId52"/>
    <p:sldId id="536" r:id="rId53"/>
    <p:sldId id="537" r:id="rId54"/>
    <p:sldId id="538" r:id="rId55"/>
    <p:sldId id="539" r:id="rId56"/>
    <p:sldId id="540" r:id="rId57"/>
    <p:sldId id="541" r:id="rId58"/>
    <p:sldId id="542" r:id="rId59"/>
    <p:sldId id="543" r:id="rId60"/>
    <p:sldId id="544" r:id="rId61"/>
    <p:sldId id="545" r:id="rId62"/>
    <p:sldId id="546" r:id="rId63"/>
    <p:sldId id="580" r:id="rId64"/>
    <p:sldId id="548" r:id="rId65"/>
    <p:sldId id="549" r:id="rId66"/>
    <p:sldId id="550" r:id="rId67"/>
    <p:sldId id="551" r:id="rId68"/>
    <p:sldId id="552" r:id="rId69"/>
    <p:sldId id="553" r:id="rId70"/>
    <p:sldId id="554" r:id="rId71"/>
    <p:sldId id="555" r:id="rId72"/>
    <p:sldId id="556" r:id="rId73"/>
    <p:sldId id="557" r:id="rId74"/>
    <p:sldId id="558" r:id="rId75"/>
    <p:sldId id="559" r:id="rId76"/>
    <p:sldId id="560" r:id="rId77"/>
    <p:sldId id="561" r:id="rId78"/>
    <p:sldId id="562" r:id="rId79"/>
    <p:sldId id="563" r:id="rId80"/>
    <p:sldId id="581" r:id="rId81"/>
    <p:sldId id="565" r:id="rId82"/>
    <p:sldId id="566" r:id="rId83"/>
    <p:sldId id="567" r:id="rId84"/>
    <p:sldId id="568" r:id="rId85"/>
    <p:sldId id="569" r:id="rId86"/>
    <p:sldId id="570" r:id="rId87"/>
  </p:sldIdLst>
  <p:sldSz cx="9144000" cy="6858000" type="screen4x3"/>
  <p:notesSz cx="6858000" cy="9296400"/>
  <p:custDataLst>
    <p:tags r:id="rId9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na B. Yurdin" initials="DBY"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9BE5FF"/>
    <a:srgbClr val="D4ECBA"/>
    <a:srgbClr val="B4DE86"/>
    <a:srgbClr val="0000CC"/>
    <a:srgbClr val="75DBFF"/>
    <a:srgbClr val="53D2FF"/>
    <a:srgbClr val="FF9900"/>
    <a:srgbClr val="FE58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6" autoAdjust="0"/>
    <p:restoredTop sz="72167" autoAdjust="0"/>
  </p:normalViewPr>
  <p:slideViewPr>
    <p:cSldViewPr>
      <p:cViewPr varScale="1">
        <p:scale>
          <a:sx n="65" d="100"/>
          <a:sy n="65" d="100"/>
        </p:scale>
        <p:origin x="1758" y="60"/>
      </p:cViewPr>
      <p:guideLst>
        <p:guide orient="horz" pos="2160"/>
        <p:guide pos="2880"/>
      </p:guideLst>
    </p:cSldViewPr>
  </p:slideViewPr>
  <p:outlineViewPr>
    <p:cViewPr>
      <p:scale>
        <a:sx n="33" d="100"/>
        <a:sy n="33" d="100"/>
      </p:scale>
      <p:origin x="0" y="10662"/>
    </p:cViewPr>
  </p:outlineViewPr>
  <p:notesTextViewPr>
    <p:cViewPr>
      <p:scale>
        <a:sx n="100" d="100"/>
        <a:sy n="100" d="100"/>
      </p:scale>
      <p:origin x="0" y="0"/>
    </p:cViewPr>
  </p:notesTextViewPr>
  <p:sorterViewPr>
    <p:cViewPr>
      <p:scale>
        <a:sx n="60" d="100"/>
        <a:sy n="60" d="100"/>
      </p:scale>
      <p:origin x="0" y="0"/>
    </p:cViewPr>
  </p:sorterViewPr>
  <p:notesViewPr>
    <p:cSldViewPr>
      <p:cViewPr>
        <p:scale>
          <a:sx n="100" d="100"/>
          <a:sy n="100" d="100"/>
        </p:scale>
        <p:origin x="-1620" y="3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gs" Target="tags/tag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5.xml.rels><?xml version="1.0" encoding="UTF-8" standalone="yes"?>
<Relationships xmlns="http://schemas.openxmlformats.org/package/2006/relationships"><Relationship Id="rId1" Type="http://schemas.openxmlformats.org/officeDocument/2006/relationships/image" Target="../media/image59.png"/></Relationships>
</file>

<file path=ppt/diagrams/_rels/drawing5.xml.rels><?xml version="1.0" encoding="UTF-8" standalone="yes"?>
<Relationships xmlns="http://schemas.openxmlformats.org/package/2006/relationships"><Relationship Id="rId1" Type="http://schemas.openxmlformats.org/officeDocument/2006/relationships/image" Target="../media/image5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698D7B-B2A1-4EB9-838F-086DF6B17BC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3496C50-0F29-4443-878A-05D2E5E45337}">
      <dgm:prSet phldrT="[Text]"/>
      <dgm:spPr/>
      <dgm:t>
        <a:bodyPr/>
        <a:lstStyle/>
        <a:p>
          <a:pPr algn="l"/>
          <a:r>
            <a:rPr lang="en-US" dirty="0">
              <a:latin typeface="Georgia" pitchFamily="18" charset="0"/>
            </a:rPr>
            <a:t>Surveys</a:t>
          </a:r>
        </a:p>
      </dgm:t>
    </dgm:pt>
    <dgm:pt modelId="{0F667465-13FC-4C62-BEB3-72B844FECFFC}" type="parTrans" cxnId="{7EF69971-3E22-48CD-A0F7-5221AD307F5B}">
      <dgm:prSet/>
      <dgm:spPr/>
      <dgm:t>
        <a:bodyPr/>
        <a:lstStyle/>
        <a:p>
          <a:pPr algn="l"/>
          <a:endParaRPr lang="en-US">
            <a:latin typeface="Georgia" pitchFamily="18" charset="0"/>
          </a:endParaRPr>
        </a:p>
      </dgm:t>
    </dgm:pt>
    <dgm:pt modelId="{EC78C4EB-D9CD-48DD-B97F-BB499E53D61E}" type="sibTrans" cxnId="{7EF69971-3E22-48CD-A0F7-5221AD307F5B}">
      <dgm:prSet/>
      <dgm:spPr/>
      <dgm:t>
        <a:bodyPr/>
        <a:lstStyle/>
        <a:p>
          <a:pPr algn="l"/>
          <a:endParaRPr lang="en-US">
            <a:latin typeface="Georgia" pitchFamily="18" charset="0"/>
          </a:endParaRPr>
        </a:p>
      </dgm:t>
    </dgm:pt>
    <dgm:pt modelId="{C71401E9-2FCB-4D0D-A983-F2FB25B932C5}">
      <dgm:prSet phldrT="[Text]"/>
      <dgm:spPr/>
      <dgm:t>
        <a:bodyPr/>
        <a:lstStyle/>
        <a:p>
          <a:pPr algn="l"/>
          <a:r>
            <a:rPr lang="en-US" dirty="0">
              <a:solidFill>
                <a:schemeClr val="tx1">
                  <a:lumMod val="85000"/>
                  <a:lumOff val="15000"/>
                </a:schemeClr>
              </a:solidFill>
              <a:latin typeface="Georgia" pitchFamily="18" charset="0"/>
            </a:rPr>
            <a:t>Household</a:t>
          </a:r>
        </a:p>
      </dgm:t>
    </dgm:pt>
    <dgm:pt modelId="{B8ED62A8-A210-4E06-91B8-F01B99FF8F5E}" type="parTrans" cxnId="{BF117919-5DFC-463A-951E-E3E6DA335866}">
      <dgm:prSet/>
      <dgm:spPr/>
      <dgm:t>
        <a:bodyPr/>
        <a:lstStyle/>
        <a:p>
          <a:pPr algn="l"/>
          <a:endParaRPr lang="en-US">
            <a:latin typeface="Georgia" pitchFamily="18" charset="0"/>
          </a:endParaRPr>
        </a:p>
      </dgm:t>
    </dgm:pt>
    <dgm:pt modelId="{CEFD1ADB-7775-4332-9C8F-108A2605FB1B}" type="sibTrans" cxnId="{BF117919-5DFC-463A-951E-E3E6DA335866}">
      <dgm:prSet/>
      <dgm:spPr/>
      <dgm:t>
        <a:bodyPr/>
        <a:lstStyle/>
        <a:p>
          <a:pPr algn="l"/>
          <a:endParaRPr lang="en-US">
            <a:latin typeface="Georgia" pitchFamily="18" charset="0"/>
          </a:endParaRPr>
        </a:p>
      </dgm:t>
    </dgm:pt>
    <dgm:pt modelId="{C6B553B3-2896-49D1-A92A-8FCAEABBA2EC}">
      <dgm:prSet phldrT="[Text]"/>
      <dgm:spPr/>
      <dgm:t>
        <a:bodyPr/>
        <a:lstStyle/>
        <a:p>
          <a:pPr algn="l"/>
          <a:r>
            <a:rPr lang="en-US" dirty="0">
              <a:solidFill>
                <a:schemeClr val="tx1">
                  <a:lumMod val="85000"/>
                  <a:lumOff val="15000"/>
                </a:schemeClr>
              </a:solidFill>
              <a:latin typeface="Georgia" pitchFamily="18" charset="0"/>
            </a:rPr>
            <a:t>Employer</a:t>
          </a:r>
        </a:p>
      </dgm:t>
    </dgm:pt>
    <dgm:pt modelId="{986E3BBD-A993-4D79-8389-8348DFD624AD}" type="parTrans" cxnId="{B7B7B445-7C99-471E-869A-EEDD32E8D2ED}">
      <dgm:prSet/>
      <dgm:spPr/>
      <dgm:t>
        <a:bodyPr/>
        <a:lstStyle/>
        <a:p>
          <a:pPr algn="l"/>
          <a:endParaRPr lang="en-US">
            <a:latin typeface="Georgia" pitchFamily="18" charset="0"/>
          </a:endParaRPr>
        </a:p>
      </dgm:t>
    </dgm:pt>
    <dgm:pt modelId="{9A91F235-1332-4A44-A557-3332AFEE54AF}" type="sibTrans" cxnId="{B7B7B445-7C99-471E-869A-EEDD32E8D2ED}">
      <dgm:prSet/>
      <dgm:spPr/>
      <dgm:t>
        <a:bodyPr/>
        <a:lstStyle/>
        <a:p>
          <a:pPr algn="l"/>
          <a:endParaRPr lang="en-US">
            <a:latin typeface="Georgia" pitchFamily="18" charset="0"/>
          </a:endParaRPr>
        </a:p>
      </dgm:t>
    </dgm:pt>
    <dgm:pt modelId="{9174103D-A316-4568-9401-EF57617EC2A9}">
      <dgm:prSet phldrT="[Text]"/>
      <dgm:spPr/>
      <dgm:t>
        <a:bodyPr/>
        <a:lstStyle/>
        <a:p>
          <a:pPr algn="l"/>
          <a:r>
            <a:rPr lang="en-US" dirty="0">
              <a:latin typeface="Georgia" pitchFamily="18" charset="0"/>
            </a:rPr>
            <a:t>Administrative  Databases</a:t>
          </a:r>
        </a:p>
      </dgm:t>
    </dgm:pt>
    <dgm:pt modelId="{0C478C1C-B8A2-4D0F-AD45-B0961EF9EA09}" type="parTrans" cxnId="{73BD3407-7EE0-4371-8874-23A592E3394F}">
      <dgm:prSet/>
      <dgm:spPr/>
      <dgm:t>
        <a:bodyPr/>
        <a:lstStyle/>
        <a:p>
          <a:pPr algn="l"/>
          <a:endParaRPr lang="en-US">
            <a:latin typeface="Georgia" pitchFamily="18" charset="0"/>
          </a:endParaRPr>
        </a:p>
      </dgm:t>
    </dgm:pt>
    <dgm:pt modelId="{8E772606-7CDC-4A6C-87E5-D1B4EC73229F}" type="sibTrans" cxnId="{73BD3407-7EE0-4371-8874-23A592E3394F}">
      <dgm:prSet/>
      <dgm:spPr/>
      <dgm:t>
        <a:bodyPr/>
        <a:lstStyle/>
        <a:p>
          <a:pPr algn="l"/>
          <a:endParaRPr lang="en-US">
            <a:latin typeface="Georgia" pitchFamily="18" charset="0"/>
          </a:endParaRPr>
        </a:p>
      </dgm:t>
    </dgm:pt>
    <dgm:pt modelId="{2A22DAE7-8E60-4661-8C10-ED59E27383B7}">
      <dgm:prSet phldrT="[Text]"/>
      <dgm:spPr/>
      <dgm:t>
        <a:bodyPr/>
        <a:lstStyle/>
        <a:p>
          <a:pPr algn="l"/>
          <a:r>
            <a:rPr lang="en-US" dirty="0">
              <a:solidFill>
                <a:schemeClr val="tx1">
                  <a:lumMod val="85000"/>
                  <a:lumOff val="15000"/>
                </a:schemeClr>
              </a:solidFill>
              <a:latin typeface="Georgia" pitchFamily="18" charset="0"/>
            </a:rPr>
            <a:t>Unemployment Insurance records</a:t>
          </a:r>
        </a:p>
      </dgm:t>
    </dgm:pt>
    <dgm:pt modelId="{DAB7CF0C-2BE0-4DFF-B4F7-4A8C10B91CF6}" type="parTrans" cxnId="{0FA71308-13F5-469D-9395-F55A24ED38E3}">
      <dgm:prSet/>
      <dgm:spPr/>
      <dgm:t>
        <a:bodyPr/>
        <a:lstStyle/>
        <a:p>
          <a:pPr algn="l"/>
          <a:endParaRPr lang="en-US">
            <a:latin typeface="Georgia" pitchFamily="18" charset="0"/>
          </a:endParaRPr>
        </a:p>
      </dgm:t>
    </dgm:pt>
    <dgm:pt modelId="{AC60D4E1-09F3-40CD-A258-04CB7921A111}" type="sibTrans" cxnId="{0FA71308-13F5-469D-9395-F55A24ED38E3}">
      <dgm:prSet/>
      <dgm:spPr/>
      <dgm:t>
        <a:bodyPr/>
        <a:lstStyle/>
        <a:p>
          <a:pPr algn="l"/>
          <a:endParaRPr lang="en-US">
            <a:latin typeface="Georgia" pitchFamily="18" charset="0"/>
          </a:endParaRPr>
        </a:p>
      </dgm:t>
    </dgm:pt>
    <dgm:pt modelId="{E845A9B2-D9D3-460F-B090-98E6EF1298B1}">
      <dgm:prSet phldrT="[Text]"/>
      <dgm:spPr/>
      <dgm:t>
        <a:bodyPr/>
        <a:lstStyle/>
        <a:p>
          <a:pPr algn="l"/>
          <a:r>
            <a:rPr lang="en-US" dirty="0">
              <a:latin typeface="Georgia" pitchFamily="18" charset="0"/>
            </a:rPr>
            <a:t>Transactional Procedures</a:t>
          </a:r>
        </a:p>
      </dgm:t>
    </dgm:pt>
    <dgm:pt modelId="{44959C2B-917B-4B0B-B3E3-B5939F594298}" type="parTrans" cxnId="{3F43D45B-97A4-4DD4-A1CF-FBC72654D031}">
      <dgm:prSet/>
      <dgm:spPr/>
      <dgm:t>
        <a:bodyPr/>
        <a:lstStyle/>
        <a:p>
          <a:pPr algn="l"/>
          <a:endParaRPr lang="en-US">
            <a:latin typeface="Georgia" pitchFamily="18" charset="0"/>
          </a:endParaRPr>
        </a:p>
      </dgm:t>
    </dgm:pt>
    <dgm:pt modelId="{A942D317-6018-45C6-ACF5-E57DFBE4CDCC}" type="sibTrans" cxnId="{3F43D45B-97A4-4DD4-A1CF-FBC72654D031}">
      <dgm:prSet/>
      <dgm:spPr/>
      <dgm:t>
        <a:bodyPr/>
        <a:lstStyle/>
        <a:p>
          <a:pPr algn="l"/>
          <a:endParaRPr lang="en-US">
            <a:latin typeface="Georgia" pitchFamily="18" charset="0"/>
          </a:endParaRPr>
        </a:p>
      </dgm:t>
    </dgm:pt>
    <dgm:pt modelId="{1A887CA4-686F-4B6D-92DD-3FDD9EBFD211}">
      <dgm:prSet phldrT="[Text]"/>
      <dgm:spPr/>
      <dgm:t>
        <a:bodyPr/>
        <a:lstStyle/>
        <a:p>
          <a:pPr algn="l"/>
          <a:r>
            <a:rPr lang="en-US" dirty="0">
              <a:solidFill>
                <a:schemeClr val="tx1">
                  <a:lumMod val="85000"/>
                  <a:lumOff val="15000"/>
                </a:schemeClr>
              </a:solidFill>
              <a:latin typeface="Georgia" pitchFamily="18" charset="0"/>
            </a:rPr>
            <a:t>Job orders</a:t>
          </a:r>
        </a:p>
      </dgm:t>
    </dgm:pt>
    <dgm:pt modelId="{85C3E665-7203-40A6-B94B-ABE4787403E6}" type="parTrans" cxnId="{45D42980-1FA4-4745-8000-6706B086EEDD}">
      <dgm:prSet/>
      <dgm:spPr/>
      <dgm:t>
        <a:bodyPr/>
        <a:lstStyle/>
        <a:p>
          <a:pPr algn="l"/>
          <a:endParaRPr lang="en-US">
            <a:latin typeface="Georgia" pitchFamily="18" charset="0"/>
          </a:endParaRPr>
        </a:p>
      </dgm:t>
    </dgm:pt>
    <dgm:pt modelId="{0AC1733A-BC4C-427A-8689-D084A0B71909}" type="sibTrans" cxnId="{45D42980-1FA4-4745-8000-6706B086EEDD}">
      <dgm:prSet/>
      <dgm:spPr/>
      <dgm:t>
        <a:bodyPr/>
        <a:lstStyle/>
        <a:p>
          <a:pPr algn="l"/>
          <a:endParaRPr lang="en-US">
            <a:latin typeface="Georgia" pitchFamily="18" charset="0"/>
          </a:endParaRPr>
        </a:p>
      </dgm:t>
    </dgm:pt>
    <dgm:pt modelId="{4A2BEEA9-2471-4E0E-B3E4-362233E9869C}">
      <dgm:prSet phldrT="[Text]"/>
      <dgm:spPr/>
      <dgm:t>
        <a:bodyPr/>
        <a:lstStyle/>
        <a:p>
          <a:pPr algn="l"/>
          <a:r>
            <a:rPr lang="en-US" dirty="0">
              <a:solidFill>
                <a:schemeClr val="tx1">
                  <a:lumMod val="85000"/>
                  <a:lumOff val="15000"/>
                </a:schemeClr>
              </a:solidFill>
              <a:latin typeface="Georgia" pitchFamily="18" charset="0"/>
            </a:rPr>
            <a:t>Classified Ads</a:t>
          </a:r>
        </a:p>
      </dgm:t>
    </dgm:pt>
    <dgm:pt modelId="{645D0D2B-45A5-47E7-8F6C-E8A43F635FB1}" type="parTrans" cxnId="{127A4661-3A79-40D7-90B6-0AA4AD13FF82}">
      <dgm:prSet/>
      <dgm:spPr/>
      <dgm:t>
        <a:bodyPr/>
        <a:lstStyle/>
        <a:p>
          <a:pPr algn="l"/>
          <a:endParaRPr lang="en-US">
            <a:latin typeface="Georgia" pitchFamily="18" charset="0"/>
          </a:endParaRPr>
        </a:p>
      </dgm:t>
    </dgm:pt>
    <dgm:pt modelId="{C0B2D698-47F5-4CBD-9BAC-9486EE8AA3E9}" type="sibTrans" cxnId="{127A4661-3A79-40D7-90B6-0AA4AD13FF82}">
      <dgm:prSet/>
      <dgm:spPr/>
      <dgm:t>
        <a:bodyPr/>
        <a:lstStyle/>
        <a:p>
          <a:pPr algn="l"/>
          <a:endParaRPr lang="en-US">
            <a:latin typeface="Georgia" pitchFamily="18" charset="0"/>
          </a:endParaRPr>
        </a:p>
      </dgm:t>
    </dgm:pt>
    <dgm:pt modelId="{8ADF2800-3427-4389-8588-7918B8F40044}">
      <dgm:prSet phldrT="[Text]"/>
      <dgm:spPr/>
      <dgm:t>
        <a:bodyPr/>
        <a:lstStyle/>
        <a:p>
          <a:pPr algn="l"/>
          <a:r>
            <a:rPr lang="en-US" dirty="0">
              <a:solidFill>
                <a:schemeClr val="tx1">
                  <a:lumMod val="85000"/>
                  <a:lumOff val="15000"/>
                </a:schemeClr>
              </a:solidFill>
              <a:latin typeface="Georgia" pitchFamily="18" charset="0"/>
            </a:rPr>
            <a:t>Agency records</a:t>
          </a:r>
        </a:p>
      </dgm:t>
    </dgm:pt>
    <dgm:pt modelId="{2717CE0D-57C2-46DE-9A0D-9B82F03FAEA0}" type="parTrans" cxnId="{CCB111C1-B67D-4FDD-B73B-E656CEABE448}">
      <dgm:prSet/>
      <dgm:spPr/>
      <dgm:t>
        <a:bodyPr/>
        <a:lstStyle/>
        <a:p>
          <a:pPr algn="l"/>
          <a:endParaRPr lang="en-US">
            <a:latin typeface="Georgia" pitchFamily="18" charset="0"/>
          </a:endParaRPr>
        </a:p>
      </dgm:t>
    </dgm:pt>
    <dgm:pt modelId="{300E4EDF-10A8-4368-B311-F6476A75EA95}" type="sibTrans" cxnId="{CCB111C1-B67D-4FDD-B73B-E656CEABE448}">
      <dgm:prSet/>
      <dgm:spPr/>
      <dgm:t>
        <a:bodyPr/>
        <a:lstStyle/>
        <a:p>
          <a:pPr algn="l"/>
          <a:endParaRPr lang="en-US">
            <a:latin typeface="Georgia" pitchFamily="18" charset="0"/>
          </a:endParaRPr>
        </a:p>
      </dgm:t>
    </dgm:pt>
    <dgm:pt modelId="{C695EA21-B1D6-45C2-81DC-F1A75CCFED2D}">
      <dgm:prSet phldrT="[Text]"/>
      <dgm:spPr/>
      <dgm:t>
        <a:bodyPr/>
        <a:lstStyle/>
        <a:p>
          <a:pPr algn="l"/>
          <a:r>
            <a:rPr lang="en-US" dirty="0">
              <a:solidFill>
                <a:schemeClr val="tx1">
                  <a:lumMod val="85000"/>
                  <a:lumOff val="15000"/>
                </a:schemeClr>
              </a:solidFill>
              <a:latin typeface="Georgia" pitchFamily="18" charset="0"/>
            </a:rPr>
            <a:t>Resumes</a:t>
          </a:r>
        </a:p>
      </dgm:t>
    </dgm:pt>
    <dgm:pt modelId="{D6F5FEED-1625-4CDF-B479-CFBA9D20FB09}" type="parTrans" cxnId="{422E79FB-3ACE-4B3F-803C-FD4B5EB66741}">
      <dgm:prSet/>
      <dgm:spPr/>
      <dgm:t>
        <a:bodyPr/>
        <a:lstStyle/>
        <a:p>
          <a:pPr algn="l"/>
          <a:endParaRPr lang="en-US">
            <a:latin typeface="Georgia" pitchFamily="18" charset="0"/>
          </a:endParaRPr>
        </a:p>
      </dgm:t>
    </dgm:pt>
    <dgm:pt modelId="{7DD7648D-8630-48F2-9E71-0A16556D37AB}" type="sibTrans" cxnId="{422E79FB-3ACE-4B3F-803C-FD4B5EB66741}">
      <dgm:prSet/>
      <dgm:spPr/>
      <dgm:t>
        <a:bodyPr/>
        <a:lstStyle/>
        <a:p>
          <a:pPr algn="l"/>
          <a:endParaRPr lang="en-US">
            <a:latin typeface="Georgia" pitchFamily="18" charset="0"/>
          </a:endParaRPr>
        </a:p>
      </dgm:t>
    </dgm:pt>
    <dgm:pt modelId="{B997CA6B-EF8B-4A9F-B935-BE27094A01BE}">
      <dgm:prSet phldrT="[Text]"/>
      <dgm:spPr/>
      <dgm:t>
        <a:bodyPr/>
        <a:lstStyle/>
        <a:p>
          <a:pPr algn="l"/>
          <a:r>
            <a:rPr lang="en-US" dirty="0">
              <a:solidFill>
                <a:schemeClr val="tx1">
                  <a:lumMod val="85000"/>
                  <a:lumOff val="15000"/>
                </a:schemeClr>
              </a:solidFill>
              <a:latin typeface="Georgia" pitchFamily="18" charset="0"/>
            </a:rPr>
            <a:t>Initial UI Claims</a:t>
          </a:r>
        </a:p>
      </dgm:t>
    </dgm:pt>
    <dgm:pt modelId="{3188AA62-5AD6-4E09-B63C-2EAF05324E71}" type="parTrans" cxnId="{128F8B04-C9BB-4D3F-918C-4C37E54319D6}">
      <dgm:prSet/>
      <dgm:spPr/>
      <dgm:t>
        <a:bodyPr/>
        <a:lstStyle/>
        <a:p>
          <a:pPr algn="l"/>
          <a:endParaRPr lang="en-US">
            <a:latin typeface="Georgia" pitchFamily="18" charset="0"/>
          </a:endParaRPr>
        </a:p>
      </dgm:t>
    </dgm:pt>
    <dgm:pt modelId="{A808883F-7089-4495-9ACB-4233FD29D0AE}" type="sibTrans" cxnId="{128F8B04-C9BB-4D3F-918C-4C37E54319D6}">
      <dgm:prSet/>
      <dgm:spPr/>
      <dgm:t>
        <a:bodyPr/>
        <a:lstStyle/>
        <a:p>
          <a:pPr algn="l"/>
          <a:endParaRPr lang="en-US">
            <a:latin typeface="Georgia" pitchFamily="18" charset="0"/>
          </a:endParaRPr>
        </a:p>
      </dgm:t>
    </dgm:pt>
    <dgm:pt modelId="{F23CF435-18DC-480A-887A-9AB31CA87B7C}" type="pres">
      <dgm:prSet presAssocID="{34698D7B-B2A1-4EB9-838F-086DF6B17BC8}" presName="Name0" presStyleCnt="0">
        <dgm:presLayoutVars>
          <dgm:dir/>
          <dgm:animLvl val="lvl"/>
          <dgm:resizeHandles val="exact"/>
        </dgm:presLayoutVars>
      </dgm:prSet>
      <dgm:spPr/>
    </dgm:pt>
    <dgm:pt modelId="{BBA6CA65-D399-4E33-A984-D382613E9522}" type="pres">
      <dgm:prSet presAssocID="{63496C50-0F29-4443-878A-05D2E5E45337}" presName="composite" presStyleCnt="0"/>
      <dgm:spPr/>
    </dgm:pt>
    <dgm:pt modelId="{FB4B0E13-BA79-4C3B-8F78-C3C506315F90}" type="pres">
      <dgm:prSet presAssocID="{63496C50-0F29-4443-878A-05D2E5E45337}" presName="parTx" presStyleLbl="alignNode1" presStyleIdx="0" presStyleCnt="3">
        <dgm:presLayoutVars>
          <dgm:chMax val="0"/>
          <dgm:chPref val="0"/>
          <dgm:bulletEnabled val="1"/>
        </dgm:presLayoutVars>
      </dgm:prSet>
      <dgm:spPr/>
    </dgm:pt>
    <dgm:pt modelId="{18C0C842-E84F-4768-BA88-4D5770FD9883}" type="pres">
      <dgm:prSet presAssocID="{63496C50-0F29-4443-878A-05D2E5E45337}" presName="desTx" presStyleLbl="alignAccFollowNode1" presStyleIdx="0" presStyleCnt="3">
        <dgm:presLayoutVars>
          <dgm:bulletEnabled val="1"/>
        </dgm:presLayoutVars>
      </dgm:prSet>
      <dgm:spPr/>
    </dgm:pt>
    <dgm:pt modelId="{CA7749FD-2815-4849-B17C-3087710B5867}" type="pres">
      <dgm:prSet presAssocID="{EC78C4EB-D9CD-48DD-B97F-BB499E53D61E}" presName="space" presStyleCnt="0"/>
      <dgm:spPr/>
    </dgm:pt>
    <dgm:pt modelId="{A8907B7A-EA4B-4BE3-8B24-2DBEA8F97B0E}" type="pres">
      <dgm:prSet presAssocID="{9174103D-A316-4568-9401-EF57617EC2A9}" presName="composite" presStyleCnt="0"/>
      <dgm:spPr/>
    </dgm:pt>
    <dgm:pt modelId="{07563F4B-B038-40B3-8BE6-739A309410CE}" type="pres">
      <dgm:prSet presAssocID="{9174103D-A316-4568-9401-EF57617EC2A9}" presName="parTx" presStyleLbl="alignNode1" presStyleIdx="1" presStyleCnt="3">
        <dgm:presLayoutVars>
          <dgm:chMax val="0"/>
          <dgm:chPref val="0"/>
          <dgm:bulletEnabled val="1"/>
        </dgm:presLayoutVars>
      </dgm:prSet>
      <dgm:spPr/>
    </dgm:pt>
    <dgm:pt modelId="{3F36DCF2-7FCB-4A95-B090-8E60390D068E}" type="pres">
      <dgm:prSet presAssocID="{9174103D-A316-4568-9401-EF57617EC2A9}" presName="desTx" presStyleLbl="alignAccFollowNode1" presStyleIdx="1" presStyleCnt="3">
        <dgm:presLayoutVars>
          <dgm:bulletEnabled val="1"/>
        </dgm:presLayoutVars>
      </dgm:prSet>
      <dgm:spPr/>
    </dgm:pt>
    <dgm:pt modelId="{12051FC5-1E8A-4068-B8F8-B4FC92C7ABA5}" type="pres">
      <dgm:prSet presAssocID="{8E772606-7CDC-4A6C-87E5-D1B4EC73229F}" presName="space" presStyleCnt="0"/>
      <dgm:spPr/>
    </dgm:pt>
    <dgm:pt modelId="{4662F49A-745E-4295-B8A2-CB069515B6F8}" type="pres">
      <dgm:prSet presAssocID="{E845A9B2-D9D3-460F-B090-98E6EF1298B1}" presName="composite" presStyleCnt="0"/>
      <dgm:spPr/>
    </dgm:pt>
    <dgm:pt modelId="{E7F621EB-6907-48B8-BD46-D775956B709B}" type="pres">
      <dgm:prSet presAssocID="{E845A9B2-D9D3-460F-B090-98E6EF1298B1}" presName="parTx" presStyleLbl="alignNode1" presStyleIdx="2" presStyleCnt="3">
        <dgm:presLayoutVars>
          <dgm:chMax val="0"/>
          <dgm:chPref val="0"/>
          <dgm:bulletEnabled val="1"/>
        </dgm:presLayoutVars>
      </dgm:prSet>
      <dgm:spPr/>
    </dgm:pt>
    <dgm:pt modelId="{D538608D-EB9A-49ED-AADE-5BF1163E1993}" type="pres">
      <dgm:prSet presAssocID="{E845A9B2-D9D3-460F-B090-98E6EF1298B1}" presName="desTx" presStyleLbl="alignAccFollowNode1" presStyleIdx="2" presStyleCnt="3">
        <dgm:presLayoutVars>
          <dgm:bulletEnabled val="1"/>
        </dgm:presLayoutVars>
      </dgm:prSet>
      <dgm:spPr/>
    </dgm:pt>
  </dgm:ptLst>
  <dgm:cxnLst>
    <dgm:cxn modelId="{128F8B04-C9BB-4D3F-918C-4C37E54319D6}" srcId="{E845A9B2-D9D3-460F-B090-98E6EF1298B1}" destId="{B997CA6B-EF8B-4A9F-B935-BE27094A01BE}" srcOrd="3" destOrd="0" parTransId="{3188AA62-5AD6-4E09-B63C-2EAF05324E71}" sibTransId="{A808883F-7089-4495-9ACB-4233FD29D0AE}"/>
    <dgm:cxn modelId="{73BD3407-7EE0-4371-8874-23A592E3394F}" srcId="{34698D7B-B2A1-4EB9-838F-086DF6B17BC8}" destId="{9174103D-A316-4568-9401-EF57617EC2A9}" srcOrd="1" destOrd="0" parTransId="{0C478C1C-B8A2-4D0F-AD45-B0961EF9EA09}" sibTransId="{8E772606-7CDC-4A6C-87E5-D1B4EC73229F}"/>
    <dgm:cxn modelId="{0FA71308-13F5-469D-9395-F55A24ED38E3}" srcId="{9174103D-A316-4568-9401-EF57617EC2A9}" destId="{2A22DAE7-8E60-4661-8C10-ED59E27383B7}" srcOrd="0" destOrd="0" parTransId="{DAB7CF0C-2BE0-4DFF-B4F7-4A8C10B91CF6}" sibTransId="{AC60D4E1-09F3-40CD-A258-04CB7921A111}"/>
    <dgm:cxn modelId="{57615208-BE82-4886-9DF4-77AB4C56110A}" type="presOf" srcId="{C71401E9-2FCB-4D0D-A983-F2FB25B932C5}" destId="{18C0C842-E84F-4768-BA88-4D5770FD9883}" srcOrd="0" destOrd="0" presId="urn:microsoft.com/office/officeart/2005/8/layout/hList1"/>
    <dgm:cxn modelId="{C86EBB08-1CF2-413C-AB95-332841D5004B}" type="presOf" srcId="{C695EA21-B1D6-45C2-81DC-F1A75CCFED2D}" destId="{D538608D-EB9A-49ED-AADE-5BF1163E1993}" srcOrd="0" destOrd="2" presId="urn:microsoft.com/office/officeart/2005/8/layout/hList1"/>
    <dgm:cxn modelId="{BF117919-5DFC-463A-951E-E3E6DA335866}" srcId="{63496C50-0F29-4443-878A-05D2E5E45337}" destId="{C71401E9-2FCB-4D0D-A983-F2FB25B932C5}" srcOrd="0" destOrd="0" parTransId="{B8ED62A8-A210-4E06-91B8-F01B99FF8F5E}" sibTransId="{CEFD1ADB-7775-4332-9C8F-108A2605FB1B}"/>
    <dgm:cxn modelId="{A47BA226-32EE-4EE7-92B9-DAD088B0743A}" type="presOf" srcId="{63496C50-0F29-4443-878A-05D2E5E45337}" destId="{FB4B0E13-BA79-4C3B-8F78-C3C506315F90}" srcOrd="0" destOrd="0" presId="urn:microsoft.com/office/officeart/2005/8/layout/hList1"/>
    <dgm:cxn modelId="{1808602D-1C57-4AE3-9EDB-29A3E4DEB7A9}" type="presOf" srcId="{34698D7B-B2A1-4EB9-838F-086DF6B17BC8}" destId="{F23CF435-18DC-480A-887A-9AB31CA87B7C}" srcOrd="0" destOrd="0" presId="urn:microsoft.com/office/officeart/2005/8/layout/hList1"/>
    <dgm:cxn modelId="{3F43D45B-97A4-4DD4-A1CF-FBC72654D031}" srcId="{34698D7B-B2A1-4EB9-838F-086DF6B17BC8}" destId="{E845A9B2-D9D3-460F-B090-98E6EF1298B1}" srcOrd="2" destOrd="0" parTransId="{44959C2B-917B-4B0B-B3E3-B5939F594298}" sibTransId="{A942D317-6018-45C6-ACF5-E57DFBE4CDCC}"/>
    <dgm:cxn modelId="{2251435F-0C05-45D0-A981-AD6CD3EB0B00}" type="presOf" srcId="{E845A9B2-D9D3-460F-B090-98E6EF1298B1}" destId="{E7F621EB-6907-48B8-BD46-D775956B709B}" srcOrd="0" destOrd="0" presId="urn:microsoft.com/office/officeart/2005/8/layout/hList1"/>
    <dgm:cxn modelId="{127A4661-3A79-40D7-90B6-0AA4AD13FF82}" srcId="{E845A9B2-D9D3-460F-B090-98E6EF1298B1}" destId="{4A2BEEA9-2471-4E0E-B3E4-362233E9869C}" srcOrd="1" destOrd="0" parTransId="{645D0D2B-45A5-47E7-8F6C-E8A43F635FB1}" sibTransId="{C0B2D698-47F5-4CBD-9BAC-9486EE8AA3E9}"/>
    <dgm:cxn modelId="{B7B7B445-7C99-471E-869A-EEDD32E8D2ED}" srcId="{63496C50-0F29-4443-878A-05D2E5E45337}" destId="{C6B553B3-2896-49D1-A92A-8FCAEABBA2EC}" srcOrd="1" destOrd="0" parTransId="{986E3BBD-A993-4D79-8389-8348DFD624AD}" sibTransId="{9A91F235-1332-4A44-A557-3332AFEE54AF}"/>
    <dgm:cxn modelId="{F29A4647-E97E-4949-9219-705EE6FC6FC6}" type="presOf" srcId="{4A2BEEA9-2471-4E0E-B3E4-362233E9869C}" destId="{D538608D-EB9A-49ED-AADE-5BF1163E1993}" srcOrd="0" destOrd="1" presId="urn:microsoft.com/office/officeart/2005/8/layout/hList1"/>
    <dgm:cxn modelId="{7EF69971-3E22-48CD-A0F7-5221AD307F5B}" srcId="{34698D7B-B2A1-4EB9-838F-086DF6B17BC8}" destId="{63496C50-0F29-4443-878A-05D2E5E45337}" srcOrd="0" destOrd="0" parTransId="{0F667465-13FC-4C62-BEB3-72B844FECFFC}" sibTransId="{EC78C4EB-D9CD-48DD-B97F-BB499E53D61E}"/>
    <dgm:cxn modelId="{45D42980-1FA4-4745-8000-6706B086EEDD}" srcId="{E845A9B2-D9D3-460F-B090-98E6EF1298B1}" destId="{1A887CA4-686F-4B6D-92DD-3FDD9EBFD211}" srcOrd="0" destOrd="0" parTransId="{85C3E665-7203-40A6-B94B-ABE4787403E6}" sibTransId="{0AC1733A-BC4C-427A-8689-D084A0B71909}"/>
    <dgm:cxn modelId="{88A40894-0D4F-46FB-A49A-59F39194CF04}" type="presOf" srcId="{2A22DAE7-8E60-4661-8C10-ED59E27383B7}" destId="{3F36DCF2-7FCB-4A95-B090-8E60390D068E}" srcOrd="0" destOrd="0" presId="urn:microsoft.com/office/officeart/2005/8/layout/hList1"/>
    <dgm:cxn modelId="{E7ADA49D-694E-4972-922F-39747E97F7F1}" type="presOf" srcId="{9174103D-A316-4568-9401-EF57617EC2A9}" destId="{07563F4B-B038-40B3-8BE6-739A309410CE}" srcOrd="0" destOrd="0" presId="urn:microsoft.com/office/officeart/2005/8/layout/hList1"/>
    <dgm:cxn modelId="{7AFCD3B5-1F66-4C03-9A1A-2F27704F407A}" type="presOf" srcId="{B997CA6B-EF8B-4A9F-B935-BE27094A01BE}" destId="{D538608D-EB9A-49ED-AADE-5BF1163E1993}" srcOrd="0" destOrd="3" presId="urn:microsoft.com/office/officeart/2005/8/layout/hList1"/>
    <dgm:cxn modelId="{CCB111C1-B67D-4FDD-B73B-E656CEABE448}" srcId="{9174103D-A316-4568-9401-EF57617EC2A9}" destId="{8ADF2800-3427-4389-8588-7918B8F40044}" srcOrd="1" destOrd="0" parTransId="{2717CE0D-57C2-46DE-9A0D-9B82F03FAEA0}" sibTransId="{300E4EDF-10A8-4368-B311-F6476A75EA95}"/>
    <dgm:cxn modelId="{DBF429CC-A1C8-46DB-A6EB-8CFBA8A7D534}" type="presOf" srcId="{C6B553B3-2896-49D1-A92A-8FCAEABBA2EC}" destId="{18C0C842-E84F-4768-BA88-4D5770FD9883}" srcOrd="0" destOrd="1" presId="urn:microsoft.com/office/officeart/2005/8/layout/hList1"/>
    <dgm:cxn modelId="{0B6BD7F1-4161-4C74-BDB9-1DF29356A341}" type="presOf" srcId="{1A887CA4-686F-4B6D-92DD-3FDD9EBFD211}" destId="{D538608D-EB9A-49ED-AADE-5BF1163E1993}" srcOrd="0" destOrd="0" presId="urn:microsoft.com/office/officeart/2005/8/layout/hList1"/>
    <dgm:cxn modelId="{D4823AF5-DF28-4E18-AD8A-A494587EB2F1}" type="presOf" srcId="{8ADF2800-3427-4389-8588-7918B8F40044}" destId="{3F36DCF2-7FCB-4A95-B090-8E60390D068E}" srcOrd="0" destOrd="1" presId="urn:microsoft.com/office/officeart/2005/8/layout/hList1"/>
    <dgm:cxn modelId="{422E79FB-3ACE-4B3F-803C-FD4B5EB66741}" srcId="{E845A9B2-D9D3-460F-B090-98E6EF1298B1}" destId="{C695EA21-B1D6-45C2-81DC-F1A75CCFED2D}" srcOrd="2" destOrd="0" parTransId="{D6F5FEED-1625-4CDF-B479-CFBA9D20FB09}" sibTransId="{7DD7648D-8630-48F2-9E71-0A16556D37AB}"/>
    <dgm:cxn modelId="{6A6D24B8-5D0E-4A25-98DB-2B3318E94514}" type="presParOf" srcId="{F23CF435-18DC-480A-887A-9AB31CA87B7C}" destId="{BBA6CA65-D399-4E33-A984-D382613E9522}" srcOrd="0" destOrd="0" presId="urn:microsoft.com/office/officeart/2005/8/layout/hList1"/>
    <dgm:cxn modelId="{657C0936-573A-44A8-840A-65C14F4701A0}" type="presParOf" srcId="{BBA6CA65-D399-4E33-A984-D382613E9522}" destId="{FB4B0E13-BA79-4C3B-8F78-C3C506315F90}" srcOrd="0" destOrd="0" presId="urn:microsoft.com/office/officeart/2005/8/layout/hList1"/>
    <dgm:cxn modelId="{7C0C92A3-24EB-424E-8A2D-8FB6249D563D}" type="presParOf" srcId="{BBA6CA65-D399-4E33-A984-D382613E9522}" destId="{18C0C842-E84F-4768-BA88-4D5770FD9883}" srcOrd="1" destOrd="0" presId="urn:microsoft.com/office/officeart/2005/8/layout/hList1"/>
    <dgm:cxn modelId="{44115E2F-D02B-4A0B-B4F1-711B315A4EAC}" type="presParOf" srcId="{F23CF435-18DC-480A-887A-9AB31CA87B7C}" destId="{CA7749FD-2815-4849-B17C-3087710B5867}" srcOrd="1" destOrd="0" presId="urn:microsoft.com/office/officeart/2005/8/layout/hList1"/>
    <dgm:cxn modelId="{01976B26-B9E3-4816-B307-0F1500E78A2C}" type="presParOf" srcId="{F23CF435-18DC-480A-887A-9AB31CA87B7C}" destId="{A8907B7A-EA4B-4BE3-8B24-2DBEA8F97B0E}" srcOrd="2" destOrd="0" presId="urn:microsoft.com/office/officeart/2005/8/layout/hList1"/>
    <dgm:cxn modelId="{1BFD2CD2-D9DA-4CC1-BBE6-C07E22C3C88C}" type="presParOf" srcId="{A8907B7A-EA4B-4BE3-8B24-2DBEA8F97B0E}" destId="{07563F4B-B038-40B3-8BE6-739A309410CE}" srcOrd="0" destOrd="0" presId="urn:microsoft.com/office/officeart/2005/8/layout/hList1"/>
    <dgm:cxn modelId="{0761F55A-D77A-49AD-B927-8C42D6655A12}" type="presParOf" srcId="{A8907B7A-EA4B-4BE3-8B24-2DBEA8F97B0E}" destId="{3F36DCF2-7FCB-4A95-B090-8E60390D068E}" srcOrd="1" destOrd="0" presId="urn:microsoft.com/office/officeart/2005/8/layout/hList1"/>
    <dgm:cxn modelId="{798DF2FA-7BD3-4770-A08E-211FC202D302}" type="presParOf" srcId="{F23CF435-18DC-480A-887A-9AB31CA87B7C}" destId="{12051FC5-1E8A-4068-B8F8-B4FC92C7ABA5}" srcOrd="3" destOrd="0" presId="urn:microsoft.com/office/officeart/2005/8/layout/hList1"/>
    <dgm:cxn modelId="{CA49805B-E528-498B-B478-73DB5F814884}" type="presParOf" srcId="{F23CF435-18DC-480A-887A-9AB31CA87B7C}" destId="{4662F49A-745E-4295-B8A2-CB069515B6F8}" srcOrd="4" destOrd="0" presId="urn:microsoft.com/office/officeart/2005/8/layout/hList1"/>
    <dgm:cxn modelId="{DCA8A680-7F1F-474A-88A1-A65E3D628A9C}" type="presParOf" srcId="{4662F49A-745E-4295-B8A2-CB069515B6F8}" destId="{E7F621EB-6907-48B8-BD46-D775956B709B}" srcOrd="0" destOrd="0" presId="urn:microsoft.com/office/officeart/2005/8/layout/hList1"/>
    <dgm:cxn modelId="{2F18887F-3BC1-452B-99E3-A0D2CC0D88F6}" type="presParOf" srcId="{4662F49A-745E-4295-B8A2-CB069515B6F8}" destId="{D538608D-EB9A-49ED-AADE-5BF1163E1993}"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19AD3D-357D-479B-94F8-454CF1A8213A}"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4C42E4F4-8DDE-4101-A5C9-EC28A85A079F}">
      <dgm:prSet phldrT="[Text]" custT="1"/>
      <dgm:spPr>
        <a:solidFill>
          <a:schemeClr val="tx1">
            <a:lumMod val="85000"/>
            <a:lumOff val="15000"/>
          </a:schemeClr>
        </a:solidFill>
        <a:ln>
          <a:noFill/>
        </a:ln>
      </dgm:spPr>
      <dgm:t>
        <a:bodyPr/>
        <a:lstStyle/>
        <a:p>
          <a:pPr algn="ctr"/>
          <a:r>
            <a:rPr lang="en-US" sz="3600" dirty="0">
              <a:latin typeface="Georgia" pitchFamily="18" charset="0"/>
            </a:rPr>
            <a:t>State</a:t>
          </a:r>
        </a:p>
      </dgm:t>
    </dgm:pt>
    <dgm:pt modelId="{3140F906-6810-4D8E-9354-7FFC1AC9C512}" type="parTrans" cxnId="{D0968E08-5567-41D9-A198-6F2594370670}">
      <dgm:prSet/>
      <dgm:spPr/>
      <dgm:t>
        <a:bodyPr/>
        <a:lstStyle/>
        <a:p>
          <a:endParaRPr lang="en-US"/>
        </a:p>
      </dgm:t>
    </dgm:pt>
    <dgm:pt modelId="{2C8F0125-342B-41B9-8EF3-4A3C0F4B94F1}" type="sibTrans" cxnId="{D0968E08-5567-41D9-A198-6F2594370670}">
      <dgm:prSet/>
      <dgm:spPr/>
      <dgm:t>
        <a:bodyPr/>
        <a:lstStyle/>
        <a:p>
          <a:endParaRPr lang="en-US"/>
        </a:p>
      </dgm:t>
    </dgm:pt>
    <dgm:pt modelId="{A4ADB693-241E-481A-874E-3F7A101363EE}">
      <dgm:prSet phldrT="[Text]"/>
      <dgm:spPr>
        <a:ln>
          <a:noFill/>
        </a:ln>
      </dgm:spPr>
      <dgm:t>
        <a:bodyPr/>
        <a:lstStyle/>
        <a:p>
          <a:pPr algn="l"/>
          <a:r>
            <a:rPr lang="en-US" dirty="0">
              <a:solidFill>
                <a:schemeClr val="tx1">
                  <a:lumMod val="85000"/>
                  <a:lumOff val="15000"/>
                </a:schemeClr>
              </a:solidFill>
              <a:latin typeface="Georgia" pitchFamily="18" charset="0"/>
            </a:rPr>
            <a:t>State Workforce Agencies / BLS</a:t>
          </a:r>
        </a:p>
      </dgm:t>
    </dgm:pt>
    <dgm:pt modelId="{35A29600-7B35-49E0-B979-2E48C3F85E6E}" type="parTrans" cxnId="{0743563C-3242-43FD-A8E1-525EC3762ED9}">
      <dgm:prSet/>
      <dgm:spPr>
        <a:ln>
          <a:solidFill>
            <a:schemeClr val="tx1">
              <a:lumMod val="85000"/>
              <a:lumOff val="15000"/>
            </a:schemeClr>
          </a:solidFill>
        </a:ln>
      </dgm:spPr>
      <dgm:t>
        <a:bodyPr/>
        <a:lstStyle/>
        <a:p>
          <a:endParaRPr lang="en-US" dirty="0"/>
        </a:p>
      </dgm:t>
    </dgm:pt>
    <dgm:pt modelId="{6EB7952D-1AC5-43B5-BA68-B2EDA023E022}" type="sibTrans" cxnId="{0743563C-3242-43FD-A8E1-525EC3762ED9}">
      <dgm:prSet/>
      <dgm:spPr/>
      <dgm:t>
        <a:bodyPr/>
        <a:lstStyle/>
        <a:p>
          <a:endParaRPr lang="en-US"/>
        </a:p>
      </dgm:t>
    </dgm:pt>
    <dgm:pt modelId="{870CFE16-A6B5-4190-81B5-310EC44BA798}">
      <dgm:prSet phldrT="[Text]"/>
      <dgm:spPr>
        <a:ln>
          <a:noFill/>
        </a:ln>
      </dgm:spPr>
      <dgm:t>
        <a:bodyPr/>
        <a:lstStyle/>
        <a:p>
          <a:pPr algn="l"/>
          <a:r>
            <a:rPr lang="en-US" dirty="0">
              <a:solidFill>
                <a:schemeClr val="tx1">
                  <a:lumMod val="85000"/>
                  <a:lumOff val="15000"/>
                </a:schemeClr>
              </a:solidFill>
              <a:latin typeface="Georgia" pitchFamily="18" charset="0"/>
            </a:rPr>
            <a:t>State Census Center</a:t>
          </a:r>
        </a:p>
      </dgm:t>
    </dgm:pt>
    <dgm:pt modelId="{9CD3A86D-7C1B-4B7B-BB9D-07B80ADEE602}" type="parTrans" cxnId="{CA126C9B-0AF2-467D-9379-D4586A367FA1}">
      <dgm:prSet/>
      <dgm:spPr>
        <a:ln>
          <a:solidFill>
            <a:schemeClr val="tx1">
              <a:lumMod val="85000"/>
              <a:lumOff val="15000"/>
            </a:schemeClr>
          </a:solidFill>
        </a:ln>
      </dgm:spPr>
      <dgm:t>
        <a:bodyPr/>
        <a:lstStyle/>
        <a:p>
          <a:endParaRPr lang="en-US" dirty="0"/>
        </a:p>
      </dgm:t>
    </dgm:pt>
    <dgm:pt modelId="{0AFFB12C-6405-479F-9D09-E7BCE038C576}" type="sibTrans" cxnId="{CA126C9B-0AF2-467D-9379-D4586A367FA1}">
      <dgm:prSet/>
      <dgm:spPr/>
      <dgm:t>
        <a:bodyPr/>
        <a:lstStyle/>
        <a:p>
          <a:endParaRPr lang="en-US"/>
        </a:p>
      </dgm:t>
    </dgm:pt>
    <dgm:pt modelId="{BCF0E14D-0A47-4B63-AC0D-9B91ADE3FB9D}">
      <dgm:prSet phldrT="[Text]"/>
      <dgm:spPr>
        <a:ln>
          <a:noFill/>
        </a:ln>
      </dgm:spPr>
      <dgm:t>
        <a:bodyPr/>
        <a:lstStyle/>
        <a:p>
          <a:pPr algn="l"/>
          <a:r>
            <a:rPr lang="en-US" dirty="0">
              <a:solidFill>
                <a:schemeClr val="tx1">
                  <a:lumMod val="85000"/>
                  <a:lumOff val="15000"/>
                </a:schemeClr>
              </a:solidFill>
              <a:latin typeface="Georgia" pitchFamily="18" charset="0"/>
            </a:rPr>
            <a:t>Industry &amp; Occupational Projections / ETA</a:t>
          </a:r>
        </a:p>
      </dgm:t>
    </dgm:pt>
    <dgm:pt modelId="{E9023157-B358-496B-85B3-55F8E467CCAD}" type="parTrans" cxnId="{850C45A2-DD8E-4D5B-A812-0AA8F8D6F773}">
      <dgm:prSet/>
      <dgm:spPr/>
      <dgm:t>
        <a:bodyPr/>
        <a:lstStyle/>
        <a:p>
          <a:endParaRPr lang="en-US" b="1">
            <a:solidFill>
              <a:schemeClr val="tx1"/>
            </a:solidFill>
          </a:endParaRPr>
        </a:p>
      </dgm:t>
    </dgm:pt>
    <dgm:pt modelId="{C58CB9D8-BA1E-4461-AA62-ABE4F80948A1}" type="sibTrans" cxnId="{850C45A2-DD8E-4D5B-A812-0AA8F8D6F773}">
      <dgm:prSet/>
      <dgm:spPr/>
      <dgm:t>
        <a:bodyPr/>
        <a:lstStyle/>
        <a:p>
          <a:endParaRPr lang="en-US"/>
        </a:p>
      </dgm:t>
    </dgm:pt>
    <dgm:pt modelId="{3771EEAF-2CEB-4819-B0CF-E5C91D04F48A}" type="pres">
      <dgm:prSet presAssocID="{9019AD3D-357D-479B-94F8-454CF1A8213A}" presName="diagram" presStyleCnt="0">
        <dgm:presLayoutVars>
          <dgm:chPref val="1"/>
          <dgm:dir/>
          <dgm:animOne val="branch"/>
          <dgm:animLvl val="lvl"/>
          <dgm:resizeHandles/>
        </dgm:presLayoutVars>
      </dgm:prSet>
      <dgm:spPr/>
    </dgm:pt>
    <dgm:pt modelId="{D7397E45-ACCB-4287-81F7-3B4E3D06EEBB}" type="pres">
      <dgm:prSet presAssocID="{4C42E4F4-8DDE-4101-A5C9-EC28A85A079F}" presName="root" presStyleCnt="0"/>
      <dgm:spPr/>
    </dgm:pt>
    <dgm:pt modelId="{25F0E7AC-4ED2-4027-9406-B59A2A6401E0}" type="pres">
      <dgm:prSet presAssocID="{4C42E4F4-8DDE-4101-A5C9-EC28A85A079F}" presName="rootComposite" presStyleCnt="0"/>
      <dgm:spPr/>
    </dgm:pt>
    <dgm:pt modelId="{B3FE2EB8-6F85-4D0A-957A-A360A36C5EB8}" type="pres">
      <dgm:prSet presAssocID="{4C42E4F4-8DDE-4101-A5C9-EC28A85A079F}" presName="rootText" presStyleLbl="node1" presStyleIdx="0" presStyleCnt="1" custScaleY="73744" custLinFactNeighborX="-40141"/>
      <dgm:spPr/>
    </dgm:pt>
    <dgm:pt modelId="{75C818F6-BB5D-4EC0-9A3F-AFBF742434A6}" type="pres">
      <dgm:prSet presAssocID="{4C42E4F4-8DDE-4101-A5C9-EC28A85A079F}" presName="rootConnector" presStyleLbl="node1" presStyleIdx="0" presStyleCnt="1"/>
      <dgm:spPr/>
    </dgm:pt>
    <dgm:pt modelId="{3ADE8399-54E9-4658-B5AD-7FB32EAF756F}" type="pres">
      <dgm:prSet presAssocID="{4C42E4F4-8DDE-4101-A5C9-EC28A85A079F}" presName="childShape" presStyleCnt="0"/>
      <dgm:spPr/>
    </dgm:pt>
    <dgm:pt modelId="{AB4F46E0-BC9F-4988-86FE-95679F0F5BC4}" type="pres">
      <dgm:prSet presAssocID="{35A29600-7B35-49E0-B979-2E48C3F85E6E}" presName="Name13" presStyleLbl="parChTrans1D2" presStyleIdx="0" presStyleCnt="3"/>
      <dgm:spPr/>
    </dgm:pt>
    <dgm:pt modelId="{960DEF78-8A49-4AE5-B06E-4DA02B69997B}" type="pres">
      <dgm:prSet presAssocID="{A4ADB693-241E-481A-874E-3F7A101363EE}" presName="childText" presStyleLbl="bgAcc1" presStyleIdx="0" presStyleCnt="3" custScaleY="57046" custLinFactNeighborX="-26350">
        <dgm:presLayoutVars>
          <dgm:bulletEnabled val="1"/>
        </dgm:presLayoutVars>
      </dgm:prSet>
      <dgm:spPr/>
    </dgm:pt>
    <dgm:pt modelId="{7B9B70B0-6C21-4922-BB9E-4FEF5334A928}" type="pres">
      <dgm:prSet presAssocID="{E9023157-B358-496B-85B3-55F8E467CCAD}" presName="Name13" presStyleLbl="parChTrans1D2" presStyleIdx="1" presStyleCnt="3"/>
      <dgm:spPr/>
    </dgm:pt>
    <dgm:pt modelId="{FD55664F-182E-457E-8791-D85199394CD8}" type="pres">
      <dgm:prSet presAssocID="{BCF0E14D-0A47-4B63-AC0D-9B91ADE3FB9D}" presName="childText" presStyleLbl="bgAcc1" presStyleIdx="1" presStyleCnt="3" custScaleY="55956" custLinFactNeighborX="-26350">
        <dgm:presLayoutVars>
          <dgm:bulletEnabled val="1"/>
        </dgm:presLayoutVars>
      </dgm:prSet>
      <dgm:spPr/>
    </dgm:pt>
    <dgm:pt modelId="{5AEEC63C-6281-43EF-A94D-687815108F05}" type="pres">
      <dgm:prSet presAssocID="{9CD3A86D-7C1B-4B7B-BB9D-07B80ADEE602}" presName="Name13" presStyleLbl="parChTrans1D2" presStyleIdx="2" presStyleCnt="3"/>
      <dgm:spPr/>
    </dgm:pt>
    <dgm:pt modelId="{6B18C4B5-E9B1-460D-AC20-78C1D7129C09}" type="pres">
      <dgm:prSet presAssocID="{870CFE16-A6B5-4190-81B5-310EC44BA798}" presName="childText" presStyleLbl="bgAcc1" presStyleIdx="2" presStyleCnt="3" custScaleY="58632" custLinFactNeighborX="-26350">
        <dgm:presLayoutVars>
          <dgm:bulletEnabled val="1"/>
        </dgm:presLayoutVars>
      </dgm:prSet>
      <dgm:spPr/>
    </dgm:pt>
  </dgm:ptLst>
  <dgm:cxnLst>
    <dgm:cxn modelId="{D0968E08-5567-41D9-A198-6F2594370670}" srcId="{9019AD3D-357D-479B-94F8-454CF1A8213A}" destId="{4C42E4F4-8DDE-4101-A5C9-EC28A85A079F}" srcOrd="0" destOrd="0" parTransId="{3140F906-6810-4D8E-9354-7FFC1AC9C512}" sibTransId="{2C8F0125-342B-41B9-8EF3-4A3C0F4B94F1}"/>
    <dgm:cxn modelId="{D6FA0A0D-5105-46C2-A7F4-CE2B9CB9554E}" type="presOf" srcId="{4C42E4F4-8DDE-4101-A5C9-EC28A85A079F}" destId="{B3FE2EB8-6F85-4D0A-957A-A360A36C5EB8}" srcOrd="0" destOrd="0" presId="urn:microsoft.com/office/officeart/2005/8/layout/hierarchy3"/>
    <dgm:cxn modelId="{9C5BC30E-7073-41BC-9850-B93C273EA970}" type="presOf" srcId="{4C42E4F4-8DDE-4101-A5C9-EC28A85A079F}" destId="{75C818F6-BB5D-4EC0-9A3F-AFBF742434A6}" srcOrd="1" destOrd="0" presId="urn:microsoft.com/office/officeart/2005/8/layout/hierarchy3"/>
    <dgm:cxn modelId="{8BADD11F-271B-46A2-BD31-DA8CE8064753}" type="presOf" srcId="{9CD3A86D-7C1B-4B7B-BB9D-07B80ADEE602}" destId="{5AEEC63C-6281-43EF-A94D-687815108F05}" srcOrd="0" destOrd="0" presId="urn:microsoft.com/office/officeart/2005/8/layout/hierarchy3"/>
    <dgm:cxn modelId="{6D25FC35-F671-4D6B-9159-3EBE8D6E0CF4}" type="presOf" srcId="{E9023157-B358-496B-85B3-55F8E467CCAD}" destId="{7B9B70B0-6C21-4922-BB9E-4FEF5334A928}" srcOrd="0" destOrd="0" presId="urn:microsoft.com/office/officeart/2005/8/layout/hierarchy3"/>
    <dgm:cxn modelId="{0743563C-3242-43FD-A8E1-525EC3762ED9}" srcId="{4C42E4F4-8DDE-4101-A5C9-EC28A85A079F}" destId="{A4ADB693-241E-481A-874E-3F7A101363EE}" srcOrd="0" destOrd="0" parTransId="{35A29600-7B35-49E0-B979-2E48C3F85E6E}" sibTransId="{6EB7952D-1AC5-43B5-BA68-B2EDA023E022}"/>
    <dgm:cxn modelId="{B245C67C-356C-4BE1-8834-5E27874BAA40}" type="presOf" srcId="{A4ADB693-241E-481A-874E-3F7A101363EE}" destId="{960DEF78-8A49-4AE5-B06E-4DA02B69997B}" srcOrd="0" destOrd="0" presId="urn:microsoft.com/office/officeart/2005/8/layout/hierarchy3"/>
    <dgm:cxn modelId="{D24C4D8E-A6BC-4A38-9B27-481B92C05DD2}" type="presOf" srcId="{35A29600-7B35-49E0-B979-2E48C3F85E6E}" destId="{AB4F46E0-BC9F-4988-86FE-95679F0F5BC4}" srcOrd="0" destOrd="0" presId="urn:microsoft.com/office/officeart/2005/8/layout/hierarchy3"/>
    <dgm:cxn modelId="{CA126C9B-0AF2-467D-9379-D4586A367FA1}" srcId="{4C42E4F4-8DDE-4101-A5C9-EC28A85A079F}" destId="{870CFE16-A6B5-4190-81B5-310EC44BA798}" srcOrd="2" destOrd="0" parTransId="{9CD3A86D-7C1B-4B7B-BB9D-07B80ADEE602}" sibTransId="{0AFFB12C-6405-479F-9D09-E7BCE038C576}"/>
    <dgm:cxn modelId="{809D7B9F-2E05-4AFB-A246-025335D121E9}" type="presOf" srcId="{870CFE16-A6B5-4190-81B5-310EC44BA798}" destId="{6B18C4B5-E9B1-460D-AC20-78C1D7129C09}" srcOrd="0" destOrd="0" presId="urn:microsoft.com/office/officeart/2005/8/layout/hierarchy3"/>
    <dgm:cxn modelId="{850C45A2-DD8E-4D5B-A812-0AA8F8D6F773}" srcId="{4C42E4F4-8DDE-4101-A5C9-EC28A85A079F}" destId="{BCF0E14D-0A47-4B63-AC0D-9B91ADE3FB9D}" srcOrd="1" destOrd="0" parTransId="{E9023157-B358-496B-85B3-55F8E467CCAD}" sibTransId="{C58CB9D8-BA1E-4461-AA62-ABE4F80948A1}"/>
    <dgm:cxn modelId="{830B41EA-E37F-4521-9E54-3F3B6D9111E4}" type="presOf" srcId="{9019AD3D-357D-479B-94F8-454CF1A8213A}" destId="{3771EEAF-2CEB-4819-B0CF-E5C91D04F48A}" srcOrd="0" destOrd="0" presId="urn:microsoft.com/office/officeart/2005/8/layout/hierarchy3"/>
    <dgm:cxn modelId="{C740E8F2-11E2-4772-B2F4-52C6113DA9FD}" type="presOf" srcId="{BCF0E14D-0A47-4B63-AC0D-9B91ADE3FB9D}" destId="{FD55664F-182E-457E-8791-D85199394CD8}" srcOrd="0" destOrd="0" presId="urn:microsoft.com/office/officeart/2005/8/layout/hierarchy3"/>
    <dgm:cxn modelId="{F19C263D-D807-4962-97E2-503A2C6EAA34}" type="presParOf" srcId="{3771EEAF-2CEB-4819-B0CF-E5C91D04F48A}" destId="{D7397E45-ACCB-4287-81F7-3B4E3D06EEBB}" srcOrd="0" destOrd="0" presId="urn:microsoft.com/office/officeart/2005/8/layout/hierarchy3"/>
    <dgm:cxn modelId="{62DECC82-1B62-4A18-890D-80148C4CAF27}" type="presParOf" srcId="{D7397E45-ACCB-4287-81F7-3B4E3D06EEBB}" destId="{25F0E7AC-4ED2-4027-9406-B59A2A6401E0}" srcOrd="0" destOrd="0" presId="urn:microsoft.com/office/officeart/2005/8/layout/hierarchy3"/>
    <dgm:cxn modelId="{56AFF7C8-3D60-45EA-889B-D5231C8F79B3}" type="presParOf" srcId="{25F0E7AC-4ED2-4027-9406-B59A2A6401E0}" destId="{B3FE2EB8-6F85-4D0A-957A-A360A36C5EB8}" srcOrd="0" destOrd="0" presId="urn:microsoft.com/office/officeart/2005/8/layout/hierarchy3"/>
    <dgm:cxn modelId="{D49C3CFA-9E2A-4E5A-BE95-D2C41BFA3D9D}" type="presParOf" srcId="{25F0E7AC-4ED2-4027-9406-B59A2A6401E0}" destId="{75C818F6-BB5D-4EC0-9A3F-AFBF742434A6}" srcOrd="1" destOrd="0" presId="urn:microsoft.com/office/officeart/2005/8/layout/hierarchy3"/>
    <dgm:cxn modelId="{CBB01B84-0766-42FF-B385-99514D02E800}" type="presParOf" srcId="{D7397E45-ACCB-4287-81F7-3B4E3D06EEBB}" destId="{3ADE8399-54E9-4658-B5AD-7FB32EAF756F}" srcOrd="1" destOrd="0" presId="urn:microsoft.com/office/officeart/2005/8/layout/hierarchy3"/>
    <dgm:cxn modelId="{F698E2A0-4393-449B-A7A3-C9DBA2A2EB3C}" type="presParOf" srcId="{3ADE8399-54E9-4658-B5AD-7FB32EAF756F}" destId="{AB4F46E0-BC9F-4988-86FE-95679F0F5BC4}" srcOrd="0" destOrd="0" presId="urn:microsoft.com/office/officeart/2005/8/layout/hierarchy3"/>
    <dgm:cxn modelId="{C8B25E02-B928-44B6-A9B5-57F6D420E272}" type="presParOf" srcId="{3ADE8399-54E9-4658-B5AD-7FB32EAF756F}" destId="{960DEF78-8A49-4AE5-B06E-4DA02B69997B}" srcOrd="1" destOrd="0" presId="urn:microsoft.com/office/officeart/2005/8/layout/hierarchy3"/>
    <dgm:cxn modelId="{9729FFCB-89D3-42E3-8E1D-4887A7203E8F}" type="presParOf" srcId="{3ADE8399-54E9-4658-B5AD-7FB32EAF756F}" destId="{7B9B70B0-6C21-4922-BB9E-4FEF5334A928}" srcOrd="2" destOrd="0" presId="urn:microsoft.com/office/officeart/2005/8/layout/hierarchy3"/>
    <dgm:cxn modelId="{5506F718-9C00-4034-B776-8F1361E2F406}" type="presParOf" srcId="{3ADE8399-54E9-4658-B5AD-7FB32EAF756F}" destId="{FD55664F-182E-457E-8791-D85199394CD8}" srcOrd="3" destOrd="0" presId="urn:microsoft.com/office/officeart/2005/8/layout/hierarchy3"/>
    <dgm:cxn modelId="{6B535BE7-7A54-4896-A089-104F41C4C673}" type="presParOf" srcId="{3ADE8399-54E9-4658-B5AD-7FB32EAF756F}" destId="{5AEEC63C-6281-43EF-A94D-687815108F05}" srcOrd="4" destOrd="0" presId="urn:microsoft.com/office/officeart/2005/8/layout/hierarchy3"/>
    <dgm:cxn modelId="{6BCB1F91-C15F-4D1E-85E6-3E51BC986851}" type="presParOf" srcId="{3ADE8399-54E9-4658-B5AD-7FB32EAF756F}" destId="{6B18C4B5-E9B1-460D-AC20-78C1D7129C09}"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19AD3D-357D-479B-94F8-454CF1A8213A}"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0B944A84-3935-4D1E-A3BC-9C4EB4D85C42}">
      <dgm:prSet phldrT="[Text]" custT="1"/>
      <dgm:spPr>
        <a:solidFill>
          <a:schemeClr val="tx1">
            <a:lumMod val="85000"/>
            <a:lumOff val="15000"/>
          </a:schemeClr>
        </a:solidFill>
        <a:ln>
          <a:noFill/>
        </a:ln>
      </dgm:spPr>
      <dgm:t>
        <a:bodyPr/>
        <a:lstStyle/>
        <a:p>
          <a:r>
            <a:rPr lang="en-US" sz="3600" dirty="0">
              <a:solidFill>
                <a:schemeClr val="bg1"/>
              </a:solidFill>
              <a:latin typeface="Georgia" pitchFamily="18" charset="0"/>
            </a:rPr>
            <a:t>Federal</a:t>
          </a:r>
        </a:p>
      </dgm:t>
    </dgm:pt>
    <dgm:pt modelId="{0F5DE14D-2C92-4110-845A-DFF402F3A47A}" type="parTrans" cxnId="{BADB21B8-6617-48BC-BD4F-66B972176323}">
      <dgm:prSet/>
      <dgm:spPr/>
      <dgm:t>
        <a:bodyPr/>
        <a:lstStyle/>
        <a:p>
          <a:endParaRPr lang="en-US"/>
        </a:p>
      </dgm:t>
    </dgm:pt>
    <dgm:pt modelId="{D6348A74-D2B3-4CE4-B359-FA941B29851B}" type="sibTrans" cxnId="{BADB21B8-6617-48BC-BD4F-66B972176323}">
      <dgm:prSet/>
      <dgm:spPr/>
      <dgm:t>
        <a:bodyPr/>
        <a:lstStyle/>
        <a:p>
          <a:endParaRPr lang="en-US"/>
        </a:p>
      </dgm:t>
    </dgm:pt>
    <dgm:pt modelId="{BD493BBC-FDC8-4557-8D00-0712D0624D36}">
      <dgm:prSet phldrT="[Text]"/>
      <dgm:spPr>
        <a:ln>
          <a:noFill/>
        </a:ln>
      </dgm:spPr>
      <dgm:t>
        <a:bodyPr/>
        <a:lstStyle/>
        <a:p>
          <a:pPr algn="l"/>
          <a:r>
            <a:rPr lang="en-US" dirty="0">
              <a:solidFill>
                <a:srgbClr val="0000CC"/>
              </a:solidFill>
              <a:latin typeface="Georgia" pitchFamily="18" charset="0"/>
            </a:rPr>
            <a:t>Dept. of Labor </a:t>
          </a:r>
        </a:p>
        <a:p>
          <a:pPr algn="l"/>
          <a:r>
            <a:rPr lang="en-US" dirty="0">
              <a:solidFill>
                <a:schemeClr val="tx1"/>
              </a:solidFill>
              <a:latin typeface="Georgia" pitchFamily="18" charset="0"/>
            </a:rPr>
            <a:t>Bureau of                     Labor Statistics (BLS)</a:t>
          </a:r>
        </a:p>
        <a:p>
          <a:pPr algn="l"/>
          <a:r>
            <a:rPr lang="en-US" dirty="0">
              <a:solidFill>
                <a:schemeClr val="tx1"/>
              </a:solidFill>
              <a:latin typeface="Georgia" pitchFamily="18" charset="0"/>
            </a:rPr>
            <a:t>Employment &amp; Training </a:t>
          </a:r>
          <a:r>
            <a:rPr lang="en-US" dirty="0" err="1">
              <a:solidFill>
                <a:schemeClr val="tx1"/>
              </a:solidFill>
              <a:latin typeface="Georgia" pitchFamily="18" charset="0"/>
            </a:rPr>
            <a:t>Adm</a:t>
          </a:r>
          <a:r>
            <a:rPr lang="en-US" dirty="0">
              <a:solidFill>
                <a:schemeClr val="tx1"/>
              </a:solidFill>
              <a:latin typeface="Georgia" pitchFamily="18" charset="0"/>
            </a:rPr>
            <a:t> (ETA)</a:t>
          </a:r>
        </a:p>
      </dgm:t>
    </dgm:pt>
    <dgm:pt modelId="{77F5A7DB-0EBB-4B14-A679-BCD7F028347D}" type="parTrans" cxnId="{D674F5BC-103B-46EF-8F3F-9834987AEFD5}">
      <dgm:prSet/>
      <dgm:spPr>
        <a:ln>
          <a:solidFill>
            <a:schemeClr val="tx1">
              <a:lumMod val="85000"/>
              <a:lumOff val="15000"/>
            </a:schemeClr>
          </a:solidFill>
        </a:ln>
      </dgm:spPr>
      <dgm:t>
        <a:bodyPr/>
        <a:lstStyle/>
        <a:p>
          <a:endParaRPr lang="en-US" dirty="0"/>
        </a:p>
      </dgm:t>
    </dgm:pt>
    <dgm:pt modelId="{624B3E9A-A551-45E6-9611-0034C312A90D}" type="sibTrans" cxnId="{D674F5BC-103B-46EF-8F3F-9834987AEFD5}">
      <dgm:prSet/>
      <dgm:spPr/>
      <dgm:t>
        <a:bodyPr/>
        <a:lstStyle/>
        <a:p>
          <a:endParaRPr lang="en-US"/>
        </a:p>
      </dgm:t>
    </dgm:pt>
    <dgm:pt modelId="{A0B79A31-ADD1-414E-AA62-1CCF06D77499}">
      <dgm:prSet phldrT="[Text]"/>
      <dgm:spPr>
        <a:ln>
          <a:noFill/>
        </a:ln>
      </dgm:spPr>
      <dgm:t>
        <a:bodyPr/>
        <a:lstStyle/>
        <a:p>
          <a:pPr algn="l"/>
          <a:r>
            <a:rPr lang="en-US" dirty="0">
              <a:solidFill>
                <a:srgbClr val="0000CC"/>
              </a:solidFill>
              <a:latin typeface="Georgia" pitchFamily="18" charset="0"/>
            </a:rPr>
            <a:t>Dept. of Commerce </a:t>
          </a:r>
        </a:p>
        <a:p>
          <a:pPr algn="l"/>
          <a:r>
            <a:rPr lang="en-US" dirty="0">
              <a:solidFill>
                <a:schemeClr val="tx1"/>
              </a:solidFill>
              <a:latin typeface="Georgia" pitchFamily="18" charset="0"/>
            </a:rPr>
            <a:t>Census Bureau   </a:t>
          </a:r>
        </a:p>
        <a:p>
          <a:pPr algn="l"/>
          <a:r>
            <a:rPr lang="en-US" dirty="0">
              <a:solidFill>
                <a:schemeClr val="tx1"/>
              </a:solidFill>
              <a:latin typeface="Georgia" pitchFamily="18" charset="0"/>
            </a:rPr>
            <a:t>Bureau of Economic Analysis (BEA)</a:t>
          </a:r>
        </a:p>
      </dgm:t>
    </dgm:pt>
    <dgm:pt modelId="{BC367C09-023B-401F-B995-4FB3572727AB}" type="parTrans" cxnId="{AE786CA6-6E8E-41D3-A7F5-1D140012E407}">
      <dgm:prSet/>
      <dgm:spPr>
        <a:ln>
          <a:solidFill>
            <a:schemeClr val="tx1">
              <a:lumMod val="85000"/>
              <a:lumOff val="15000"/>
            </a:schemeClr>
          </a:solidFill>
        </a:ln>
      </dgm:spPr>
      <dgm:t>
        <a:bodyPr/>
        <a:lstStyle/>
        <a:p>
          <a:endParaRPr lang="en-US" dirty="0"/>
        </a:p>
      </dgm:t>
    </dgm:pt>
    <dgm:pt modelId="{C0556FDE-1472-489D-B83F-E3C2C1228922}" type="sibTrans" cxnId="{AE786CA6-6E8E-41D3-A7F5-1D140012E407}">
      <dgm:prSet/>
      <dgm:spPr/>
      <dgm:t>
        <a:bodyPr/>
        <a:lstStyle/>
        <a:p>
          <a:endParaRPr lang="en-US"/>
        </a:p>
      </dgm:t>
    </dgm:pt>
    <dgm:pt modelId="{3771EEAF-2CEB-4819-B0CF-E5C91D04F48A}" type="pres">
      <dgm:prSet presAssocID="{9019AD3D-357D-479B-94F8-454CF1A8213A}" presName="diagram" presStyleCnt="0">
        <dgm:presLayoutVars>
          <dgm:chPref val="1"/>
          <dgm:dir/>
          <dgm:animOne val="branch"/>
          <dgm:animLvl val="lvl"/>
          <dgm:resizeHandles/>
        </dgm:presLayoutVars>
      </dgm:prSet>
      <dgm:spPr/>
    </dgm:pt>
    <dgm:pt modelId="{F30822C2-1D98-4E90-A6BB-7E6F41B7F171}" type="pres">
      <dgm:prSet presAssocID="{0B944A84-3935-4D1E-A3BC-9C4EB4D85C42}" presName="root" presStyleCnt="0"/>
      <dgm:spPr/>
    </dgm:pt>
    <dgm:pt modelId="{11572D9E-65D9-40E2-92D3-D25114265D4F}" type="pres">
      <dgm:prSet presAssocID="{0B944A84-3935-4D1E-A3BC-9C4EB4D85C42}" presName="rootComposite" presStyleCnt="0"/>
      <dgm:spPr/>
    </dgm:pt>
    <dgm:pt modelId="{2D1633A7-7FFD-4F49-A623-3FFEF2A2E642}" type="pres">
      <dgm:prSet presAssocID="{0B944A84-3935-4D1E-A3BC-9C4EB4D85C42}" presName="rootText" presStyleLbl="node1" presStyleIdx="0" presStyleCnt="1" custScaleY="75987" custLinFactNeighborX="9442" custLinFactNeighborY="-4207"/>
      <dgm:spPr/>
    </dgm:pt>
    <dgm:pt modelId="{4E79D60A-00FE-4461-B41A-EF04D231EFC3}" type="pres">
      <dgm:prSet presAssocID="{0B944A84-3935-4D1E-A3BC-9C4EB4D85C42}" presName="rootConnector" presStyleLbl="node1" presStyleIdx="0" presStyleCnt="1"/>
      <dgm:spPr/>
    </dgm:pt>
    <dgm:pt modelId="{BA68291C-303C-448F-BBAE-8E2029AD6287}" type="pres">
      <dgm:prSet presAssocID="{0B944A84-3935-4D1E-A3BC-9C4EB4D85C42}" presName="childShape" presStyleCnt="0"/>
      <dgm:spPr/>
    </dgm:pt>
    <dgm:pt modelId="{915FBE19-648C-4D07-A839-EBDABF79FACD}" type="pres">
      <dgm:prSet presAssocID="{77F5A7DB-0EBB-4B14-A679-BCD7F028347D}" presName="Name13" presStyleLbl="parChTrans1D2" presStyleIdx="0" presStyleCnt="2"/>
      <dgm:spPr/>
    </dgm:pt>
    <dgm:pt modelId="{89BE7DDF-AD10-4C91-B7E7-45FB6523E1E0}" type="pres">
      <dgm:prSet presAssocID="{BD493BBC-FDC8-4557-8D00-0712D0624D36}" presName="childText" presStyleLbl="bgAcc1" presStyleIdx="0" presStyleCnt="2" custLinFactNeighborX="10738" custLinFactNeighborY="-3242">
        <dgm:presLayoutVars>
          <dgm:bulletEnabled val="1"/>
        </dgm:presLayoutVars>
      </dgm:prSet>
      <dgm:spPr/>
    </dgm:pt>
    <dgm:pt modelId="{CC3F9738-AF04-40BD-88FA-3FCD94D1D3BB}" type="pres">
      <dgm:prSet presAssocID="{BC367C09-023B-401F-B995-4FB3572727AB}" presName="Name13" presStyleLbl="parChTrans1D2" presStyleIdx="1" presStyleCnt="2"/>
      <dgm:spPr/>
    </dgm:pt>
    <dgm:pt modelId="{0BAAFEAC-4C63-4903-89AE-41B133771CF4}" type="pres">
      <dgm:prSet presAssocID="{A0B79A31-ADD1-414E-AA62-1CCF06D77499}" presName="childText" presStyleLbl="bgAcc1" presStyleIdx="1" presStyleCnt="2" custLinFactNeighborX="11802">
        <dgm:presLayoutVars>
          <dgm:bulletEnabled val="1"/>
        </dgm:presLayoutVars>
      </dgm:prSet>
      <dgm:spPr/>
    </dgm:pt>
  </dgm:ptLst>
  <dgm:cxnLst>
    <dgm:cxn modelId="{CFD4CB11-3E98-4ADC-BD77-8F850119F529}" type="presOf" srcId="{BD493BBC-FDC8-4557-8D00-0712D0624D36}" destId="{89BE7DDF-AD10-4C91-B7E7-45FB6523E1E0}" srcOrd="0" destOrd="0" presId="urn:microsoft.com/office/officeart/2005/8/layout/hierarchy3"/>
    <dgm:cxn modelId="{9490A023-3E05-4431-AEE6-545DBD0E2811}" type="presOf" srcId="{77F5A7DB-0EBB-4B14-A679-BCD7F028347D}" destId="{915FBE19-648C-4D07-A839-EBDABF79FACD}" srcOrd="0" destOrd="0" presId="urn:microsoft.com/office/officeart/2005/8/layout/hierarchy3"/>
    <dgm:cxn modelId="{4562EB2C-15A2-4737-929E-6F439966D982}" type="presOf" srcId="{0B944A84-3935-4D1E-A3BC-9C4EB4D85C42}" destId="{4E79D60A-00FE-4461-B41A-EF04D231EFC3}" srcOrd="1" destOrd="0" presId="urn:microsoft.com/office/officeart/2005/8/layout/hierarchy3"/>
    <dgm:cxn modelId="{C978744F-586D-4BDB-90CA-1371555F369A}" type="presOf" srcId="{9019AD3D-357D-479B-94F8-454CF1A8213A}" destId="{3771EEAF-2CEB-4819-B0CF-E5C91D04F48A}" srcOrd="0" destOrd="0" presId="urn:microsoft.com/office/officeart/2005/8/layout/hierarchy3"/>
    <dgm:cxn modelId="{36BAB771-5121-4E31-B3FB-7D35FA9D6B1F}" type="presOf" srcId="{0B944A84-3935-4D1E-A3BC-9C4EB4D85C42}" destId="{2D1633A7-7FFD-4F49-A623-3FFEF2A2E642}" srcOrd="0" destOrd="0" presId="urn:microsoft.com/office/officeart/2005/8/layout/hierarchy3"/>
    <dgm:cxn modelId="{9EA39E93-ED17-4ED5-9279-CB08D1A2138D}" type="presOf" srcId="{A0B79A31-ADD1-414E-AA62-1CCF06D77499}" destId="{0BAAFEAC-4C63-4903-89AE-41B133771CF4}" srcOrd="0" destOrd="0" presId="urn:microsoft.com/office/officeart/2005/8/layout/hierarchy3"/>
    <dgm:cxn modelId="{AE786CA6-6E8E-41D3-A7F5-1D140012E407}" srcId="{0B944A84-3935-4D1E-A3BC-9C4EB4D85C42}" destId="{A0B79A31-ADD1-414E-AA62-1CCF06D77499}" srcOrd="1" destOrd="0" parTransId="{BC367C09-023B-401F-B995-4FB3572727AB}" sibTransId="{C0556FDE-1472-489D-B83F-E3C2C1228922}"/>
    <dgm:cxn modelId="{BADB21B8-6617-48BC-BD4F-66B972176323}" srcId="{9019AD3D-357D-479B-94F8-454CF1A8213A}" destId="{0B944A84-3935-4D1E-A3BC-9C4EB4D85C42}" srcOrd="0" destOrd="0" parTransId="{0F5DE14D-2C92-4110-845A-DFF402F3A47A}" sibTransId="{D6348A74-D2B3-4CE4-B359-FA941B29851B}"/>
    <dgm:cxn modelId="{D674F5BC-103B-46EF-8F3F-9834987AEFD5}" srcId="{0B944A84-3935-4D1E-A3BC-9C4EB4D85C42}" destId="{BD493BBC-FDC8-4557-8D00-0712D0624D36}" srcOrd="0" destOrd="0" parTransId="{77F5A7DB-0EBB-4B14-A679-BCD7F028347D}" sibTransId="{624B3E9A-A551-45E6-9611-0034C312A90D}"/>
    <dgm:cxn modelId="{665F34ED-F6B8-4505-939F-B3FDE4CAF8DF}" type="presOf" srcId="{BC367C09-023B-401F-B995-4FB3572727AB}" destId="{CC3F9738-AF04-40BD-88FA-3FCD94D1D3BB}" srcOrd="0" destOrd="0" presId="urn:microsoft.com/office/officeart/2005/8/layout/hierarchy3"/>
    <dgm:cxn modelId="{A7FC0A47-9435-484A-8F02-DA52DF1FE18B}" type="presParOf" srcId="{3771EEAF-2CEB-4819-B0CF-E5C91D04F48A}" destId="{F30822C2-1D98-4E90-A6BB-7E6F41B7F171}" srcOrd="0" destOrd="0" presId="urn:microsoft.com/office/officeart/2005/8/layout/hierarchy3"/>
    <dgm:cxn modelId="{DA7ED774-5871-47E7-B41A-84B287DE791A}" type="presParOf" srcId="{F30822C2-1D98-4E90-A6BB-7E6F41B7F171}" destId="{11572D9E-65D9-40E2-92D3-D25114265D4F}" srcOrd="0" destOrd="0" presId="urn:microsoft.com/office/officeart/2005/8/layout/hierarchy3"/>
    <dgm:cxn modelId="{941A1946-FC62-4ADF-930E-6197CCD61218}" type="presParOf" srcId="{11572D9E-65D9-40E2-92D3-D25114265D4F}" destId="{2D1633A7-7FFD-4F49-A623-3FFEF2A2E642}" srcOrd="0" destOrd="0" presId="urn:microsoft.com/office/officeart/2005/8/layout/hierarchy3"/>
    <dgm:cxn modelId="{3D2EA7D1-F34D-47EB-9FB0-5888C488564B}" type="presParOf" srcId="{11572D9E-65D9-40E2-92D3-D25114265D4F}" destId="{4E79D60A-00FE-4461-B41A-EF04D231EFC3}" srcOrd="1" destOrd="0" presId="urn:microsoft.com/office/officeart/2005/8/layout/hierarchy3"/>
    <dgm:cxn modelId="{65DBD5D6-5942-44C3-8FDC-197F0F3DCB9E}" type="presParOf" srcId="{F30822C2-1D98-4E90-A6BB-7E6F41B7F171}" destId="{BA68291C-303C-448F-BBAE-8E2029AD6287}" srcOrd="1" destOrd="0" presId="urn:microsoft.com/office/officeart/2005/8/layout/hierarchy3"/>
    <dgm:cxn modelId="{A971170B-8E9F-4D44-998B-1A06D8B65936}" type="presParOf" srcId="{BA68291C-303C-448F-BBAE-8E2029AD6287}" destId="{915FBE19-648C-4D07-A839-EBDABF79FACD}" srcOrd="0" destOrd="0" presId="urn:microsoft.com/office/officeart/2005/8/layout/hierarchy3"/>
    <dgm:cxn modelId="{407B276A-611F-4108-B852-68D0D71ED828}" type="presParOf" srcId="{BA68291C-303C-448F-BBAE-8E2029AD6287}" destId="{89BE7DDF-AD10-4C91-B7E7-45FB6523E1E0}" srcOrd="1" destOrd="0" presId="urn:microsoft.com/office/officeart/2005/8/layout/hierarchy3"/>
    <dgm:cxn modelId="{7798EE87-9A7B-4E1C-BCD6-F669497461BD}" type="presParOf" srcId="{BA68291C-303C-448F-BBAE-8E2029AD6287}" destId="{CC3F9738-AF04-40BD-88FA-3FCD94D1D3BB}" srcOrd="2" destOrd="0" presId="urn:microsoft.com/office/officeart/2005/8/layout/hierarchy3"/>
    <dgm:cxn modelId="{3E65BFB1-440B-436E-B4CD-1FC4B4361EC6}" type="presParOf" srcId="{BA68291C-303C-448F-BBAE-8E2029AD6287}" destId="{0BAAFEAC-4C63-4903-89AE-41B133771CF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6EDC95-A210-496C-A6E9-DDE4E1B5A3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0787964-A537-49A2-A135-B46F5AC1CF77}">
      <dgm:prSet phldrT="[Text]"/>
      <dgm:spPr>
        <a:solidFill>
          <a:schemeClr val="tx2">
            <a:lumMod val="20000"/>
            <a:lumOff val="80000"/>
          </a:schemeClr>
        </a:solidFill>
        <a:ln>
          <a:noFill/>
        </a:ln>
      </dgm:spPr>
      <dgm:t>
        <a:bodyPr/>
        <a:lstStyle/>
        <a:p>
          <a:r>
            <a:rPr lang="en-US" dirty="0">
              <a:solidFill>
                <a:schemeClr val="tx1">
                  <a:lumMod val="85000"/>
                  <a:lumOff val="15000"/>
                </a:schemeClr>
              </a:solidFill>
              <a:latin typeface="Georgia" pitchFamily="18" charset="0"/>
            </a:rPr>
            <a:t>Employment Data</a:t>
          </a:r>
        </a:p>
      </dgm:t>
    </dgm:pt>
    <dgm:pt modelId="{6451765F-8FC3-42BF-BF57-62B2A865AE13}" type="parTrans" cxnId="{9F347178-3B2B-4C3C-B41E-D9B2ADC37FF1}">
      <dgm:prSet/>
      <dgm:spPr/>
      <dgm:t>
        <a:bodyPr/>
        <a:lstStyle/>
        <a:p>
          <a:endParaRPr lang="en-US"/>
        </a:p>
      </dgm:t>
    </dgm:pt>
    <dgm:pt modelId="{FFA41F08-C9F2-4BEE-B0CD-7C842F57FBBC}" type="sibTrans" cxnId="{9F347178-3B2B-4C3C-B41E-D9B2ADC37FF1}">
      <dgm:prSet/>
      <dgm:spPr/>
      <dgm:t>
        <a:bodyPr/>
        <a:lstStyle/>
        <a:p>
          <a:endParaRPr lang="en-US"/>
        </a:p>
      </dgm:t>
    </dgm:pt>
    <dgm:pt modelId="{7108DB15-2A3B-4992-9A2D-CF9B0E533C39}">
      <dgm:prSet phldrT="[Text]"/>
      <dgm:spPr>
        <a:solidFill>
          <a:schemeClr val="tx2">
            <a:lumMod val="20000"/>
            <a:lumOff val="80000"/>
          </a:schemeClr>
        </a:solidFill>
        <a:ln>
          <a:noFill/>
        </a:ln>
      </dgm:spPr>
      <dgm:t>
        <a:bodyPr/>
        <a:lstStyle/>
        <a:p>
          <a:r>
            <a:rPr lang="en-US" dirty="0">
              <a:solidFill>
                <a:schemeClr val="tx1">
                  <a:lumMod val="85000"/>
                  <a:lumOff val="15000"/>
                </a:schemeClr>
              </a:solidFill>
              <a:latin typeface="Georgia" pitchFamily="18" charset="0"/>
            </a:rPr>
            <a:t>Wage/Income Data</a:t>
          </a:r>
        </a:p>
      </dgm:t>
    </dgm:pt>
    <dgm:pt modelId="{401DBFD6-44EC-44AE-8002-DED3C29D9D45}" type="parTrans" cxnId="{50127182-8164-41A5-9874-6A5710B408EE}">
      <dgm:prSet/>
      <dgm:spPr/>
      <dgm:t>
        <a:bodyPr/>
        <a:lstStyle/>
        <a:p>
          <a:endParaRPr lang="en-US"/>
        </a:p>
      </dgm:t>
    </dgm:pt>
    <dgm:pt modelId="{FF1F3DA4-730E-4711-8BEA-56DAF6CE2055}" type="sibTrans" cxnId="{50127182-8164-41A5-9874-6A5710B408EE}">
      <dgm:prSet/>
      <dgm:spPr/>
      <dgm:t>
        <a:bodyPr/>
        <a:lstStyle/>
        <a:p>
          <a:endParaRPr lang="en-US"/>
        </a:p>
      </dgm:t>
    </dgm:pt>
    <dgm:pt modelId="{E6410CA0-086F-45DF-9EC5-F49182D07883}">
      <dgm:prSet phldrT="[Text]"/>
      <dgm:spPr>
        <a:solidFill>
          <a:schemeClr val="tx2">
            <a:lumMod val="20000"/>
            <a:lumOff val="80000"/>
          </a:schemeClr>
        </a:solidFill>
        <a:ln>
          <a:noFill/>
        </a:ln>
      </dgm:spPr>
      <dgm:t>
        <a:bodyPr/>
        <a:lstStyle/>
        <a:p>
          <a:r>
            <a:rPr lang="en-US" dirty="0">
              <a:solidFill>
                <a:schemeClr val="tx1">
                  <a:lumMod val="85000"/>
                  <a:lumOff val="15000"/>
                </a:schemeClr>
              </a:solidFill>
              <a:latin typeface="Georgia" pitchFamily="18" charset="0"/>
            </a:rPr>
            <a:t>Labor Force Data</a:t>
          </a:r>
        </a:p>
      </dgm:t>
    </dgm:pt>
    <dgm:pt modelId="{4DCD8C25-DE2B-4CD6-8DF0-C12D91D55F04}" type="parTrans" cxnId="{A9A4DFF7-D437-4176-A519-25DF14FC6844}">
      <dgm:prSet/>
      <dgm:spPr/>
      <dgm:t>
        <a:bodyPr/>
        <a:lstStyle/>
        <a:p>
          <a:endParaRPr lang="en-US"/>
        </a:p>
      </dgm:t>
    </dgm:pt>
    <dgm:pt modelId="{4CA71B06-DF37-4DC2-81AE-87CFA9288BF9}" type="sibTrans" cxnId="{A9A4DFF7-D437-4176-A519-25DF14FC6844}">
      <dgm:prSet/>
      <dgm:spPr/>
      <dgm:t>
        <a:bodyPr/>
        <a:lstStyle/>
        <a:p>
          <a:endParaRPr lang="en-US"/>
        </a:p>
      </dgm:t>
    </dgm:pt>
    <dgm:pt modelId="{3DE7D94D-781E-4FA1-AD15-81776193DBF8}">
      <dgm:prSet phldrT="[Text]"/>
      <dgm:spPr>
        <a:solidFill>
          <a:schemeClr val="tx2">
            <a:lumMod val="20000"/>
            <a:lumOff val="80000"/>
          </a:schemeClr>
        </a:solidFill>
        <a:ln>
          <a:noFill/>
        </a:ln>
      </dgm:spPr>
      <dgm:t>
        <a:bodyPr/>
        <a:lstStyle/>
        <a:p>
          <a:r>
            <a:rPr lang="en-US" dirty="0">
              <a:solidFill>
                <a:schemeClr val="tx1">
                  <a:lumMod val="85000"/>
                  <a:lumOff val="15000"/>
                </a:schemeClr>
              </a:solidFill>
              <a:latin typeface="Georgia" pitchFamily="18" charset="0"/>
            </a:rPr>
            <a:t>Demographic Data</a:t>
          </a:r>
        </a:p>
      </dgm:t>
    </dgm:pt>
    <dgm:pt modelId="{D4EAAD45-D419-46E0-878C-BBBE1EB0EB7E}" type="parTrans" cxnId="{6F8D8874-4D2B-49F3-81E9-E1598FF2CE7B}">
      <dgm:prSet/>
      <dgm:spPr/>
      <dgm:t>
        <a:bodyPr/>
        <a:lstStyle/>
        <a:p>
          <a:endParaRPr lang="en-US"/>
        </a:p>
      </dgm:t>
    </dgm:pt>
    <dgm:pt modelId="{25684F7F-FFE9-4A9B-AF9E-2E8118A15CFD}" type="sibTrans" cxnId="{6F8D8874-4D2B-49F3-81E9-E1598FF2CE7B}">
      <dgm:prSet/>
      <dgm:spPr/>
      <dgm:t>
        <a:bodyPr/>
        <a:lstStyle/>
        <a:p>
          <a:endParaRPr lang="en-US"/>
        </a:p>
      </dgm:t>
    </dgm:pt>
    <dgm:pt modelId="{602CF902-DD34-46CF-ADCB-F9E10210AB43}">
      <dgm:prSet phldrT="[Text]"/>
      <dgm:spPr>
        <a:solidFill>
          <a:schemeClr val="tx2">
            <a:lumMod val="20000"/>
            <a:lumOff val="80000"/>
          </a:schemeClr>
        </a:solidFill>
        <a:ln>
          <a:noFill/>
        </a:ln>
      </dgm:spPr>
      <dgm:t>
        <a:bodyPr/>
        <a:lstStyle/>
        <a:p>
          <a:r>
            <a:rPr lang="en-US" dirty="0">
              <a:solidFill>
                <a:schemeClr val="tx1">
                  <a:lumMod val="85000"/>
                  <a:lumOff val="15000"/>
                </a:schemeClr>
              </a:solidFill>
              <a:latin typeface="Georgia" pitchFamily="18" charset="0"/>
            </a:rPr>
            <a:t>Career Planning Data</a:t>
          </a:r>
        </a:p>
      </dgm:t>
    </dgm:pt>
    <dgm:pt modelId="{D6EB2332-416F-49D2-AC3A-A38C244FA835}" type="parTrans" cxnId="{6059291A-0831-47B7-8B66-6DEDC0C11733}">
      <dgm:prSet/>
      <dgm:spPr/>
      <dgm:t>
        <a:bodyPr/>
        <a:lstStyle/>
        <a:p>
          <a:endParaRPr lang="en-US"/>
        </a:p>
      </dgm:t>
    </dgm:pt>
    <dgm:pt modelId="{0AE4CBB2-0CB0-438E-81D5-0BE8330C9F69}" type="sibTrans" cxnId="{6059291A-0831-47B7-8B66-6DEDC0C11733}">
      <dgm:prSet/>
      <dgm:spPr/>
      <dgm:t>
        <a:bodyPr/>
        <a:lstStyle/>
        <a:p>
          <a:endParaRPr lang="en-US"/>
        </a:p>
      </dgm:t>
    </dgm:pt>
    <dgm:pt modelId="{D6C930EF-E646-42EB-822E-04DD38C31952}" type="pres">
      <dgm:prSet presAssocID="{586EDC95-A210-496C-A6E9-DDE4E1B5A3A9}" presName="linear" presStyleCnt="0">
        <dgm:presLayoutVars>
          <dgm:animLvl val="lvl"/>
          <dgm:resizeHandles val="exact"/>
        </dgm:presLayoutVars>
      </dgm:prSet>
      <dgm:spPr/>
    </dgm:pt>
    <dgm:pt modelId="{E52417AD-88E1-4446-9863-F77FF85004A0}" type="pres">
      <dgm:prSet presAssocID="{70787964-A537-49A2-A135-B46F5AC1CF77}" presName="parentText" presStyleLbl="node1" presStyleIdx="0" presStyleCnt="5">
        <dgm:presLayoutVars>
          <dgm:chMax val="0"/>
          <dgm:bulletEnabled val="1"/>
        </dgm:presLayoutVars>
      </dgm:prSet>
      <dgm:spPr/>
    </dgm:pt>
    <dgm:pt modelId="{DCE9B939-4250-467E-84B4-E2CF8EB1F76E}" type="pres">
      <dgm:prSet presAssocID="{FFA41F08-C9F2-4BEE-B0CD-7C842F57FBBC}" presName="spacer" presStyleCnt="0"/>
      <dgm:spPr/>
    </dgm:pt>
    <dgm:pt modelId="{03208339-3FB7-4578-A877-C57E92B26E88}" type="pres">
      <dgm:prSet presAssocID="{7108DB15-2A3B-4992-9A2D-CF9B0E533C39}" presName="parentText" presStyleLbl="node1" presStyleIdx="1" presStyleCnt="5">
        <dgm:presLayoutVars>
          <dgm:chMax val="0"/>
          <dgm:bulletEnabled val="1"/>
        </dgm:presLayoutVars>
      </dgm:prSet>
      <dgm:spPr/>
    </dgm:pt>
    <dgm:pt modelId="{ECF9D282-5456-48F9-91A3-2F8A4F56A474}" type="pres">
      <dgm:prSet presAssocID="{FF1F3DA4-730E-4711-8BEA-56DAF6CE2055}" presName="spacer" presStyleCnt="0"/>
      <dgm:spPr/>
    </dgm:pt>
    <dgm:pt modelId="{DC5737B2-8E2E-48D9-BF53-0D1E81E38CB1}" type="pres">
      <dgm:prSet presAssocID="{E6410CA0-086F-45DF-9EC5-F49182D07883}" presName="parentText" presStyleLbl="node1" presStyleIdx="2" presStyleCnt="5">
        <dgm:presLayoutVars>
          <dgm:chMax val="0"/>
          <dgm:bulletEnabled val="1"/>
        </dgm:presLayoutVars>
      </dgm:prSet>
      <dgm:spPr/>
    </dgm:pt>
    <dgm:pt modelId="{A572400D-8230-4BEB-8B05-392CA35AADD1}" type="pres">
      <dgm:prSet presAssocID="{4CA71B06-DF37-4DC2-81AE-87CFA9288BF9}" presName="spacer" presStyleCnt="0"/>
      <dgm:spPr/>
    </dgm:pt>
    <dgm:pt modelId="{D08A8590-10A7-41F0-AA95-E4AB17E6F157}" type="pres">
      <dgm:prSet presAssocID="{3DE7D94D-781E-4FA1-AD15-81776193DBF8}" presName="parentText" presStyleLbl="node1" presStyleIdx="3" presStyleCnt="5">
        <dgm:presLayoutVars>
          <dgm:chMax val="0"/>
          <dgm:bulletEnabled val="1"/>
        </dgm:presLayoutVars>
      </dgm:prSet>
      <dgm:spPr/>
    </dgm:pt>
    <dgm:pt modelId="{65F837D2-6FDF-4AEE-B846-FA416402FE36}" type="pres">
      <dgm:prSet presAssocID="{25684F7F-FFE9-4A9B-AF9E-2E8118A15CFD}" presName="spacer" presStyleCnt="0"/>
      <dgm:spPr/>
    </dgm:pt>
    <dgm:pt modelId="{68246044-9BA1-4785-BF57-E45D7EF04ADC}" type="pres">
      <dgm:prSet presAssocID="{602CF902-DD34-46CF-ADCB-F9E10210AB43}" presName="parentText" presStyleLbl="node1" presStyleIdx="4" presStyleCnt="5">
        <dgm:presLayoutVars>
          <dgm:chMax val="0"/>
          <dgm:bulletEnabled val="1"/>
        </dgm:presLayoutVars>
      </dgm:prSet>
      <dgm:spPr/>
    </dgm:pt>
  </dgm:ptLst>
  <dgm:cxnLst>
    <dgm:cxn modelId="{9DB3ED07-165A-477C-93FD-6327792BE5D2}" type="presOf" srcId="{602CF902-DD34-46CF-ADCB-F9E10210AB43}" destId="{68246044-9BA1-4785-BF57-E45D7EF04ADC}" srcOrd="0" destOrd="0" presId="urn:microsoft.com/office/officeart/2005/8/layout/vList2"/>
    <dgm:cxn modelId="{6059291A-0831-47B7-8B66-6DEDC0C11733}" srcId="{586EDC95-A210-496C-A6E9-DDE4E1B5A3A9}" destId="{602CF902-DD34-46CF-ADCB-F9E10210AB43}" srcOrd="4" destOrd="0" parTransId="{D6EB2332-416F-49D2-AC3A-A38C244FA835}" sibTransId="{0AE4CBB2-0CB0-438E-81D5-0BE8330C9F69}"/>
    <dgm:cxn modelId="{3A492F1F-597B-43BE-93F2-89988FADA6B5}" type="presOf" srcId="{70787964-A537-49A2-A135-B46F5AC1CF77}" destId="{E52417AD-88E1-4446-9863-F77FF85004A0}" srcOrd="0" destOrd="0" presId="urn:microsoft.com/office/officeart/2005/8/layout/vList2"/>
    <dgm:cxn modelId="{C74B8767-FCE1-4468-A0A4-9868440FFA5F}" type="presOf" srcId="{7108DB15-2A3B-4992-9A2D-CF9B0E533C39}" destId="{03208339-3FB7-4578-A877-C57E92B26E88}" srcOrd="0" destOrd="0" presId="urn:microsoft.com/office/officeart/2005/8/layout/vList2"/>
    <dgm:cxn modelId="{6F8D8874-4D2B-49F3-81E9-E1598FF2CE7B}" srcId="{586EDC95-A210-496C-A6E9-DDE4E1B5A3A9}" destId="{3DE7D94D-781E-4FA1-AD15-81776193DBF8}" srcOrd="3" destOrd="0" parTransId="{D4EAAD45-D419-46E0-878C-BBBE1EB0EB7E}" sibTransId="{25684F7F-FFE9-4A9B-AF9E-2E8118A15CFD}"/>
    <dgm:cxn modelId="{9F347178-3B2B-4C3C-B41E-D9B2ADC37FF1}" srcId="{586EDC95-A210-496C-A6E9-DDE4E1B5A3A9}" destId="{70787964-A537-49A2-A135-B46F5AC1CF77}" srcOrd="0" destOrd="0" parTransId="{6451765F-8FC3-42BF-BF57-62B2A865AE13}" sibTransId="{FFA41F08-C9F2-4BEE-B0CD-7C842F57FBBC}"/>
    <dgm:cxn modelId="{50127182-8164-41A5-9874-6A5710B408EE}" srcId="{586EDC95-A210-496C-A6E9-DDE4E1B5A3A9}" destId="{7108DB15-2A3B-4992-9A2D-CF9B0E533C39}" srcOrd="1" destOrd="0" parTransId="{401DBFD6-44EC-44AE-8002-DED3C29D9D45}" sibTransId="{FF1F3DA4-730E-4711-8BEA-56DAF6CE2055}"/>
    <dgm:cxn modelId="{5B9D7B89-891E-4C87-9915-1385E71F9C53}" type="presOf" srcId="{586EDC95-A210-496C-A6E9-DDE4E1B5A3A9}" destId="{D6C930EF-E646-42EB-822E-04DD38C31952}" srcOrd="0" destOrd="0" presId="urn:microsoft.com/office/officeart/2005/8/layout/vList2"/>
    <dgm:cxn modelId="{5A6123DF-642A-41F9-9DE5-8DBA399BA75B}" type="presOf" srcId="{3DE7D94D-781E-4FA1-AD15-81776193DBF8}" destId="{D08A8590-10A7-41F0-AA95-E4AB17E6F157}" srcOrd="0" destOrd="0" presId="urn:microsoft.com/office/officeart/2005/8/layout/vList2"/>
    <dgm:cxn modelId="{D936D6E1-7385-4E91-91AC-EA1601F6F6DE}" type="presOf" srcId="{E6410CA0-086F-45DF-9EC5-F49182D07883}" destId="{DC5737B2-8E2E-48D9-BF53-0D1E81E38CB1}" srcOrd="0" destOrd="0" presId="urn:microsoft.com/office/officeart/2005/8/layout/vList2"/>
    <dgm:cxn modelId="{A9A4DFF7-D437-4176-A519-25DF14FC6844}" srcId="{586EDC95-A210-496C-A6E9-DDE4E1B5A3A9}" destId="{E6410CA0-086F-45DF-9EC5-F49182D07883}" srcOrd="2" destOrd="0" parTransId="{4DCD8C25-DE2B-4CD6-8DF0-C12D91D55F04}" sibTransId="{4CA71B06-DF37-4DC2-81AE-87CFA9288BF9}"/>
    <dgm:cxn modelId="{883F1D78-3013-4299-B02B-58436045D803}" type="presParOf" srcId="{D6C930EF-E646-42EB-822E-04DD38C31952}" destId="{E52417AD-88E1-4446-9863-F77FF85004A0}" srcOrd="0" destOrd="0" presId="urn:microsoft.com/office/officeart/2005/8/layout/vList2"/>
    <dgm:cxn modelId="{1CC7DE33-185F-4ABD-AF15-F69FF46C8962}" type="presParOf" srcId="{D6C930EF-E646-42EB-822E-04DD38C31952}" destId="{DCE9B939-4250-467E-84B4-E2CF8EB1F76E}" srcOrd="1" destOrd="0" presId="urn:microsoft.com/office/officeart/2005/8/layout/vList2"/>
    <dgm:cxn modelId="{5C172821-C7E1-4FE8-A3E1-248BADEF1320}" type="presParOf" srcId="{D6C930EF-E646-42EB-822E-04DD38C31952}" destId="{03208339-3FB7-4578-A877-C57E92B26E88}" srcOrd="2" destOrd="0" presId="urn:microsoft.com/office/officeart/2005/8/layout/vList2"/>
    <dgm:cxn modelId="{09E37E0F-C59F-4A05-B8F3-8F6F8E8E40EF}" type="presParOf" srcId="{D6C930EF-E646-42EB-822E-04DD38C31952}" destId="{ECF9D282-5456-48F9-91A3-2F8A4F56A474}" srcOrd="3" destOrd="0" presId="urn:microsoft.com/office/officeart/2005/8/layout/vList2"/>
    <dgm:cxn modelId="{19522557-4715-4423-8C24-DDE7355006CE}" type="presParOf" srcId="{D6C930EF-E646-42EB-822E-04DD38C31952}" destId="{DC5737B2-8E2E-48D9-BF53-0D1E81E38CB1}" srcOrd="4" destOrd="0" presId="urn:microsoft.com/office/officeart/2005/8/layout/vList2"/>
    <dgm:cxn modelId="{F621612F-02B0-46BE-AC29-8178B0882B54}" type="presParOf" srcId="{D6C930EF-E646-42EB-822E-04DD38C31952}" destId="{A572400D-8230-4BEB-8B05-392CA35AADD1}" srcOrd="5" destOrd="0" presId="urn:microsoft.com/office/officeart/2005/8/layout/vList2"/>
    <dgm:cxn modelId="{9C411EF7-14B4-4988-AEB8-6BC41CC79EDC}" type="presParOf" srcId="{D6C930EF-E646-42EB-822E-04DD38C31952}" destId="{D08A8590-10A7-41F0-AA95-E4AB17E6F157}" srcOrd="6" destOrd="0" presId="urn:microsoft.com/office/officeart/2005/8/layout/vList2"/>
    <dgm:cxn modelId="{F664F923-40AC-4E9C-A08B-57E5A8B62655}" type="presParOf" srcId="{D6C930EF-E646-42EB-822E-04DD38C31952}" destId="{65F837D2-6FDF-4AEE-B846-FA416402FE36}" srcOrd="7" destOrd="0" presId="urn:microsoft.com/office/officeart/2005/8/layout/vList2"/>
    <dgm:cxn modelId="{051BC19C-4843-4867-92B7-F8A5763DC31D}" type="presParOf" srcId="{D6C930EF-E646-42EB-822E-04DD38C31952}" destId="{68246044-9BA1-4785-BF57-E45D7EF04ADC}" srcOrd="8"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2D762D-9855-4A29-B446-8825407B0849}"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C344F048-37FB-4981-B075-FC8736286EDB}">
      <dgm:prSet phldrT="[Text]" custT="1"/>
      <dgm:spPr>
        <a:solidFill>
          <a:schemeClr val="tx2">
            <a:lumMod val="20000"/>
            <a:lumOff val="80000"/>
          </a:schemeClr>
        </a:solidFill>
        <a:ln>
          <a:noFill/>
        </a:ln>
      </dgm:spPr>
      <dgm:t>
        <a:bodyPr/>
        <a:lstStyle/>
        <a:p>
          <a:pPr algn="l"/>
          <a:r>
            <a:rPr lang="en-US" sz="2700" dirty="0">
              <a:solidFill>
                <a:schemeClr val="tx1"/>
              </a:solidFill>
              <a:latin typeface="Georgia" pitchFamily="18" charset="0"/>
            </a:rPr>
            <a:t>State LMI Locator</a:t>
          </a:r>
        </a:p>
        <a:p>
          <a:pPr algn="l"/>
          <a:r>
            <a:rPr lang="en-US" sz="2000" dirty="0">
              <a:solidFill>
                <a:schemeClr val="tx1"/>
              </a:solidFill>
              <a:latin typeface="Georgia" pitchFamily="18" charset="0"/>
              <a:hlinkClick xmlns:r="http://schemas.openxmlformats.org/officeDocument/2006/relationships" r:id="" action="ppaction://noaction"/>
            </a:rPr>
            <a:t>careeronestop.org/red/StateLaborMarket Information.aspx  </a:t>
          </a:r>
          <a:r>
            <a:rPr lang="en-US" sz="2000" dirty="0">
              <a:solidFill>
                <a:schemeClr val="tx1"/>
              </a:solidFill>
              <a:latin typeface="Georgia" pitchFamily="18" charset="0"/>
            </a:rPr>
            <a:t> </a:t>
          </a:r>
          <a:r>
            <a:rPr lang="en-US" sz="2000" dirty="0">
              <a:solidFill>
                <a:schemeClr val="tx1"/>
              </a:solidFill>
              <a:latin typeface="Georgia" pitchFamily="18" charset="0"/>
              <a:hlinkClick xmlns:r="http://schemas.openxmlformats.org/officeDocument/2006/relationships" r:id="" action="ppaction://noaction"/>
            </a:rPr>
            <a:t> </a:t>
          </a:r>
          <a:endParaRPr lang="en-US" sz="2000" dirty="0">
            <a:solidFill>
              <a:schemeClr val="tx1"/>
            </a:solidFill>
            <a:latin typeface="Georgia" pitchFamily="18" charset="0"/>
          </a:endParaRPr>
        </a:p>
      </dgm:t>
    </dgm:pt>
    <dgm:pt modelId="{F841ECB4-F1CE-4A56-95A5-9CC3164D754F}" type="parTrans" cxnId="{B9F1C024-544C-4537-819E-F2931DC5B172}">
      <dgm:prSet/>
      <dgm:spPr/>
      <dgm:t>
        <a:bodyPr/>
        <a:lstStyle/>
        <a:p>
          <a:endParaRPr lang="en-US">
            <a:solidFill>
              <a:schemeClr val="tx1"/>
            </a:solidFill>
            <a:latin typeface="Berlin Sans FB" pitchFamily="34" charset="0"/>
          </a:endParaRPr>
        </a:p>
      </dgm:t>
    </dgm:pt>
    <dgm:pt modelId="{B59220E9-191C-4194-91B2-71658B53E4AB}" type="sibTrans" cxnId="{B9F1C024-544C-4537-819E-F2931DC5B172}">
      <dgm:prSet/>
      <dgm:spPr/>
      <dgm:t>
        <a:bodyPr/>
        <a:lstStyle/>
        <a:p>
          <a:endParaRPr lang="en-US">
            <a:solidFill>
              <a:schemeClr val="tx1"/>
            </a:solidFill>
            <a:latin typeface="Berlin Sans FB" pitchFamily="34" charset="0"/>
          </a:endParaRPr>
        </a:p>
      </dgm:t>
    </dgm:pt>
    <dgm:pt modelId="{98497804-DCAD-474F-8397-9D9A942919E2}">
      <dgm:prSet phldrT="[Text]" custT="1"/>
      <dgm:spPr>
        <a:solidFill>
          <a:schemeClr val="tx2">
            <a:lumMod val="20000"/>
            <a:lumOff val="80000"/>
          </a:schemeClr>
        </a:solidFill>
        <a:ln>
          <a:noFill/>
        </a:ln>
      </dgm:spPr>
      <dgm:t>
        <a:bodyPr/>
        <a:lstStyle/>
        <a:p>
          <a:pPr algn="l"/>
          <a:r>
            <a:rPr lang="en-US" sz="2700" dirty="0">
              <a:solidFill>
                <a:schemeClr val="tx1"/>
              </a:solidFill>
              <a:latin typeface="Georgia" pitchFamily="18" charset="0"/>
            </a:rPr>
            <a:t>        </a:t>
          </a:r>
        </a:p>
        <a:p>
          <a:pPr algn="l"/>
          <a:r>
            <a:rPr lang="en-US" sz="2700" dirty="0">
              <a:solidFill>
                <a:schemeClr val="tx1"/>
              </a:solidFill>
              <a:latin typeface="Georgia" pitchFamily="18" charset="0"/>
            </a:rPr>
            <a:t>State Occupational Projections</a:t>
          </a:r>
        </a:p>
        <a:p>
          <a:pPr algn="l"/>
          <a:r>
            <a:rPr lang="en-US" sz="2000" dirty="0">
              <a:solidFill>
                <a:schemeClr val="tx1"/>
              </a:solidFill>
              <a:latin typeface="Georgia" pitchFamily="18" charset="0"/>
              <a:hlinkClick xmlns:r="http://schemas.openxmlformats.org/officeDocument/2006/relationships" r:id="" action="ppaction://noaction"/>
            </a:rPr>
            <a:t>http://www.projectionscentral.com/</a:t>
          </a:r>
          <a:r>
            <a:rPr lang="en-US" sz="2000" dirty="0">
              <a:solidFill>
                <a:schemeClr val="tx1"/>
              </a:solidFill>
              <a:latin typeface="Georgia" pitchFamily="18" charset="0"/>
            </a:rPr>
            <a:t> </a:t>
          </a:r>
          <a:endParaRPr lang="en-US" sz="200" dirty="0">
            <a:solidFill>
              <a:schemeClr val="tx1"/>
            </a:solidFill>
            <a:latin typeface="Georgia" pitchFamily="18" charset="0"/>
          </a:endParaRPr>
        </a:p>
        <a:p>
          <a:pPr algn="l"/>
          <a:endParaRPr lang="en-US" sz="200" dirty="0">
            <a:solidFill>
              <a:schemeClr val="tx1"/>
            </a:solidFill>
            <a:latin typeface="Georgia" pitchFamily="18" charset="0"/>
          </a:endParaRPr>
        </a:p>
        <a:p>
          <a:pPr algn="l"/>
          <a:endParaRPr lang="en-US" sz="200" dirty="0">
            <a:solidFill>
              <a:schemeClr val="tx1"/>
            </a:solidFill>
            <a:latin typeface="Georgia" pitchFamily="18" charset="0"/>
          </a:endParaRPr>
        </a:p>
        <a:p>
          <a:pPr algn="l"/>
          <a:endParaRPr lang="en-US" sz="200" dirty="0">
            <a:solidFill>
              <a:schemeClr val="tx1"/>
            </a:solidFill>
            <a:latin typeface="Georgia" pitchFamily="18" charset="0"/>
          </a:endParaRPr>
        </a:p>
        <a:p>
          <a:pPr algn="l"/>
          <a:endParaRPr lang="en-US" sz="200" dirty="0">
            <a:solidFill>
              <a:schemeClr val="tx1"/>
            </a:solidFill>
            <a:latin typeface="Georgia" pitchFamily="18" charset="0"/>
          </a:endParaRPr>
        </a:p>
        <a:p>
          <a:pPr algn="l"/>
          <a:endParaRPr lang="en-US" sz="200" dirty="0">
            <a:solidFill>
              <a:schemeClr val="tx1"/>
            </a:solidFill>
            <a:latin typeface="Georgia" pitchFamily="18" charset="0"/>
          </a:endParaRPr>
        </a:p>
        <a:p>
          <a:pPr algn="l"/>
          <a:endParaRPr lang="en-US" sz="200" dirty="0">
            <a:solidFill>
              <a:schemeClr val="tx1"/>
            </a:solidFill>
            <a:latin typeface="Georgia" pitchFamily="18" charset="0"/>
          </a:endParaRPr>
        </a:p>
        <a:p>
          <a:pPr algn="l"/>
          <a:endParaRPr lang="en-US" sz="2000" dirty="0">
            <a:solidFill>
              <a:schemeClr val="tx1"/>
            </a:solidFill>
            <a:latin typeface="Georgia" pitchFamily="18" charset="0"/>
          </a:endParaRPr>
        </a:p>
      </dgm:t>
    </dgm:pt>
    <dgm:pt modelId="{F05DBA99-2E39-4D3B-BE81-F687CA06D346}" type="parTrans" cxnId="{DCC38956-400E-4F72-8577-EBF4F60275D4}">
      <dgm:prSet/>
      <dgm:spPr/>
      <dgm:t>
        <a:bodyPr/>
        <a:lstStyle/>
        <a:p>
          <a:endParaRPr lang="en-US">
            <a:solidFill>
              <a:schemeClr val="tx1"/>
            </a:solidFill>
            <a:latin typeface="Berlin Sans FB" pitchFamily="34" charset="0"/>
          </a:endParaRPr>
        </a:p>
      </dgm:t>
    </dgm:pt>
    <dgm:pt modelId="{0E46AD03-AA99-49EE-903B-3CA25CE92D2F}" type="sibTrans" cxnId="{DCC38956-400E-4F72-8577-EBF4F60275D4}">
      <dgm:prSet/>
      <dgm:spPr/>
      <dgm:t>
        <a:bodyPr/>
        <a:lstStyle/>
        <a:p>
          <a:endParaRPr lang="en-US">
            <a:solidFill>
              <a:schemeClr val="tx1"/>
            </a:solidFill>
            <a:latin typeface="Berlin Sans FB" pitchFamily="34" charset="0"/>
          </a:endParaRPr>
        </a:p>
      </dgm:t>
    </dgm:pt>
    <dgm:pt modelId="{315EECD5-47A5-4950-82DF-9A465AE35DAD}">
      <dgm:prSet phldrT="[Text]" custT="1"/>
      <dgm:spPr>
        <a:solidFill>
          <a:schemeClr val="tx2">
            <a:lumMod val="20000"/>
            <a:lumOff val="80000"/>
          </a:schemeClr>
        </a:solidFill>
        <a:ln>
          <a:noFill/>
        </a:ln>
      </dgm:spPr>
      <dgm:t>
        <a:bodyPr/>
        <a:lstStyle/>
        <a:p>
          <a:pPr algn="l"/>
          <a:r>
            <a:rPr lang="en-US" sz="2700" dirty="0">
              <a:solidFill>
                <a:schemeClr val="tx1"/>
              </a:solidFill>
              <a:latin typeface="Georgia" pitchFamily="18" charset="0"/>
            </a:rPr>
            <a:t>State LMI Contact List  </a:t>
          </a:r>
        </a:p>
        <a:p>
          <a:pPr algn="l"/>
          <a:r>
            <a:rPr lang="en-US" sz="2000" dirty="0">
              <a:solidFill>
                <a:schemeClr val="tx1"/>
              </a:solidFill>
              <a:latin typeface="Georgia" pitchFamily="18" charset="0"/>
              <a:hlinkClick xmlns:r="http://schemas.openxmlformats.org/officeDocument/2006/relationships" r:id="" action="ppaction://noaction"/>
            </a:rPr>
            <a:t>www.bls.gov/bls/ofolist.htm</a:t>
          </a:r>
          <a:r>
            <a:rPr lang="en-US" sz="2000" dirty="0">
              <a:solidFill>
                <a:schemeClr val="tx1"/>
              </a:solidFill>
              <a:latin typeface="Georgia" pitchFamily="18" charset="0"/>
            </a:rPr>
            <a:t> </a:t>
          </a:r>
        </a:p>
      </dgm:t>
    </dgm:pt>
    <dgm:pt modelId="{ABE3B908-C0FF-42F0-AF34-CBC23DF3C045}" type="sibTrans" cxnId="{0FA26BD1-EC8D-4511-B2AC-07792C27F0EA}">
      <dgm:prSet/>
      <dgm:spPr/>
      <dgm:t>
        <a:bodyPr/>
        <a:lstStyle/>
        <a:p>
          <a:endParaRPr lang="en-US"/>
        </a:p>
      </dgm:t>
    </dgm:pt>
    <dgm:pt modelId="{D20FC628-5F82-4C44-9C93-15E7A9325755}" type="parTrans" cxnId="{0FA26BD1-EC8D-4511-B2AC-07792C27F0EA}">
      <dgm:prSet/>
      <dgm:spPr/>
      <dgm:t>
        <a:bodyPr/>
        <a:lstStyle/>
        <a:p>
          <a:endParaRPr lang="en-US"/>
        </a:p>
      </dgm:t>
    </dgm:pt>
    <dgm:pt modelId="{4D547586-0B93-4F1E-9042-DEF2C42BDBC2}" type="pres">
      <dgm:prSet presAssocID="{BE2D762D-9855-4A29-B446-8825407B0849}" presName="linear" presStyleCnt="0">
        <dgm:presLayoutVars>
          <dgm:dir/>
          <dgm:resizeHandles val="exact"/>
        </dgm:presLayoutVars>
      </dgm:prSet>
      <dgm:spPr/>
    </dgm:pt>
    <dgm:pt modelId="{D7168D3F-4A0E-43C1-9244-9DF6D99D0910}" type="pres">
      <dgm:prSet presAssocID="{C344F048-37FB-4981-B075-FC8736286EDB}" presName="comp" presStyleCnt="0"/>
      <dgm:spPr/>
    </dgm:pt>
    <dgm:pt modelId="{B9B1D9DF-3EA6-41F3-B46E-9CF8E27E19CA}" type="pres">
      <dgm:prSet presAssocID="{C344F048-37FB-4981-B075-FC8736286EDB}" presName="box" presStyleLbl="node1" presStyleIdx="0" presStyleCnt="3" custLinFactNeighborX="258"/>
      <dgm:spPr/>
    </dgm:pt>
    <dgm:pt modelId="{3270489C-609E-4C15-9BA7-13AD1141F313}" type="pres">
      <dgm:prSet presAssocID="{C344F048-37FB-4981-B075-FC8736286EDB}" presName="img" presStyleLbl="fgImgPlace1" presStyleIdx="0" presStyleCnt="3"/>
      <dgm:spPr/>
    </dgm:pt>
    <dgm:pt modelId="{63EFD064-FC2D-45E4-B52A-76192D86A9AD}" type="pres">
      <dgm:prSet presAssocID="{C344F048-37FB-4981-B075-FC8736286EDB}" presName="text" presStyleLbl="node1" presStyleIdx="0" presStyleCnt="3">
        <dgm:presLayoutVars>
          <dgm:bulletEnabled val="1"/>
        </dgm:presLayoutVars>
      </dgm:prSet>
      <dgm:spPr/>
    </dgm:pt>
    <dgm:pt modelId="{DB591E4A-C3D4-49F2-97F5-877F5CED60F5}" type="pres">
      <dgm:prSet presAssocID="{B59220E9-191C-4194-91B2-71658B53E4AB}" presName="spacer" presStyleCnt="0"/>
      <dgm:spPr/>
    </dgm:pt>
    <dgm:pt modelId="{556426BD-E4B5-4D1C-8425-EDADAB1F4259}" type="pres">
      <dgm:prSet presAssocID="{315EECD5-47A5-4950-82DF-9A465AE35DAD}" presName="comp" presStyleCnt="0"/>
      <dgm:spPr/>
    </dgm:pt>
    <dgm:pt modelId="{FC7995D4-C87F-4DEC-B67E-A64C9CF53ECB}" type="pres">
      <dgm:prSet presAssocID="{315EECD5-47A5-4950-82DF-9A465AE35DAD}" presName="box" presStyleLbl="node1" presStyleIdx="1" presStyleCnt="3" custLinFactNeighborX="-6959" custLinFactNeighborY="-2737"/>
      <dgm:spPr/>
    </dgm:pt>
    <dgm:pt modelId="{45016FF3-4A27-4717-845D-86B986037FCD}" type="pres">
      <dgm:prSet presAssocID="{315EECD5-47A5-4950-82DF-9A465AE35DAD}" presName="img" presStyleLbl="fgImgPlace1" presStyleIdx="1" presStyleCnt="3" custScaleX="99948" custScaleY="118061" custLinFactNeighborX="-937"/>
      <dgm:spPr>
        <a:blipFill rotWithShape="0">
          <a:blip xmlns:r="http://schemas.openxmlformats.org/officeDocument/2006/relationships" r:embed="rId1"/>
          <a:stretch>
            <a:fillRect/>
          </a:stretch>
        </a:blipFill>
      </dgm:spPr>
    </dgm:pt>
    <dgm:pt modelId="{51C1BDE5-327B-4881-96C0-992EA2618D4B}" type="pres">
      <dgm:prSet presAssocID="{315EECD5-47A5-4950-82DF-9A465AE35DAD}" presName="text" presStyleLbl="node1" presStyleIdx="1" presStyleCnt="3">
        <dgm:presLayoutVars>
          <dgm:bulletEnabled val="1"/>
        </dgm:presLayoutVars>
      </dgm:prSet>
      <dgm:spPr/>
    </dgm:pt>
    <dgm:pt modelId="{935A7B10-C968-4681-A032-1405993B764C}" type="pres">
      <dgm:prSet presAssocID="{ABE3B908-C0FF-42F0-AF34-CBC23DF3C045}" presName="spacer" presStyleCnt="0"/>
      <dgm:spPr/>
    </dgm:pt>
    <dgm:pt modelId="{7774009E-1007-4884-812D-07331CABF78E}" type="pres">
      <dgm:prSet presAssocID="{98497804-DCAD-474F-8397-9D9A942919E2}" presName="comp" presStyleCnt="0"/>
      <dgm:spPr/>
    </dgm:pt>
    <dgm:pt modelId="{9BD30316-1439-48BB-88A0-39071EA2CB6C}" type="pres">
      <dgm:prSet presAssocID="{98497804-DCAD-474F-8397-9D9A942919E2}" presName="box" presStyleLbl="node1" presStyleIdx="2" presStyleCnt="3" custLinFactNeighborX="-773" custLinFactNeighborY="53520"/>
      <dgm:spPr/>
    </dgm:pt>
    <dgm:pt modelId="{BD8334C4-A179-40F4-B750-83B80DE3D3CF}" type="pres">
      <dgm:prSet presAssocID="{98497804-DCAD-474F-8397-9D9A942919E2}" presName="img" presStyleLbl="fgImgPlace1" presStyleIdx="2" presStyleCnt="3"/>
      <dgm:spPr/>
    </dgm:pt>
    <dgm:pt modelId="{AD3D2D06-59BD-4431-B898-3CC2CBA7D3EC}" type="pres">
      <dgm:prSet presAssocID="{98497804-DCAD-474F-8397-9D9A942919E2}" presName="text" presStyleLbl="node1" presStyleIdx="2" presStyleCnt="3">
        <dgm:presLayoutVars>
          <dgm:bulletEnabled val="1"/>
        </dgm:presLayoutVars>
      </dgm:prSet>
      <dgm:spPr/>
    </dgm:pt>
  </dgm:ptLst>
  <dgm:cxnLst>
    <dgm:cxn modelId="{B3DF730A-7659-421E-B838-50B92493F9C1}" type="presOf" srcId="{C344F048-37FB-4981-B075-FC8736286EDB}" destId="{B9B1D9DF-3EA6-41F3-B46E-9CF8E27E19CA}" srcOrd="0" destOrd="0" presId="urn:microsoft.com/office/officeart/2005/8/layout/vList4#1"/>
    <dgm:cxn modelId="{B9F1C024-544C-4537-819E-F2931DC5B172}" srcId="{BE2D762D-9855-4A29-B446-8825407B0849}" destId="{C344F048-37FB-4981-B075-FC8736286EDB}" srcOrd="0" destOrd="0" parTransId="{F841ECB4-F1CE-4A56-95A5-9CC3164D754F}" sibTransId="{B59220E9-191C-4194-91B2-71658B53E4AB}"/>
    <dgm:cxn modelId="{BA07113A-5CE3-466D-BDEA-DB770D68D926}" type="presOf" srcId="{98497804-DCAD-474F-8397-9D9A942919E2}" destId="{AD3D2D06-59BD-4431-B898-3CC2CBA7D3EC}" srcOrd="1" destOrd="0" presId="urn:microsoft.com/office/officeart/2005/8/layout/vList4#1"/>
    <dgm:cxn modelId="{6FDEAB67-2CE5-477D-A16E-AF252021C297}" type="presOf" srcId="{BE2D762D-9855-4A29-B446-8825407B0849}" destId="{4D547586-0B93-4F1E-9042-DEF2C42BDBC2}" srcOrd="0" destOrd="0" presId="urn:microsoft.com/office/officeart/2005/8/layout/vList4#1"/>
    <dgm:cxn modelId="{C7B07048-57D9-4233-8078-30DA8CB3BA30}" type="presOf" srcId="{315EECD5-47A5-4950-82DF-9A465AE35DAD}" destId="{51C1BDE5-327B-4881-96C0-992EA2618D4B}" srcOrd="1" destOrd="0" presId="urn:microsoft.com/office/officeart/2005/8/layout/vList4#1"/>
    <dgm:cxn modelId="{85779D48-DC13-466A-8384-1B61E469A598}" type="presOf" srcId="{315EECD5-47A5-4950-82DF-9A465AE35DAD}" destId="{FC7995D4-C87F-4DEC-B67E-A64C9CF53ECB}" srcOrd="0" destOrd="0" presId="urn:microsoft.com/office/officeart/2005/8/layout/vList4#1"/>
    <dgm:cxn modelId="{DCC38956-400E-4F72-8577-EBF4F60275D4}" srcId="{BE2D762D-9855-4A29-B446-8825407B0849}" destId="{98497804-DCAD-474F-8397-9D9A942919E2}" srcOrd="2" destOrd="0" parTransId="{F05DBA99-2E39-4D3B-BE81-F687CA06D346}" sibTransId="{0E46AD03-AA99-49EE-903B-3CA25CE92D2F}"/>
    <dgm:cxn modelId="{233A9881-7196-4CDD-9163-7ED67FB9F5B8}" type="presOf" srcId="{C344F048-37FB-4981-B075-FC8736286EDB}" destId="{63EFD064-FC2D-45E4-B52A-76192D86A9AD}" srcOrd="1" destOrd="0" presId="urn:microsoft.com/office/officeart/2005/8/layout/vList4#1"/>
    <dgm:cxn modelId="{CB9617A8-502C-4FB9-A01D-37697ECB72B0}" type="presOf" srcId="{98497804-DCAD-474F-8397-9D9A942919E2}" destId="{9BD30316-1439-48BB-88A0-39071EA2CB6C}" srcOrd="0" destOrd="0" presId="urn:microsoft.com/office/officeart/2005/8/layout/vList4#1"/>
    <dgm:cxn modelId="{0FA26BD1-EC8D-4511-B2AC-07792C27F0EA}" srcId="{BE2D762D-9855-4A29-B446-8825407B0849}" destId="{315EECD5-47A5-4950-82DF-9A465AE35DAD}" srcOrd="1" destOrd="0" parTransId="{D20FC628-5F82-4C44-9C93-15E7A9325755}" sibTransId="{ABE3B908-C0FF-42F0-AF34-CBC23DF3C045}"/>
    <dgm:cxn modelId="{34AF5B81-98F0-4DB6-88F2-3AEDD9CD3B0D}" type="presParOf" srcId="{4D547586-0B93-4F1E-9042-DEF2C42BDBC2}" destId="{D7168D3F-4A0E-43C1-9244-9DF6D99D0910}" srcOrd="0" destOrd="0" presId="urn:microsoft.com/office/officeart/2005/8/layout/vList4#1"/>
    <dgm:cxn modelId="{DB2CF21A-D647-4606-B136-779558500BE5}" type="presParOf" srcId="{D7168D3F-4A0E-43C1-9244-9DF6D99D0910}" destId="{B9B1D9DF-3EA6-41F3-B46E-9CF8E27E19CA}" srcOrd="0" destOrd="0" presId="urn:microsoft.com/office/officeart/2005/8/layout/vList4#1"/>
    <dgm:cxn modelId="{C7E132C9-952E-4A08-B4A7-DA58ADCFC267}" type="presParOf" srcId="{D7168D3F-4A0E-43C1-9244-9DF6D99D0910}" destId="{3270489C-609E-4C15-9BA7-13AD1141F313}" srcOrd="1" destOrd="0" presId="urn:microsoft.com/office/officeart/2005/8/layout/vList4#1"/>
    <dgm:cxn modelId="{1433C827-A625-40DC-8AC1-3BB31B161220}" type="presParOf" srcId="{D7168D3F-4A0E-43C1-9244-9DF6D99D0910}" destId="{63EFD064-FC2D-45E4-B52A-76192D86A9AD}" srcOrd="2" destOrd="0" presId="urn:microsoft.com/office/officeart/2005/8/layout/vList4#1"/>
    <dgm:cxn modelId="{5FFE364B-953C-4E64-90D3-30588EC020FE}" type="presParOf" srcId="{4D547586-0B93-4F1E-9042-DEF2C42BDBC2}" destId="{DB591E4A-C3D4-49F2-97F5-877F5CED60F5}" srcOrd="1" destOrd="0" presId="urn:microsoft.com/office/officeart/2005/8/layout/vList4#1"/>
    <dgm:cxn modelId="{6226F7EE-7DD3-42D8-A3E3-FE3FDBBAE267}" type="presParOf" srcId="{4D547586-0B93-4F1E-9042-DEF2C42BDBC2}" destId="{556426BD-E4B5-4D1C-8425-EDADAB1F4259}" srcOrd="2" destOrd="0" presId="urn:microsoft.com/office/officeart/2005/8/layout/vList4#1"/>
    <dgm:cxn modelId="{83EB816A-6C3B-4366-9791-F878469D87C2}" type="presParOf" srcId="{556426BD-E4B5-4D1C-8425-EDADAB1F4259}" destId="{FC7995D4-C87F-4DEC-B67E-A64C9CF53ECB}" srcOrd="0" destOrd="0" presId="urn:microsoft.com/office/officeart/2005/8/layout/vList4#1"/>
    <dgm:cxn modelId="{2EFD29A8-4083-4474-AC1B-F4329BAA7444}" type="presParOf" srcId="{556426BD-E4B5-4D1C-8425-EDADAB1F4259}" destId="{45016FF3-4A27-4717-845D-86B986037FCD}" srcOrd="1" destOrd="0" presId="urn:microsoft.com/office/officeart/2005/8/layout/vList4#1"/>
    <dgm:cxn modelId="{B73CA455-F84C-413A-9F03-2285463BE734}" type="presParOf" srcId="{556426BD-E4B5-4D1C-8425-EDADAB1F4259}" destId="{51C1BDE5-327B-4881-96C0-992EA2618D4B}" srcOrd="2" destOrd="0" presId="urn:microsoft.com/office/officeart/2005/8/layout/vList4#1"/>
    <dgm:cxn modelId="{D9CAE268-6B78-4AE4-A4F4-BB785FBA7A36}" type="presParOf" srcId="{4D547586-0B93-4F1E-9042-DEF2C42BDBC2}" destId="{935A7B10-C968-4681-A032-1405993B764C}" srcOrd="3" destOrd="0" presId="urn:microsoft.com/office/officeart/2005/8/layout/vList4#1"/>
    <dgm:cxn modelId="{C7CB9CD2-4693-47FC-A99C-3922077B2BE3}" type="presParOf" srcId="{4D547586-0B93-4F1E-9042-DEF2C42BDBC2}" destId="{7774009E-1007-4884-812D-07331CABF78E}" srcOrd="4" destOrd="0" presId="urn:microsoft.com/office/officeart/2005/8/layout/vList4#1"/>
    <dgm:cxn modelId="{CF89D429-E4CC-4FBB-B2AF-A52780C3FF86}" type="presParOf" srcId="{7774009E-1007-4884-812D-07331CABF78E}" destId="{9BD30316-1439-48BB-88A0-39071EA2CB6C}" srcOrd="0" destOrd="0" presId="urn:microsoft.com/office/officeart/2005/8/layout/vList4#1"/>
    <dgm:cxn modelId="{9D056D80-823C-4870-A36A-58FD9D581D43}" type="presParOf" srcId="{7774009E-1007-4884-812D-07331CABF78E}" destId="{BD8334C4-A179-40F4-B750-83B80DE3D3CF}" srcOrd="1" destOrd="0" presId="urn:microsoft.com/office/officeart/2005/8/layout/vList4#1"/>
    <dgm:cxn modelId="{D1CFF346-5F42-4DF9-8FE3-7111FE0F7AB3}" type="presParOf" srcId="{7774009E-1007-4884-812D-07331CABF78E}" destId="{AD3D2D06-59BD-4431-B898-3CC2CBA7D3EC}"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B0E13-BA79-4C3B-8F78-C3C506315F90}">
      <dsp:nvSpPr>
        <dsp:cNvPr id="0" name=""/>
        <dsp:cNvSpPr/>
      </dsp:nvSpPr>
      <dsp:spPr>
        <a:xfrm>
          <a:off x="2619" y="168795"/>
          <a:ext cx="2553890" cy="7220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l" defTabSz="933450">
            <a:lnSpc>
              <a:spcPct val="90000"/>
            </a:lnSpc>
            <a:spcBef>
              <a:spcPct val="0"/>
            </a:spcBef>
            <a:spcAft>
              <a:spcPct val="35000"/>
            </a:spcAft>
            <a:buNone/>
          </a:pPr>
          <a:r>
            <a:rPr lang="en-US" sz="2100" kern="1200" dirty="0">
              <a:latin typeface="Georgia" pitchFamily="18" charset="0"/>
            </a:rPr>
            <a:t>Surveys</a:t>
          </a:r>
        </a:p>
      </dsp:txBody>
      <dsp:txXfrm>
        <a:off x="2619" y="168795"/>
        <a:ext cx="2553890" cy="722012"/>
      </dsp:txXfrm>
    </dsp:sp>
    <dsp:sp modelId="{18C0C842-E84F-4768-BA88-4D5770FD9883}">
      <dsp:nvSpPr>
        <dsp:cNvPr id="0" name=""/>
        <dsp:cNvSpPr/>
      </dsp:nvSpPr>
      <dsp:spPr>
        <a:xfrm>
          <a:off x="2619" y="890808"/>
          <a:ext cx="2553890" cy="15311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chemeClr val="tx1">
                  <a:lumMod val="85000"/>
                  <a:lumOff val="15000"/>
                </a:schemeClr>
              </a:solidFill>
              <a:latin typeface="Georgia" pitchFamily="18" charset="0"/>
            </a:rPr>
            <a:t>Household</a:t>
          </a:r>
        </a:p>
        <a:p>
          <a:pPr marL="228600" lvl="1" indent="-228600" algn="l" defTabSz="933450">
            <a:lnSpc>
              <a:spcPct val="90000"/>
            </a:lnSpc>
            <a:spcBef>
              <a:spcPct val="0"/>
            </a:spcBef>
            <a:spcAft>
              <a:spcPct val="15000"/>
            </a:spcAft>
            <a:buChar char="•"/>
          </a:pPr>
          <a:r>
            <a:rPr lang="en-US" sz="2100" kern="1200" dirty="0">
              <a:solidFill>
                <a:schemeClr val="tx1">
                  <a:lumMod val="85000"/>
                  <a:lumOff val="15000"/>
                </a:schemeClr>
              </a:solidFill>
              <a:latin typeface="Georgia" pitchFamily="18" charset="0"/>
            </a:rPr>
            <a:t>Employer</a:t>
          </a:r>
        </a:p>
      </dsp:txBody>
      <dsp:txXfrm>
        <a:off x="2619" y="890808"/>
        <a:ext cx="2553890" cy="1531195"/>
      </dsp:txXfrm>
    </dsp:sp>
    <dsp:sp modelId="{07563F4B-B038-40B3-8BE6-739A309410CE}">
      <dsp:nvSpPr>
        <dsp:cNvPr id="0" name=""/>
        <dsp:cNvSpPr/>
      </dsp:nvSpPr>
      <dsp:spPr>
        <a:xfrm>
          <a:off x="2914054" y="168795"/>
          <a:ext cx="2553890" cy="7220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l" defTabSz="933450">
            <a:lnSpc>
              <a:spcPct val="90000"/>
            </a:lnSpc>
            <a:spcBef>
              <a:spcPct val="0"/>
            </a:spcBef>
            <a:spcAft>
              <a:spcPct val="35000"/>
            </a:spcAft>
            <a:buNone/>
          </a:pPr>
          <a:r>
            <a:rPr lang="en-US" sz="2100" kern="1200" dirty="0">
              <a:latin typeface="Georgia" pitchFamily="18" charset="0"/>
            </a:rPr>
            <a:t>Administrative  Databases</a:t>
          </a:r>
        </a:p>
      </dsp:txBody>
      <dsp:txXfrm>
        <a:off x="2914054" y="168795"/>
        <a:ext cx="2553890" cy="722012"/>
      </dsp:txXfrm>
    </dsp:sp>
    <dsp:sp modelId="{3F36DCF2-7FCB-4A95-B090-8E60390D068E}">
      <dsp:nvSpPr>
        <dsp:cNvPr id="0" name=""/>
        <dsp:cNvSpPr/>
      </dsp:nvSpPr>
      <dsp:spPr>
        <a:xfrm>
          <a:off x="2914054" y="890808"/>
          <a:ext cx="2553890" cy="15311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chemeClr val="tx1">
                  <a:lumMod val="85000"/>
                  <a:lumOff val="15000"/>
                </a:schemeClr>
              </a:solidFill>
              <a:latin typeface="Georgia" pitchFamily="18" charset="0"/>
            </a:rPr>
            <a:t>Unemployment Insurance records</a:t>
          </a:r>
        </a:p>
        <a:p>
          <a:pPr marL="228600" lvl="1" indent="-228600" algn="l" defTabSz="933450">
            <a:lnSpc>
              <a:spcPct val="90000"/>
            </a:lnSpc>
            <a:spcBef>
              <a:spcPct val="0"/>
            </a:spcBef>
            <a:spcAft>
              <a:spcPct val="15000"/>
            </a:spcAft>
            <a:buChar char="•"/>
          </a:pPr>
          <a:r>
            <a:rPr lang="en-US" sz="2100" kern="1200" dirty="0">
              <a:solidFill>
                <a:schemeClr val="tx1">
                  <a:lumMod val="85000"/>
                  <a:lumOff val="15000"/>
                </a:schemeClr>
              </a:solidFill>
              <a:latin typeface="Georgia" pitchFamily="18" charset="0"/>
            </a:rPr>
            <a:t>Agency records</a:t>
          </a:r>
        </a:p>
      </dsp:txBody>
      <dsp:txXfrm>
        <a:off x="2914054" y="890808"/>
        <a:ext cx="2553890" cy="1531195"/>
      </dsp:txXfrm>
    </dsp:sp>
    <dsp:sp modelId="{E7F621EB-6907-48B8-BD46-D775956B709B}">
      <dsp:nvSpPr>
        <dsp:cNvPr id="0" name=""/>
        <dsp:cNvSpPr/>
      </dsp:nvSpPr>
      <dsp:spPr>
        <a:xfrm>
          <a:off x="5825490" y="168795"/>
          <a:ext cx="2553890" cy="7220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l" defTabSz="933450">
            <a:lnSpc>
              <a:spcPct val="90000"/>
            </a:lnSpc>
            <a:spcBef>
              <a:spcPct val="0"/>
            </a:spcBef>
            <a:spcAft>
              <a:spcPct val="35000"/>
            </a:spcAft>
            <a:buNone/>
          </a:pPr>
          <a:r>
            <a:rPr lang="en-US" sz="2100" kern="1200" dirty="0">
              <a:latin typeface="Georgia" pitchFamily="18" charset="0"/>
            </a:rPr>
            <a:t>Transactional Procedures</a:t>
          </a:r>
        </a:p>
      </dsp:txBody>
      <dsp:txXfrm>
        <a:off x="5825490" y="168795"/>
        <a:ext cx="2553890" cy="722012"/>
      </dsp:txXfrm>
    </dsp:sp>
    <dsp:sp modelId="{D538608D-EB9A-49ED-AADE-5BF1163E1993}">
      <dsp:nvSpPr>
        <dsp:cNvPr id="0" name=""/>
        <dsp:cNvSpPr/>
      </dsp:nvSpPr>
      <dsp:spPr>
        <a:xfrm>
          <a:off x="5825490" y="890808"/>
          <a:ext cx="2553890" cy="15311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chemeClr val="tx1">
                  <a:lumMod val="85000"/>
                  <a:lumOff val="15000"/>
                </a:schemeClr>
              </a:solidFill>
              <a:latin typeface="Georgia" pitchFamily="18" charset="0"/>
            </a:rPr>
            <a:t>Job orders</a:t>
          </a:r>
        </a:p>
        <a:p>
          <a:pPr marL="228600" lvl="1" indent="-228600" algn="l" defTabSz="933450">
            <a:lnSpc>
              <a:spcPct val="90000"/>
            </a:lnSpc>
            <a:spcBef>
              <a:spcPct val="0"/>
            </a:spcBef>
            <a:spcAft>
              <a:spcPct val="15000"/>
            </a:spcAft>
            <a:buChar char="•"/>
          </a:pPr>
          <a:r>
            <a:rPr lang="en-US" sz="2100" kern="1200" dirty="0">
              <a:solidFill>
                <a:schemeClr val="tx1">
                  <a:lumMod val="85000"/>
                  <a:lumOff val="15000"/>
                </a:schemeClr>
              </a:solidFill>
              <a:latin typeface="Georgia" pitchFamily="18" charset="0"/>
            </a:rPr>
            <a:t>Classified Ads</a:t>
          </a:r>
        </a:p>
        <a:p>
          <a:pPr marL="228600" lvl="1" indent="-228600" algn="l" defTabSz="933450">
            <a:lnSpc>
              <a:spcPct val="90000"/>
            </a:lnSpc>
            <a:spcBef>
              <a:spcPct val="0"/>
            </a:spcBef>
            <a:spcAft>
              <a:spcPct val="15000"/>
            </a:spcAft>
            <a:buChar char="•"/>
          </a:pPr>
          <a:r>
            <a:rPr lang="en-US" sz="2100" kern="1200" dirty="0">
              <a:solidFill>
                <a:schemeClr val="tx1">
                  <a:lumMod val="85000"/>
                  <a:lumOff val="15000"/>
                </a:schemeClr>
              </a:solidFill>
              <a:latin typeface="Georgia" pitchFamily="18" charset="0"/>
            </a:rPr>
            <a:t>Resumes</a:t>
          </a:r>
        </a:p>
        <a:p>
          <a:pPr marL="228600" lvl="1" indent="-228600" algn="l" defTabSz="933450">
            <a:lnSpc>
              <a:spcPct val="90000"/>
            </a:lnSpc>
            <a:spcBef>
              <a:spcPct val="0"/>
            </a:spcBef>
            <a:spcAft>
              <a:spcPct val="15000"/>
            </a:spcAft>
            <a:buChar char="•"/>
          </a:pPr>
          <a:r>
            <a:rPr lang="en-US" sz="2100" kern="1200" dirty="0">
              <a:solidFill>
                <a:schemeClr val="tx1">
                  <a:lumMod val="85000"/>
                  <a:lumOff val="15000"/>
                </a:schemeClr>
              </a:solidFill>
              <a:latin typeface="Georgia" pitchFamily="18" charset="0"/>
            </a:rPr>
            <a:t>Initial UI Claims</a:t>
          </a:r>
        </a:p>
      </dsp:txBody>
      <dsp:txXfrm>
        <a:off x="5825490" y="890808"/>
        <a:ext cx="2553890" cy="1531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E2EB8-6F85-4D0A-957A-A360A36C5EB8}">
      <dsp:nvSpPr>
        <dsp:cNvPr id="0" name=""/>
        <dsp:cNvSpPr/>
      </dsp:nvSpPr>
      <dsp:spPr>
        <a:xfrm>
          <a:off x="0" y="1076"/>
          <a:ext cx="2535659" cy="934948"/>
        </a:xfrm>
        <a:prstGeom prst="roundRect">
          <a:avLst>
            <a:gd name="adj" fmla="val 10000"/>
          </a:avLst>
        </a:prstGeom>
        <a:solidFill>
          <a:schemeClr val="tx1">
            <a:lumMod val="85000"/>
            <a:lumOff val="1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Georgia" pitchFamily="18" charset="0"/>
            </a:rPr>
            <a:t>State</a:t>
          </a:r>
        </a:p>
      </dsp:txBody>
      <dsp:txXfrm>
        <a:off x="27384" y="28460"/>
        <a:ext cx="2480891" cy="880180"/>
      </dsp:txXfrm>
    </dsp:sp>
    <dsp:sp modelId="{AB4F46E0-BC9F-4988-86FE-95679F0F5BC4}">
      <dsp:nvSpPr>
        <dsp:cNvPr id="0" name=""/>
        <dsp:cNvSpPr/>
      </dsp:nvSpPr>
      <dsp:spPr>
        <a:xfrm>
          <a:off x="253565" y="936024"/>
          <a:ext cx="241919" cy="678580"/>
        </a:xfrm>
        <a:custGeom>
          <a:avLst/>
          <a:gdLst/>
          <a:ahLst/>
          <a:cxnLst/>
          <a:rect l="0" t="0" r="0" b="0"/>
          <a:pathLst>
            <a:path>
              <a:moveTo>
                <a:pt x="0" y="0"/>
              </a:moveTo>
              <a:lnTo>
                <a:pt x="0" y="678580"/>
              </a:lnTo>
              <a:lnTo>
                <a:pt x="241919" y="678580"/>
              </a:lnTo>
            </a:path>
          </a:pathLst>
        </a:custGeom>
        <a:noFill/>
        <a:ln w="25400" cap="flat" cmpd="sng" algn="ctr">
          <a:solidFill>
            <a:schemeClr val="tx1">
              <a:lumMod val="85000"/>
              <a:lumOff val="15000"/>
            </a:schemeClr>
          </a:solidFill>
          <a:prstDash val="solid"/>
        </a:ln>
        <a:effectLst/>
      </dsp:spPr>
      <dsp:style>
        <a:lnRef idx="2">
          <a:scrgbClr r="0" g="0" b="0"/>
        </a:lnRef>
        <a:fillRef idx="0">
          <a:scrgbClr r="0" g="0" b="0"/>
        </a:fillRef>
        <a:effectRef idx="0">
          <a:scrgbClr r="0" g="0" b="0"/>
        </a:effectRef>
        <a:fontRef idx="minor"/>
      </dsp:style>
    </dsp:sp>
    <dsp:sp modelId="{960DEF78-8A49-4AE5-B06E-4DA02B69997B}">
      <dsp:nvSpPr>
        <dsp:cNvPr id="0" name=""/>
        <dsp:cNvSpPr/>
      </dsp:nvSpPr>
      <dsp:spPr>
        <a:xfrm>
          <a:off x="495485" y="1252982"/>
          <a:ext cx="2028527" cy="723246"/>
        </a:xfrm>
        <a:prstGeom prst="roundRect">
          <a:avLst>
            <a:gd name="adj" fmla="val 1000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lumMod val="85000"/>
                  <a:lumOff val="15000"/>
                </a:schemeClr>
              </a:solidFill>
              <a:latin typeface="Georgia" pitchFamily="18" charset="0"/>
            </a:rPr>
            <a:t>State Workforce Agencies / BLS</a:t>
          </a:r>
        </a:p>
      </dsp:txBody>
      <dsp:txXfrm>
        <a:off x="516668" y="1274165"/>
        <a:ext cx="1986161" cy="680880"/>
      </dsp:txXfrm>
    </dsp:sp>
    <dsp:sp modelId="{7B9B70B0-6C21-4922-BB9E-4FEF5334A928}">
      <dsp:nvSpPr>
        <dsp:cNvPr id="0" name=""/>
        <dsp:cNvSpPr/>
      </dsp:nvSpPr>
      <dsp:spPr>
        <a:xfrm>
          <a:off x="253565" y="936024"/>
          <a:ext cx="241919" cy="1711874"/>
        </a:xfrm>
        <a:custGeom>
          <a:avLst/>
          <a:gdLst/>
          <a:ahLst/>
          <a:cxnLst/>
          <a:rect l="0" t="0" r="0" b="0"/>
          <a:pathLst>
            <a:path>
              <a:moveTo>
                <a:pt x="0" y="0"/>
              </a:moveTo>
              <a:lnTo>
                <a:pt x="0" y="1711874"/>
              </a:lnTo>
              <a:lnTo>
                <a:pt x="241919" y="17118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55664F-182E-457E-8791-D85199394CD8}">
      <dsp:nvSpPr>
        <dsp:cNvPr id="0" name=""/>
        <dsp:cNvSpPr/>
      </dsp:nvSpPr>
      <dsp:spPr>
        <a:xfrm>
          <a:off x="495485" y="2293185"/>
          <a:ext cx="2028527" cy="709426"/>
        </a:xfrm>
        <a:prstGeom prst="roundRect">
          <a:avLst>
            <a:gd name="adj" fmla="val 1000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lumMod val="85000"/>
                  <a:lumOff val="15000"/>
                </a:schemeClr>
              </a:solidFill>
              <a:latin typeface="Georgia" pitchFamily="18" charset="0"/>
            </a:rPr>
            <a:t>Industry &amp; Occupational Projections / ETA</a:t>
          </a:r>
        </a:p>
      </dsp:txBody>
      <dsp:txXfrm>
        <a:off x="516263" y="2313963"/>
        <a:ext cx="1986971" cy="667870"/>
      </dsp:txXfrm>
    </dsp:sp>
    <dsp:sp modelId="{5AEEC63C-6281-43EF-A94D-687815108F05}">
      <dsp:nvSpPr>
        <dsp:cNvPr id="0" name=""/>
        <dsp:cNvSpPr/>
      </dsp:nvSpPr>
      <dsp:spPr>
        <a:xfrm>
          <a:off x="253565" y="936024"/>
          <a:ext cx="241919" cy="2755221"/>
        </a:xfrm>
        <a:custGeom>
          <a:avLst/>
          <a:gdLst/>
          <a:ahLst/>
          <a:cxnLst/>
          <a:rect l="0" t="0" r="0" b="0"/>
          <a:pathLst>
            <a:path>
              <a:moveTo>
                <a:pt x="0" y="0"/>
              </a:moveTo>
              <a:lnTo>
                <a:pt x="0" y="2755221"/>
              </a:lnTo>
              <a:lnTo>
                <a:pt x="241919" y="2755221"/>
              </a:lnTo>
            </a:path>
          </a:pathLst>
        </a:custGeom>
        <a:noFill/>
        <a:ln w="25400" cap="flat" cmpd="sng" algn="ctr">
          <a:solidFill>
            <a:schemeClr val="tx1">
              <a:lumMod val="85000"/>
              <a:lumOff val="15000"/>
            </a:schemeClr>
          </a:solidFill>
          <a:prstDash val="solid"/>
        </a:ln>
        <a:effectLst/>
      </dsp:spPr>
      <dsp:style>
        <a:lnRef idx="2">
          <a:scrgbClr r="0" g="0" b="0"/>
        </a:lnRef>
        <a:fillRef idx="0">
          <a:scrgbClr r="0" g="0" b="0"/>
        </a:fillRef>
        <a:effectRef idx="0">
          <a:scrgbClr r="0" g="0" b="0"/>
        </a:effectRef>
        <a:fontRef idx="minor"/>
      </dsp:style>
    </dsp:sp>
    <dsp:sp modelId="{6B18C4B5-E9B1-460D-AC20-78C1D7129C09}">
      <dsp:nvSpPr>
        <dsp:cNvPr id="0" name=""/>
        <dsp:cNvSpPr/>
      </dsp:nvSpPr>
      <dsp:spPr>
        <a:xfrm>
          <a:off x="495485" y="3319569"/>
          <a:ext cx="2028527" cy="743353"/>
        </a:xfrm>
        <a:prstGeom prst="roundRect">
          <a:avLst>
            <a:gd name="adj" fmla="val 1000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lumMod val="85000"/>
                  <a:lumOff val="15000"/>
                </a:schemeClr>
              </a:solidFill>
              <a:latin typeface="Georgia" pitchFamily="18" charset="0"/>
            </a:rPr>
            <a:t>State Census Center</a:t>
          </a:r>
        </a:p>
      </dsp:txBody>
      <dsp:txXfrm>
        <a:off x="517257" y="3341341"/>
        <a:ext cx="1984983" cy="6998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633A7-7FFD-4F49-A623-3FFEF2A2E642}">
      <dsp:nvSpPr>
        <dsp:cNvPr id="0" name=""/>
        <dsp:cNvSpPr/>
      </dsp:nvSpPr>
      <dsp:spPr>
        <a:xfrm>
          <a:off x="2037544" y="0"/>
          <a:ext cx="2491382" cy="946563"/>
        </a:xfrm>
        <a:prstGeom prst="roundRect">
          <a:avLst>
            <a:gd name="adj" fmla="val 10000"/>
          </a:avLst>
        </a:prstGeom>
        <a:solidFill>
          <a:schemeClr val="tx1">
            <a:lumMod val="85000"/>
            <a:lumOff val="1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latin typeface="Georgia" pitchFamily="18" charset="0"/>
            </a:rPr>
            <a:t>Federal</a:t>
          </a:r>
        </a:p>
      </dsp:txBody>
      <dsp:txXfrm>
        <a:off x="2065268" y="27724"/>
        <a:ext cx="2435934" cy="891115"/>
      </dsp:txXfrm>
    </dsp:sp>
    <dsp:sp modelId="{915FBE19-648C-4D07-A839-EBDABF79FACD}">
      <dsp:nvSpPr>
        <dsp:cNvPr id="0" name=""/>
        <dsp:cNvSpPr/>
      </dsp:nvSpPr>
      <dsp:spPr>
        <a:xfrm>
          <a:off x="2286683" y="946563"/>
          <a:ext cx="227921" cy="895487"/>
        </a:xfrm>
        <a:custGeom>
          <a:avLst/>
          <a:gdLst/>
          <a:ahLst/>
          <a:cxnLst/>
          <a:rect l="0" t="0" r="0" b="0"/>
          <a:pathLst>
            <a:path>
              <a:moveTo>
                <a:pt x="0" y="0"/>
              </a:moveTo>
              <a:lnTo>
                <a:pt x="0" y="895487"/>
              </a:lnTo>
              <a:lnTo>
                <a:pt x="227921" y="895487"/>
              </a:lnTo>
            </a:path>
          </a:pathLst>
        </a:custGeom>
        <a:noFill/>
        <a:ln w="25400" cap="flat" cmpd="sng" algn="ctr">
          <a:solidFill>
            <a:schemeClr val="tx1">
              <a:lumMod val="85000"/>
              <a:lumOff val="15000"/>
            </a:schemeClr>
          </a:solidFill>
          <a:prstDash val="solid"/>
        </a:ln>
        <a:effectLst/>
      </dsp:spPr>
      <dsp:style>
        <a:lnRef idx="2">
          <a:scrgbClr r="0" g="0" b="0"/>
        </a:lnRef>
        <a:fillRef idx="0">
          <a:scrgbClr r="0" g="0" b="0"/>
        </a:fillRef>
        <a:effectRef idx="0">
          <a:scrgbClr r="0" g="0" b="0"/>
        </a:effectRef>
        <a:fontRef idx="minor"/>
      </dsp:style>
    </dsp:sp>
    <dsp:sp modelId="{89BE7DDF-AD10-4C91-B7E7-45FB6523E1E0}">
      <dsp:nvSpPr>
        <dsp:cNvPr id="0" name=""/>
        <dsp:cNvSpPr/>
      </dsp:nvSpPr>
      <dsp:spPr>
        <a:xfrm>
          <a:off x="2514604" y="1219205"/>
          <a:ext cx="1993106" cy="1245691"/>
        </a:xfrm>
        <a:prstGeom prst="roundRect">
          <a:avLst>
            <a:gd name="adj" fmla="val 1000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l" defTabSz="666750">
            <a:lnSpc>
              <a:spcPct val="90000"/>
            </a:lnSpc>
            <a:spcBef>
              <a:spcPct val="0"/>
            </a:spcBef>
            <a:spcAft>
              <a:spcPct val="35000"/>
            </a:spcAft>
            <a:buNone/>
          </a:pPr>
          <a:r>
            <a:rPr lang="en-US" sz="1500" kern="1200" dirty="0">
              <a:solidFill>
                <a:srgbClr val="0000CC"/>
              </a:solidFill>
              <a:latin typeface="Georgia" pitchFamily="18" charset="0"/>
            </a:rPr>
            <a:t>Dept. of Labor </a:t>
          </a:r>
        </a:p>
        <a:p>
          <a:pPr marL="0" lvl="0" indent="0" algn="l" defTabSz="666750">
            <a:lnSpc>
              <a:spcPct val="90000"/>
            </a:lnSpc>
            <a:spcBef>
              <a:spcPct val="0"/>
            </a:spcBef>
            <a:spcAft>
              <a:spcPct val="35000"/>
            </a:spcAft>
            <a:buNone/>
          </a:pPr>
          <a:r>
            <a:rPr lang="en-US" sz="1500" kern="1200" dirty="0">
              <a:solidFill>
                <a:schemeClr val="tx1"/>
              </a:solidFill>
              <a:latin typeface="Georgia" pitchFamily="18" charset="0"/>
            </a:rPr>
            <a:t>Bureau of                     Labor Statistics (BLS)</a:t>
          </a:r>
        </a:p>
        <a:p>
          <a:pPr marL="0" lvl="0" indent="0" algn="l" defTabSz="666750">
            <a:lnSpc>
              <a:spcPct val="90000"/>
            </a:lnSpc>
            <a:spcBef>
              <a:spcPct val="0"/>
            </a:spcBef>
            <a:spcAft>
              <a:spcPct val="35000"/>
            </a:spcAft>
            <a:buNone/>
          </a:pPr>
          <a:r>
            <a:rPr lang="en-US" sz="1500" kern="1200" dirty="0">
              <a:solidFill>
                <a:schemeClr val="tx1"/>
              </a:solidFill>
              <a:latin typeface="Georgia" pitchFamily="18" charset="0"/>
            </a:rPr>
            <a:t>Employment &amp; Training </a:t>
          </a:r>
          <a:r>
            <a:rPr lang="en-US" sz="1500" kern="1200" dirty="0" err="1">
              <a:solidFill>
                <a:schemeClr val="tx1"/>
              </a:solidFill>
              <a:latin typeface="Georgia" pitchFamily="18" charset="0"/>
            </a:rPr>
            <a:t>Adm</a:t>
          </a:r>
          <a:r>
            <a:rPr lang="en-US" sz="1500" kern="1200" dirty="0">
              <a:solidFill>
                <a:schemeClr val="tx1"/>
              </a:solidFill>
              <a:latin typeface="Georgia" pitchFamily="18" charset="0"/>
            </a:rPr>
            <a:t> (ETA)</a:t>
          </a:r>
        </a:p>
      </dsp:txBody>
      <dsp:txXfrm>
        <a:off x="2551089" y="1255690"/>
        <a:ext cx="1920136" cy="1172721"/>
      </dsp:txXfrm>
    </dsp:sp>
    <dsp:sp modelId="{CC3F9738-AF04-40BD-88FA-3FCD94D1D3BB}">
      <dsp:nvSpPr>
        <dsp:cNvPr id="0" name=""/>
        <dsp:cNvSpPr/>
      </dsp:nvSpPr>
      <dsp:spPr>
        <a:xfrm>
          <a:off x="2286683" y="946563"/>
          <a:ext cx="249128" cy="2492986"/>
        </a:xfrm>
        <a:custGeom>
          <a:avLst/>
          <a:gdLst/>
          <a:ahLst/>
          <a:cxnLst/>
          <a:rect l="0" t="0" r="0" b="0"/>
          <a:pathLst>
            <a:path>
              <a:moveTo>
                <a:pt x="0" y="0"/>
              </a:moveTo>
              <a:lnTo>
                <a:pt x="0" y="2492986"/>
              </a:lnTo>
              <a:lnTo>
                <a:pt x="249128" y="2492986"/>
              </a:lnTo>
            </a:path>
          </a:pathLst>
        </a:custGeom>
        <a:noFill/>
        <a:ln w="25400" cap="flat" cmpd="sng" algn="ctr">
          <a:solidFill>
            <a:schemeClr val="tx1">
              <a:lumMod val="85000"/>
              <a:lumOff val="15000"/>
            </a:schemeClr>
          </a:solidFill>
          <a:prstDash val="solid"/>
        </a:ln>
        <a:effectLst/>
      </dsp:spPr>
      <dsp:style>
        <a:lnRef idx="2">
          <a:scrgbClr r="0" g="0" b="0"/>
        </a:lnRef>
        <a:fillRef idx="0">
          <a:scrgbClr r="0" g="0" b="0"/>
        </a:fillRef>
        <a:effectRef idx="0">
          <a:scrgbClr r="0" g="0" b="0"/>
        </a:effectRef>
        <a:fontRef idx="minor"/>
      </dsp:style>
    </dsp:sp>
    <dsp:sp modelId="{0BAAFEAC-4C63-4903-89AE-41B133771CF4}">
      <dsp:nvSpPr>
        <dsp:cNvPr id="0" name=""/>
        <dsp:cNvSpPr/>
      </dsp:nvSpPr>
      <dsp:spPr>
        <a:xfrm>
          <a:off x="2535811" y="2816704"/>
          <a:ext cx="1993106" cy="1245691"/>
        </a:xfrm>
        <a:prstGeom prst="roundRect">
          <a:avLst>
            <a:gd name="adj" fmla="val 1000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l" defTabSz="666750">
            <a:lnSpc>
              <a:spcPct val="90000"/>
            </a:lnSpc>
            <a:spcBef>
              <a:spcPct val="0"/>
            </a:spcBef>
            <a:spcAft>
              <a:spcPct val="35000"/>
            </a:spcAft>
            <a:buNone/>
          </a:pPr>
          <a:r>
            <a:rPr lang="en-US" sz="1500" kern="1200" dirty="0">
              <a:solidFill>
                <a:srgbClr val="0000CC"/>
              </a:solidFill>
              <a:latin typeface="Georgia" pitchFamily="18" charset="0"/>
            </a:rPr>
            <a:t>Dept. of Commerce </a:t>
          </a:r>
        </a:p>
        <a:p>
          <a:pPr marL="0" lvl="0" indent="0" algn="l" defTabSz="666750">
            <a:lnSpc>
              <a:spcPct val="90000"/>
            </a:lnSpc>
            <a:spcBef>
              <a:spcPct val="0"/>
            </a:spcBef>
            <a:spcAft>
              <a:spcPct val="35000"/>
            </a:spcAft>
            <a:buNone/>
          </a:pPr>
          <a:r>
            <a:rPr lang="en-US" sz="1500" kern="1200" dirty="0">
              <a:solidFill>
                <a:schemeClr val="tx1"/>
              </a:solidFill>
              <a:latin typeface="Georgia" pitchFamily="18" charset="0"/>
            </a:rPr>
            <a:t>Census Bureau   </a:t>
          </a:r>
        </a:p>
        <a:p>
          <a:pPr marL="0" lvl="0" indent="0" algn="l" defTabSz="666750">
            <a:lnSpc>
              <a:spcPct val="90000"/>
            </a:lnSpc>
            <a:spcBef>
              <a:spcPct val="0"/>
            </a:spcBef>
            <a:spcAft>
              <a:spcPct val="35000"/>
            </a:spcAft>
            <a:buNone/>
          </a:pPr>
          <a:r>
            <a:rPr lang="en-US" sz="1500" kern="1200" dirty="0">
              <a:solidFill>
                <a:schemeClr val="tx1"/>
              </a:solidFill>
              <a:latin typeface="Georgia" pitchFamily="18" charset="0"/>
            </a:rPr>
            <a:t>Bureau of Economic Analysis (BEA)</a:t>
          </a:r>
        </a:p>
      </dsp:txBody>
      <dsp:txXfrm>
        <a:off x="2572296" y="2853189"/>
        <a:ext cx="1920136" cy="11727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417AD-88E1-4446-9863-F77FF85004A0}">
      <dsp:nvSpPr>
        <dsp:cNvPr id="0" name=""/>
        <dsp:cNvSpPr/>
      </dsp:nvSpPr>
      <dsp:spPr>
        <a:xfrm>
          <a:off x="0" y="24960"/>
          <a:ext cx="5791200" cy="795600"/>
        </a:xfrm>
        <a:prstGeom prst="roundRect">
          <a:avLst/>
        </a:prstGeom>
        <a:solidFill>
          <a:schemeClr val="tx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tx1">
                  <a:lumMod val="85000"/>
                  <a:lumOff val="15000"/>
                </a:schemeClr>
              </a:solidFill>
              <a:latin typeface="Georgia" pitchFamily="18" charset="0"/>
            </a:rPr>
            <a:t>Employment Data</a:t>
          </a:r>
        </a:p>
      </dsp:txBody>
      <dsp:txXfrm>
        <a:off x="38838" y="63798"/>
        <a:ext cx="5713524" cy="717924"/>
      </dsp:txXfrm>
    </dsp:sp>
    <dsp:sp modelId="{03208339-3FB7-4578-A877-C57E92B26E88}">
      <dsp:nvSpPr>
        <dsp:cNvPr id="0" name=""/>
        <dsp:cNvSpPr/>
      </dsp:nvSpPr>
      <dsp:spPr>
        <a:xfrm>
          <a:off x="0" y="918480"/>
          <a:ext cx="5791200" cy="795600"/>
        </a:xfrm>
        <a:prstGeom prst="roundRect">
          <a:avLst/>
        </a:prstGeom>
        <a:solidFill>
          <a:schemeClr val="tx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tx1">
                  <a:lumMod val="85000"/>
                  <a:lumOff val="15000"/>
                </a:schemeClr>
              </a:solidFill>
              <a:latin typeface="Georgia" pitchFamily="18" charset="0"/>
            </a:rPr>
            <a:t>Wage/Income Data</a:t>
          </a:r>
        </a:p>
      </dsp:txBody>
      <dsp:txXfrm>
        <a:off x="38838" y="957318"/>
        <a:ext cx="5713524" cy="717924"/>
      </dsp:txXfrm>
    </dsp:sp>
    <dsp:sp modelId="{DC5737B2-8E2E-48D9-BF53-0D1E81E38CB1}">
      <dsp:nvSpPr>
        <dsp:cNvPr id="0" name=""/>
        <dsp:cNvSpPr/>
      </dsp:nvSpPr>
      <dsp:spPr>
        <a:xfrm>
          <a:off x="0" y="1812000"/>
          <a:ext cx="5791200" cy="795600"/>
        </a:xfrm>
        <a:prstGeom prst="roundRect">
          <a:avLst/>
        </a:prstGeom>
        <a:solidFill>
          <a:schemeClr val="tx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tx1">
                  <a:lumMod val="85000"/>
                  <a:lumOff val="15000"/>
                </a:schemeClr>
              </a:solidFill>
              <a:latin typeface="Georgia" pitchFamily="18" charset="0"/>
            </a:rPr>
            <a:t>Labor Force Data</a:t>
          </a:r>
        </a:p>
      </dsp:txBody>
      <dsp:txXfrm>
        <a:off x="38838" y="1850838"/>
        <a:ext cx="5713524" cy="717924"/>
      </dsp:txXfrm>
    </dsp:sp>
    <dsp:sp modelId="{D08A8590-10A7-41F0-AA95-E4AB17E6F157}">
      <dsp:nvSpPr>
        <dsp:cNvPr id="0" name=""/>
        <dsp:cNvSpPr/>
      </dsp:nvSpPr>
      <dsp:spPr>
        <a:xfrm>
          <a:off x="0" y="2705520"/>
          <a:ext cx="5791200" cy="795600"/>
        </a:xfrm>
        <a:prstGeom prst="roundRect">
          <a:avLst/>
        </a:prstGeom>
        <a:solidFill>
          <a:schemeClr val="tx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tx1">
                  <a:lumMod val="85000"/>
                  <a:lumOff val="15000"/>
                </a:schemeClr>
              </a:solidFill>
              <a:latin typeface="Georgia" pitchFamily="18" charset="0"/>
            </a:rPr>
            <a:t>Demographic Data</a:t>
          </a:r>
        </a:p>
      </dsp:txBody>
      <dsp:txXfrm>
        <a:off x="38838" y="2744358"/>
        <a:ext cx="5713524" cy="717924"/>
      </dsp:txXfrm>
    </dsp:sp>
    <dsp:sp modelId="{68246044-9BA1-4785-BF57-E45D7EF04ADC}">
      <dsp:nvSpPr>
        <dsp:cNvPr id="0" name=""/>
        <dsp:cNvSpPr/>
      </dsp:nvSpPr>
      <dsp:spPr>
        <a:xfrm>
          <a:off x="0" y="3599040"/>
          <a:ext cx="5791200" cy="795600"/>
        </a:xfrm>
        <a:prstGeom prst="roundRect">
          <a:avLst/>
        </a:prstGeom>
        <a:solidFill>
          <a:schemeClr val="tx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tx1">
                  <a:lumMod val="85000"/>
                  <a:lumOff val="15000"/>
                </a:schemeClr>
              </a:solidFill>
              <a:latin typeface="Georgia" pitchFamily="18" charset="0"/>
            </a:rPr>
            <a:t>Career Planning Data</a:t>
          </a:r>
        </a:p>
      </dsp:txBody>
      <dsp:txXfrm>
        <a:off x="38838" y="3637878"/>
        <a:ext cx="5713524" cy="717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1D9DF-3EA6-41F3-B46E-9CF8E27E19CA}">
      <dsp:nvSpPr>
        <dsp:cNvPr id="0" name=""/>
        <dsp:cNvSpPr/>
      </dsp:nvSpPr>
      <dsp:spPr>
        <a:xfrm>
          <a:off x="0" y="0"/>
          <a:ext cx="7391400" cy="1420812"/>
        </a:xfrm>
        <a:prstGeom prst="roundRect">
          <a:avLst>
            <a:gd name="adj" fmla="val 10000"/>
          </a:avLst>
        </a:prstGeom>
        <a:solidFill>
          <a:schemeClr val="tx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latin typeface="Georgia" pitchFamily="18" charset="0"/>
            </a:rPr>
            <a:t>State LMI Locator</a:t>
          </a:r>
        </a:p>
        <a:p>
          <a:pPr marL="0" lvl="0" indent="0" algn="l" defTabSz="1200150">
            <a:lnSpc>
              <a:spcPct val="90000"/>
            </a:lnSpc>
            <a:spcBef>
              <a:spcPct val="0"/>
            </a:spcBef>
            <a:spcAft>
              <a:spcPct val="35000"/>
            </a:spcAft>
            <a:buNone/>
          </a:pPr>
          <a:r>
            <a:rPr lang="en-US" sz="2000" kern="1200" dirty="0">
              <a:solidFill>
                <a:schemeClr val="tx1"/>
              </a:solidFill>
              <a:latin typeface="Georgia" pitchFamily="18" charset="0"/>
              <a:hlinkClick xmlns:r="http://schemas.openxmlformats.org/officeDocument/2006/relationships" r:id=""/>
            </a:rPr>
            <a:t>careeronestop.org/red/StateLaborMarket Information.aspx  </a:t>
          </a:r>
          <a:r>
            <a:rPr lang="en-US" sz="2000" kern="1200" dirty="0">
              <a:solidFill>
                <a:schemeClr val="tx1"/>
              </a:solidFill>
              <a:latin typeface="Georgia" pitchFamily="18" charset="0"/>
            </a:rPr>
            <a:t> </a:t>
          </a:r>
          <a:r>
            <a:rPr lang="en-US" sz="2000" kern="1200" dirty="0">
              <a:solidFill>
                <a:schemeClr val="tx1"/>
              </a:solidFill>
              <a:latin typeface="Georgia" pitchFamily="18" charset="0"/>
              <a:hlinkClick xmlns:r="http://schemas.openxmlformats.org/officeDocument/2006/relationships" r:id=""/>
            </a:rPr>
            <a:t> </a:t>
          </a:r>
          <a:endParaRPr lang="en-US" sz="2000" kern="1200" dirty="0">
            <a:solidFill>
              <a:schemeClr val="tx1"/>
            </a:solidFill>
            <a:latin typeface="Georgia" pitchFamily="18" charset="0"/>
          </a:endParaRPr>
        </a:p>
      </dsp:txBody>
      <dsp:txXfrm>
        <a:off x="1620361" y="0"/>
        <a:ext cx="5771038" cy="1420812"/>
      </dsp:txXfrm>
    </dsp:sp>
    <dsp:sp modelId="{3270489C-609E-4C15-9BA7-13AD1141F313}">
      <dsp:nvSpPr>
        <dsp:cNvPr id="0" name=""/>
        <dsp:cNvSpPr/>
      </dsp:nvSpPr>
      <dsp:spPr>
        <a:xfrm>
          <a:off x="142081" y="142081"/>
          <a:ext cx="1478280" cy="113665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7995D4-C87F-4DEC-B67E-A64C9CF53ECB}">
      <dsp:nvSpPr>
        <dsp:cNvPr id="0" name=""/>
        <dsp:cNvSpPr/>
      </dsp:nvSpPr>
      <dsp:spPr>
        <a:xfrm>
          <a:off x="0" y="1524006"/>
          <a:ext cx="7391400" cy="1420812"/>
        </a:xfrm>
        <a:prstGeom prst="roundRect">
          <a:avLst>
            <a:gd name="adj" fmla="val 10000"/>
          </a:avLst>
        </a:prstGeom>
        <a:solidFill>
          <a:schemeClr val="tx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latin typeface="Georgia" pitchFamily="18" charset="0"/>
            </a:rPr>
            <a:t>State LMI Contact List  </a:t>
          </a:r>
        </a:p>
        <a:p>
          <a:pPr marL="0" lvl="0" indent="0" algn="l" defTabSz="1200150">
            <a:lnSpc>
              <a:spcPct val="90000"/>
            </a:lnSpc>
            <a:spcBef>
              <a:spcPct val="0"/>
            </a:spcBef>
            <a:spcAft>
              <a:spcPct val="35000"/>
            </a:spcAft>
            <a:buNone/>
          </a:pPr>
          <a:r>
            <a:rPr lang="en-US" sz="2000" kern="1200" dirty="0">
              <a:solidFill>
                <a:schemeClr val="tx1"/>
              </a:solidFill>
              <a:latin typeface="Georgia" pitchFamily="18" charset="0"/>
              <a:hlinkClick xmlns:r="http://schemas.openxmlformats.org/officeDocument/2006/relationships" r:id=""/>
            </a:rPr>
            <a:t>www.bls.gov/bls/ofolist.htm</a:t>
          </a:r>
          <a:r>
            <a:rPr lang="en-US" sz="2000" kern="1200" dirty="0">
              <a:solidFill>
                <a:schemeClr val="tx1"/>
              </a:solidFill>
              <a:latin typeface="Georgia" pitchFamily="18" charset="0"/>
            </a:rPr>
            <a:t> </a:t>
          </a:r>
        </a:p>
      </dsp:txBody>
      <dsp:txXfrm>
        <a:off x="1620361" y="1524006"/>
        <a:ext cx="5771038" cy="1420812"/>
      </dsp:txXfrm>
    </dsp:sp>
    <dsp:sp modelId="{45016FF3-4A27-4717-845D-86B986037FCD}">
      <dsp:nvSpPr>
        <dsp:cNvPr id="0" name=""/>
        <dsp:cNvSpPr/>
      </dsp:nvSpPr>
      <dsp:spPr>
        <a:xfrm>
          <a:off x="128614" y="1602329"/>
          <a:ext cx="1477511" cy="134194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D30316-1439-48BB-88A0-39071EA2CB6C}">
      <dsp:nvSpPr>
        <dsp:cNvPr id="0" name=""/>
        <dsp:cNvSpPr/>
      </dsp:nvSpPr>
      <dsp:spPr>
        <a:xfrm>
          <a:off x="0" y="3125787"/>
          <a:ext cx="7391400" cy="1420812"/>
        </a:xfrm>
        <a:prstGeom prst="roundRect">
          <a:avLst>
            <a:gd name="adj" fmla="val 10000"/>
          </a:avLst>
        </a:prstGeom>
        <a:solidFill>
          <a:schemeClr val="tx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chemeClr val="tx1"/>
              </a:solidFill>
              <a:latin typeface="Georgia" pitchFamily="18" charset="0"/>
            </a:rPr>
            <a:t>        </a:t>
          </a:r>
        </a:p>
        <a:p>
          <a:pPr marL="0" lvl="0" indent="0" algn="l" defTabSz="1200150">
            <a:lnSpc>
              <a:spcPct val="90000"/>
            </a:lnSpc>
            <a:spcBef>
              <a:spcPct val="0"/>
            </a:spcBef>
            <a:spcAft>
              <a:spcPct val="35000"/>
            </a:spcAft>
            <a:buNone/>
          </a:pPr>
          <a:r>
            <a:rPr lang="en-US" sz="2700" kern="1200" dirty="0">
              <a:solidFill>
                <a:schemeClr val="tx1"/>
              </a:solidFill>
              <a:latin typeface="Georgia" pitchFamily="18" charset="0"/>
            </a:rPr>
            <a:t>State Occupational Projections</a:t>
          </a:r>
        </a:p>
        <a:p>
          <a:pPr marL="0" lvl="0" indent="0" algn="l" defTabSz="1200150">
            <a:lnSpc>
              <a:spcPct val="90000"/>
            </a:lnSpc>
            <a:spcBef>
              <a:spcPct val="0"/>
            </a:spcBef>
            <a:spcAft>
              <a:spcPct val="35000"/>
            </a:spcAft>
            <a:buNone/>
          </a:pPr>
          <a:r>
            <a:rPr lang="en-US" sz="2000" kern="1200" dirty="0">
              <a:solidFill>
                <a:schemeClr val="tx1"/>
              </a:solidFill>
              <a:latin typeface="Georgia" pitchFamily="18" charset="0"/>
              <a:hlinkClick xmlns:r="http://schemas.openxmlformats.org/officeDocument/2006/relationships" r:id=""/>
            </a:rPr>
            <a:t>http://www.projectionscentral.com/</a:t>
          </a:r>
          <a:r>
            <a:rPr lang="en-US" sz="2000" kern="1200" dirty="0">
              <a:solidFill>
                <a:schemeClr val="tx1"/>
              </a:solidFill>
              <a:latin typeface="Georgia" pitchFamily="18" charset="0"/>
            </a:rPr>
            <a:t> </a:t>
          </a:r>
          <a:endParaRPr lang="en-US" sz="200" kern="1200" dirty="0">
            <a:solidFill>
              <a:schemeClr val="tx1"/>
            </a:solidFill>
            <a:latin typeface="Georgia" pitchFamily="18" charset="0"/>
          </a:endParaRPr>
        </a:p>
        <a:p>
          <a:pPr marL="0" lvl="0" indent="0" algn="l" defTabSz="1200150">
            <a:lnSpc>
              <a:spcPct val="90000"/>
            </a:lnSpc>
            <a:spcBef>
              <a:spcPct val="0"/>
            </a:spcBef>
            <a:spcAft>
              <a:spcPct val="35000"/>
            </a:spcAft>
            <a:buNone/>
          </a:pPr>
          <a:endParaRPr lang="en-US" sz="200" kern="1200" dirty="0">
            <a:solidFill>
              <a:schemeClr val="tx1"/>
            </a:solidFill>
            <a:latin typeface="Georgia" pitchFamily="18" charset="0"/>
          </a:endParaRPr>
        </a:p>
        <a:p>
          <a:pPr marL="0" lvl="0" indent="0" algn="l" defTabSz="1200150">
            <a:lnSpc>
              <a:spcPct val="90000"/>
            </a:lnSpc>
            <a:spcBef>
              <a:spcPct val="0"/>
            </a:spcBef>
            <a:spcAft>
              <a:spcPct val="35000"/>
            </a:spcAft>
            <a:buNone/>
          </a:pPr>
          <a:endParaRPr lang="en-US" sz="200" kern="1200" dirty="0">
            <a:solidFill>
              <a:schemeClr val="tx1"/>
            </a:solidFill>
            <a:latin typeface="Georgia" pitchFamily="18" charset="0"/>
          </a:endParaRPr>
        </a:p>
        <a:p>
          <a:pPr marL="0" lvl="0" indent="0" algn="l" defTabSz="1200150">
            <a:lnSpc>
              <a:spcPct val="90000"/>
            </a:lnSpc>
            <a:spcBef>
              <a:spcPct val="0"/>
            </a:spcBef>
            <a:spcAft>
              <a:spcPct val="35000"/>
            </a:spcAft>
            <a:buNone/>
          </a:pPr>
          <a:endParaRPr lang="en-US" sz="200" kern="1200" dirty="0">
            <a:solidFill>
              <a:schemeClr val="tx1"/>
            </a:solidFill>
            <a:latin typeface="Georgia" pitchFamily="18" charset="0"/>
          </a:endParaRPr>
        </a:p>
        <a:p>
          <a:pPr marL="0" lvl="0" indent="0" algn="l" defTabSz="1200150">
            <a:lnSpc>
              <a:spcPct val="90000"/>
            </a:lnSpc>
            <a:spcBef>
              <a:spcPct val="0"/>
            </a:spcBef>
            <a:spcAft>
              <a:spcPct val="35000"/>
            </a:spcAft>
            <a:buNone/>
          </a:pPr>
          <a:endParaRPr lang="en-US" sz="200" kern="1200" dirty="0">
            <a:solidFill>
              <a:schemeClr val="tx1"/>
            </a:solidFill>
            <a:latin typeface="Georgia" pitchFamily="18" charset="0"/>
          </a:endParaRPr>
        </a:p>
        <a:p>
          <a:pPr marL="0" lvl="0" indent="0" algn="l" defTabSz="1200150">
            <a:lnSpc>
              <a:spcPct val="90000"/>
            </a:lnSpc>
            <a:spcBef>
              <a:spcPct val="0"/>
            </a:spcBef>
            <a:spcAft>
              <a:spcPct val="35000"/>
            </a:spcAft>
            <a:buNone/>
          </a:pPr>
          <a:endParaRPr lang="en-US" sz="200" kern="1200" dirty="0">
            <a:solidFill>
              <a:schemeClr val="tx1"/>
            </a:solidFill>
            <a:latin typeface="Georgia" pitchFamily="18" charset="0"/>
          </a:endParaRPr>
        </a:p>
        <a:p>
          <a:pPr marL="0" lvl="0" indent="0" algn="l" defTabSz="1200150">
            <a:lnSpc>
              <a:spcPct val="90000"/>
            </a:lnSpc>
            <a:spcBef>
              <a:spcPct val="0"/>
            </a:spcBef>
            <a:spcAft>
              <a:spcPct val="35000"/>
            </a:spcAft>
            <a:buNone/>
          </a:pPr>
          <a:endParaRPr lang="en-US" sz="200" kern="1200" dirty="0">
            <a:solidFill>
              <a:schemeClr val="tx1"/>
            </a:solidFill>
            <a:latin typeface="Georgia" pitchFamily="18" charset="0"/>
          </a:endParaRPr>
        </a:p>
        <a:p>
          <a:pPr marL="0" lvl="0" indent="0" algn="l" defTabSz="1200150">
            <a:lnSpc>
              <a:spcPct val="90000"/>
            </a:lnSpc>
            <a:spcBef>
              <a:spcPct val="0"/>
            </a:spcBef>
            <a:spcAft>
              <a:spcPct val="35000"/>
            </a:spcAft>
            <a:buNone/>
          </a:pPr>
          <a:endParaRPr lang="en-US" sz="2000" kern="1200" dirty="0">
            <a:solidFill>
              <a:schemeClr val="tx1"/>
            </a:solidFill>
            <a:latin typeface="Georgia" pitchFamily="18" charset="0"/>
          </a:endParaRPr>
        </a:p>
      </dsp:txBody>
      <dsp:txXfrm>
        <a:off x="1620361" y="3125787"/>
        <a:ext cx="5771038" cy="1420812"/>
      </dsp:txXfrm>
    </dsp:sp>
    <dsp:sp modelId="{BD8334C4-A179-40F4-B750-83B80DE3D3CF}">
      <dsp:nvSpPr>
        <dsp:cNvPr id="0" name=""/>
        <dsp:cNvSpPr/>
      </dsp:nvSpPr>
      <dsp:spPr>
        <a:xfrm>
          <a:off x="142081" y="3267868"/>
          <a:ext cx="1478280" cy="113665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54A303E-D623-4CD8-989B-46DFF3EB776E}" type="datetimeFigureOut">
              <a:rPr lang="en-US" smtClean="0"/>
              <a:pPr/>
              <a:t>2/20/2019</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2340077-A165-4B50-9322-D16160A06756}" type="slidenum">
              <a:rPr lang="en-US" smtClean="0"/>
              <a:pPr/>
              <a:t>‹#›</a:t>
            </a:fld>
            <a:endParaRPr lang="en-US" dirty="0"/>
          </a:p>
        </p:txBody>
      </p:sp>
    </p:spTree>
    <p:extLst>
      <p:ext uri="{BB962C8B-B14F-4D97-AF65-F5344CB8AC3E}">
        <p14:creationId xmlns:p14="http://schemas.microsoft.com/office/powerpoint/2010/main" val="3070380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2771"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32775"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C44C85-9ABC-4279-B2DC-BC9D99BAB2BB}" type="slidenum">
              <a:rPr lang="en-US"/>
              <a:pPr>
                <a:defRPr/>
              </a:pPr>
              <a:t>‹#›</a:t>
            </a:fld>
            <a:endParaRPr lang="en-US" dirty="0"/>
          </a:p>
        </p:txBody>
      </p:sp>
    </p:spTree>
    <p:extLst>
      <p:ext uri="{BB962C8B-B14F-4D97-AF65-F5344CB8AC3E}">
        <p14:creationId xmlns:p14="http://schemas.microsoft.com/office/powerpoint/2010/main" val="1539438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www.interbiznet.com/" TargetMode="External"/><Relationship Id="rId3" Type="http://schemas.openxmlformats.org/officeDocument/2006/relationships/hyperlink" Target="http://www.eriss.com/" TargetMode="External"/><Relationship Id="rId7" Type="http://schemas.openxmlformats.org/officeDocument/2006/relationships/hyperlink" Target="http://www.naceweb.org/" TargetMode="External"/><Relationship Id="rId12" Type="http://schemas.openxmlformats.org/officeDocument/2006/relationships/hyperlink" Target="http://www.wdgtech.com/"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www.manpower.com/" TargetMode="External"/><Relationship Id="rId11" Type="http://schemas.openxmlformats.org/officeDocument/2006/relationships/hyperlink" Target="http://www.nvca.org/aboutnvca.html" TargetMode="External"/><Relationship Id="rId5" Type="http://schemas.openxmlformats.org/officeDocument/2006/relationships/hyperlink" Target="http://www.economy.com/default.asp" TargetMode="External"/><Relationship Id="rId10" Type="http://schemas.openxmlformats.org/officeDocument/2006/relationships/hyperlink" Target="http://www.heldrich.rutgers.edu/" TargetMode="External"/><Relationship Id="rId4" Type="http://schemas.openxmlformats.org/officeDocument/2006/relationships/hyperlink" Target="http://www.economicmodeling.com/" TargetMode="External"/><Relationship Id="rId9" Type="http://schemas.openxmlformats.org/officeDocument/2006/relationships/hyperlink" Target="http://psidonline.isr.umich.edu/"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www.doleta.gov/programs/pdf/environmental-scan-report-final.pdf" TargetMode="External"/><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hyperlink" Target="http://www.heldrich.rutgers.edu/uploadedFiles/Publications/LMI%20Brief_Final.pdf" TargetMode="Externa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14425" y="695325"/>
            <a:ext cx="4627563" cy="3471863"/>
          </a:xfrm>
          <a:ln/>
        </p:spPr>
      </p:sp>
      <p:sp>
        <p:nvSpPr>
          <p:cNvPr id="40963" name="Rectangle 3"/>
          <p:cNvSpPr>
            <a:spLocks noGrp="1" noChangeArrowheads="1"/>
          </p:cNvSpPr>
          <p:nvPr>
            <p:ph type="body" idx="1"/>
          </p:nvPr>
        </p:nvSpPr>
        <p:spPr bwMode="auto">
          <a:xfrm>
            <a:off x="915133" y="4416112"/>
            <a:ext cx="5027734" cy="4182419"/>
          </a:xfrm>
          <a:prstGeom prst="rect">
            <a:avLst/>
          </a:prstGeom>
          <a:noFill/>
          <a:ln>
            <a:miter lim="800000"/>
            <a:headEnd/>
            <a:tailEnd/>
          </a:ln>
        </p:spPr>
        <p:txBody>
          <a:bodyPr lIns="91432" tIns="45716" rIns="91432" bIns="45716"/>
          <a:lstStyle/>
          <a:p>
            <a:pPr lvl="0"/>
            <a:r>
              <a:rPr lang="en-US" sz="1200" kern="1200" dirty="0">
                <a:solidFill>
                  <a:schemeClr val="tx1"/>
                </a:solidFill>
                <a:latin typeface="Arial" charset="0"/>
                <a:ea typeface="+mn-ea"/>
                <a:cs typeface="+mn-cs"/>
              </a:rPr>
              <a:t>Audio:</a:t>
            </a:r>
          </a:p>
          <a:p>
            <a:pPr lvl="0"/>
            <a:r>
              <a:rPr lang="en-US" sz="1200" kern="1200" dirty="0">
                <a:solidFill>
                  <a:schemeClr val="tx1"/>
                </a:solidFill>
                <a:latin typeface="Arial" charset="0"/>
                <a:ea typeface="+mn-ea"/>
                <a:cs typeface="+mn-cs"/>
              </a:rPr>
              <a:t>Welcome to this training module designed to introduce you to the power of labor market information.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8" name="Slide Number Placeholder 3"/>
          <p:cNvSpPr>
            <a:spLocks noGrp="1"/>
          </p:cNvSpPr>
          <p:nvPr>
            <p:ph type="sldNum" sz="quarter" idx="5"/>
          </p:nvPr>
        </p:nvSpPr>
        <p:spPr>
          <a:noFill/>
        </p:spPr>
        <p:txBody>
          <a:bodyPr/>
          <a:lstStyle/>
          <a:p>
            <a:fld id="{D3EA084B-A9D3-4433-91A4-EFAF449A0051}" type="slidenum">
              <a:rPr lang="en-US" smtClean="0"/>
              <a:pPr/>
              <a:t>11</a:t>
            </a:fld>
            <a:endParaRPr lang="en-US" dirty="0"/>
          </a:p>
        </p:txBody>
      </p:sp>
      <p:sp>
        <p:nvSpPr>
          <p:cNvPr id="5" name="Notes Placeholder 2"/>
          <p:cNvSpPr>
            <a:spLocks noGrp="1"/>
          </p:cNvSpPr>
          <p:nvPr>
            <p:ph type="body" idx="3"/>
          </p:nvPr>
        </p:nvSpPr>
        <p:spPr>
          <a:xfrm>
            <a:off x="685800" y="4415790"/>
            <a:ext cx="5486400" cy="4183380"/>
          </a:xfrm>
          <a:noFill/>
          <a:ln/>
        </p:spPr>
        <p:txBody>
          <a:bodyPr/>
          <a:lstStyle/>
          <a:p>
            <a:pPr>
              <a:defRPr/>
            </a:pPr>
            <a:r>
              <a:rPr lang="en-US" sz="1100" b="1" dirty="0"/>
              <a:t>Audio: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a:t>Before diving</a:t>
            </a:r>
            <a:r>
              <a:rPr lang="en-US" sz="1100" baseline="0" dirty="0"/>
              <a:t> deeper into the world of LMI, there are some terms, concepts, and acronyms commonly used within the discipline with which you should become familiar.</a:t>
            </a:r>
            <a:r>
              <a:rPr lang="en-US" sz="1100" dirty="0"/>
              <a:t>  Doing so will make the learning process much easier.</a:t>
            </a:r>
          </a:p>
          <a:p>
            <a:endParaRPr lang="en-US" sz="11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b="1" dirty="0"/>
              <a:t>Developer:</a:t>
            </a:r>
            <a:r>
              <a:rPr lang="en-US" b="1" baseline="0" dirty="0"/>
              <a:t>  Insert link to Word file entitled ‘Alphabet Soup’ located in Module</a:t>
            </a:r>
            <a:r>
              <a:rPr lang="en-US" b="1" dirty="0"/>
              <a:t> 1 Resource Kit</a:t>
            </a:r>
          </a:p>
          <a:p>
            <a:endParaRPr lang="en-US" b="1" dirty="0"/>
          </a:p>
          <a:p>
            <a:r>
              <a:rPr lang="en-US" b="1" dirty="0"/>
              <a:t>Audio: </a:t>
            </a:r>
          </a:p>
          <a:p>
            <a:r>
              <a:rPr lang="en-US" baseline="0" dirty="0"/>
              <a:t> </a:t>
            </a:r>
            <a:r>
              <a:rPr lang="en-US" dirty="0"/>
              <a:t>These are just some of the acronyms for data sets and terms commonly found in LMI materials. Clicking on the blue box at the bottom will link you to a Word document that provides a more exhaustive list of acronyms.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12</a:t>
            </a:fld>
            <a:endParaRPr lang="en-US" dirty="0"/>
          </a:p>
        </p:txBody>
      </p:sp>
      <p:sp>
        <p:nvSpPr>
          <p:cNvPr id="2" name="Slide Image Placeholder 1"/>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Audio: </a:t>
            </a:r>
          </a:p>
          <a:p>
            <a:r>
              <a:rPr lang="en-US" dirty="0"/>
              <a:t>Understanding the definition of key terms and concepts will enhance your understanding of Labor Market Information.</a:t>
            </a:r>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Audio: </a:t>
            </a:r>
          </a:p>
          <a:p>
            <a:pPr lvl="0"/>
            <a:r>
              <a:rPr lang="en-US" sz="1200" kern="1200" dirty="0">
                <a:solidFill>
                  <a:schemeClr val="tx1"/>
                </a:solidFill>
                <a:latin typeface="Arial" charset="0"/>
                <a:ea typeface="+mn-ea"/>
                <a:cs typeface="+mn-cs"/>
              </a:rPr>
              <a:t>Be aware that the week including the 12</a:t>
            </a:r>
            <a:r>
              <a:rPr lang="en-US" sz="1200" kern="1200" baseline="30000" dirty="0">
                <a:solidFill>
                  <a:schemeClr val="tx1"/>
                </a:solidFill>
                <a:latin typeface="Arial" charset="0"/>
                <a:ea typeface="+mn-ea"/>
                <a:cs typeface="+mn-cs"/>
              </a:rPr>
              <a:t>th</a:t>
            </a:r>
            <a:r>
              <a:rPr lang="en-US" sz="1200" kern="1200" dirty="0">
                <a:solidFill>
                  <a:schemeClr val="tx1"/>
                </a:solidFill>
                <a:latin typeface="Arial" charset="0"/>
                <a:ea typeface="+mn-ea"/>
                <a:cs typeface="+mn-cs"/>
              </a:rPr>
              <a:t> of the month is typically the base for many LMI data series.  For example, if a layoff occurs outside of the period which includes the week of the 12</a:t>
            </a:r>
            <a:r>
              <a:rPr lang="en-US" sz="1200" kern="1200" baseline="30000" dirty="0">
                <a:solidFill>
                  <a:schemeClr val="tx1"/>
                </a:solidFill>
                <a:latin typeface="Arial" charset="0"/>
                <a:ea typeface="+mn-ea"/>
                <a:cs typeface="+mn-cs"/>
              </a:rPr>
              <a:t>th</a:t>
            </a:r>
            <a:r>
              <a:rPr lang="en-US" sz="1200" kern="1200" dirty="0">
                <a:solidFill>
                  <a:schemeClr val="tx1"/>
                </a:solidFill>
                <a:latin typeface="Arial" charset="0"/>
                <a:ea typeface="+mn-ea"/>
                <a:cs typeface="+mn-cs"/>
              </a:rPr>
              <a:t>, those unemployment numbers would not be included in the official counts for that month.</a:t>
            </a:r>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Audio: </a:t>
            </a:r>
          </a:p>
          <a:p>
            <a:r>
              <a:rPr lang="en-US" dirty="0"/>
              <a:t>Not every adult is included</a:t>
            </a:r>
            <a:r>
              <a:rPr lang="en-US" baseline="0" dirty="0"/>
              <a:t> in the labor force.  Those who do not have a job and are not actively looking for one are excluded from the estimates. Examples would include retirees, those too disabled to work, or a parent who chooses to stay at home to tend to family matters.</a:t>
            </a:r>
            <a:endParaRPr lang="en-US"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Audio: </a:t>
            </a:r>
          </a:p>
          <a:p>
            <a:r>
              <a:rPr lang="en-US" dirty="0"/>
              <a:t>It</a:t>
            </a:r>
            <a:r>
              <a:rPr lang="en-US" baseline="0" dirty="0"/>
              <a:t> is not necessary to understand the details of these classification systems. A general grasp of the structure is sufficient for understanding Labor Market Information.</a:t>
            </a:r>
            <a:endParaRPr lang="en-US"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Audio: </a:t>
            </a:r>
          </a:p>
          <a:p>
            <a:r>
              <a:rPr lang="en-US" dirty="0"/>
              <a:t>State FIPS codes are always a two digit number. Counties</a:t>
            </a:r>
            <a:r>
              <a:rPr lang="en-US" baseline="0" dirty="0"/>
              <a:t> or their equivalent have a three digit code.  Codes for metro areas, towns and cities are four digits in length.</a:t>
            </a:r>
            <a:endParaRPr lang="en-US"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Audio: </a:t>
            </a:r>
          </a:p>
          <a:p>
            <a:r>
              <a:rPr lang="en-US" baseline="0" dirty="0"/>
              <a:t>The NAICS codes are assigned according to the product made or sold or by the service provided.  Businesses are surveyed periodically to ensure the assigned codes are current and accurate.  </a:t>
            </a:r>
            <a:endParaRPr lang="en-US"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Audio: </a:t>
            </a:r>
          </a:p>
          <a:p>
            <a:r>
              <a:rPr lang="en-US" dirty="0"/>
              <a:t>Knowing</a:t>
            </a:r>
            <a:r>
              <a:rPr lang="en-US" baseline="0" dirty="0"/>
              <a:t> the industry mix for your area is vital to your understanding of the local labor market.</a:t>
            </a:r>
            <a:endParaRPr lang="en-US"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Audio: </a:t>
            </a:r>
          </a:p>
          <a:p>
            <a:r>
              <a:rPr lang="en-US" baseline="0" dirty="0"/>
              <a:t>Knowing the occupational distribution within your area helps you identify specific </a:t>
            </a:r>
            <a:r>
              <a:rPr lang="en-US" baseline="0" dirty="0" err="1"/>
              <a:t>knowledges</a:t>
            </a:r>
            <a:r>
              <a:rPr lang="en-US" baseline="0" dirty="0"/>
              <a:t>, skills, and abilities possessed by your work force. This information is invaluable when trying to attract new industry or  when</a:t>
            </a:r>
            <a:r>
              <a:rPr lang="en-US" dirty="0"/>
              <a:t> </a:t>
            </a:r>
            <a:r>
              <a:rPr lang="en-US" baseline="0" dirty="0"/>
              <a:t>helping dislocated workers find new employment.</a:t>
            </a:r>
            <a:endParaRPr lang="en-US"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bwMode="auto">
          <a:xfrm>
            <a:off x="685800" y="4416425"/>
            <a:ext cx="5486400" cy="4181475"/>
          </a:xfrm>
          <a:prstGeom prst="rect">
            <a:avLst/>
          </a:prstGeom>
          <a:noFill/>
          <a:ln>
            <a:miter lim="800000"/>
            <a:headEnd/>
            <a:tailEnd/>
          </a:ln>
        </p:spPr>
        <p:txBody>
          <a:bodyPr/>
          <a:lstStyle/>
          <a:p>
            <a:pPr>
              <a:spcBef>
                <a:spcPct val="15000"/>
              </a:spcBef>
              <a:spcAft>
                <a:spcPct val="35000"/>
              </a:spcAft>
            </a:pPr>
            <a:r>
              <a:rPr lang="en-US" b="1" dirty="0"/>
              <a:t>Audio:</a:t>
            </a:r>
          </a:p>
          <a:p>
            <a:pPr>
              <a:spcBef>
                <a:spcPct val="15000"/>
              </a:spcBef>
              <a:spcAft>
                <a:spcPct val="35000"/>
              </a:spcAft>
            </a:pPr>
            <a:r>
              <a:rPr lang="en-US" dirty="0"/>
              <a:t>We’ll be spending the next 45 minutes exploring the world of Labor Market Information, just follow along as we go.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Audio: </a:t>
            </a:r>
          </a:p>
          <a:p>
            <a:r>
              <a:rPr lang="en-US" dirty="0"/>
              <a:t>Understanding the occupational mix in your area is just as important</a:t>
            </a:r>
            <a:r>
              <a:rPr lang="en-US" baseline="0" dirty="0"/>
              <a:t> as knowing the industry mix. Now that we’ve covered some basics, let’s move on.</a:t>
            </a:r>
            <a:endParaRPr lang="en-US"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95800"/>
            <a:ext cx="6172200" cy="5113020"/>
          </a:xfrm>
        </p:spPr>
        <p:txBody>
          <a:bodyPr>
            <a:noAutofit/>
          </a:bodyPr>
          <a:lstStyle/>
          <a:p>
            <a:r>
              <a:rPr lang="en-US" b="1" dirty="0"/>
              <a:t>Audio: </a:t>
            </a:r>
          </a:p>
          <a:p>
            <a:r>
              <a:rPr lang="en-US" dirty="0"/>
              <a:t>Let’s pause and take a few minutes to see how much you’ve learned so far.  Just follow the instructions on the screen to test your knowledge.</a:t>
            </a:r>
          </a:p>
        </p:txBody>
      </p:sp>
      <p:sp>
        <p:nvSpPr>
          <p:cNvPr id="4" name="Slide Number Placeholder 3"/>
          <p:cNvSpPr>
            <a:spLocks noGrp="1"/>
          </p:cNvSpPr>
          <p:nvPr>
            <p:ph type="sldNum" sz="quarter" idx="10"/>
          </p:nvPr>
        </p:nvSpPr>
        <p:spPr>
          <a:xfrm>
            <a:off x="6248400" y="8829967"/>
            <a:ext cx="608013" cy="464820"/>
          </a:xfrm>
        </p:spPr>
        <p:txBody>
          <a:bodyPr/>
          <a:lstStyle/>
          <a:p>
            <a:pPr>
              <a:defRPr/>
            </a:pPr>
            <a:fld id="{B9C44C85-9ABC-4279-B2DC-BC9D99BAB2BB}"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183380"/>
            <a:ext cx="6172200" cy="5113020"/>
          </a:xfrm>
        </p:spPr>
        <p:txBody>
          <a:bodyPr>
            <a:noAutofit/>
          </a:bodyPr>
          <a:lstStyle/>
          <a:p>
            <a:r>
              <a:rPr lang="en-US" b="1" dirty="0"/>
              <a:t>Audio: </a:t>
            </a:r>
          </a:p>
          <a:p>
            <a:r>
              <a:rPr lang="en-US" dirty="0"/>
              <a:t>If you are satisfied with your progress so far, let’s move on to the next section.</a:t>
            </a:r>
          </a:p>
        </p:txBody>
      </p:sp>
      <p:sp>
        <p:nvSpPr>
          <p:cNvPr id="4" name="Slide Number Placeholder 3"/>
          <p:cNvSpPr>
            <a:spLocks noGrp="1"/>
          </p:cNvSpPr>
          <p:nvPr>
            <p:ph type="sldNum" sz="quarter" idx="10"/>
          </p:nvPr>
        </p:nvSpPr>
        <p:spPr>
          <a:xfrm>
            <a:off x="6248400" y="8829967"/>
            <a:ext cx="608013" cy="464820"/>
          </a:xfrm>
        </p:spPr>
        <p:txBody>
          <a:bodyPr/>
          <a:lstStyle/>
          <a:p>
            <a:pPr>
              <a:defRPr/>
            </a:pPr>
            <a:fld id="{B9C44C85-9ABC-4279-B2DC-BC9D99BAB2BB}"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6248400" y="8829967"/>
            <a:ext cx="608013" cy="464820"/>
          </a:xfrm>
        </p:spPr>
        <p:txBody>
          <a:bodyPr/>
          <a:lstStyle/>
          <a:p>
            <a:pPr>
              <a:defRPr/>
            </a:pPr>
            <a:fld id="{B9C44C85-9ABC-4279-B2DC-BC9D99BAB2BB}" type="slidenum">
              <a:rPr lang="en-US" smtClean="0"/>
              <a:pPr>
                <a:defRPr/>
              </a:pPr>
              <a:t>27</a:t>
            </a:fld>
            <a:endParaRPr lang="en-US" dirty="0"/>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z="1100" b="1" dirty="0"/>
              <a:t>Audio: </a:t>
            </a:r>
          </a:p>
          <a:p>
            <a:r>
              <a:rPr lang="en-US" sz="1100" dirty="0"/>
              <a:t>LMI data is collected using a variety of methods; specifically surveys, administrative databases, and transactional procedures. Information from these sources is then used to produce basic LMI statistics. Gathering information from multiple sources ensures you get as complete a picture as possible of that area’s labor market. Think of it as gathering </a:t>
            </a:r>
            <a:r>
              <a:rPr lang="en-US" sz="1100" i="1" dirty="0"/>
              <a:t>collective workforce intelligence.</a:t>
            </a:r>
          </a:p>
          <a:p>
            <a:endParaRPr lang="en-US" sz="1100" dirty="0"/>
          </a:p>
          <a:p>
            <a:endParaRPr lang="en-US" sz="1100" dirty="0"/>
          </a:p>
          <a:p>
            <a:endParaRPr lang="en-US" sz="1100" dirty="0"/>
          </a:p>
        </p:txBody>
      </p:sp>
      <p:sp>
        <p:nvSpPr>
          <p:cNvPr id="44036" name="Slide Number Placeholder 3"/>
          <p:cNvSpPr>
            <a:spLocks noGrp="1"/>
          </p:cNvSpPr>
          <p:nvPr>
            <p:ph type="sldNum" sz="quarter" idx="5"/>
          </p:nvPr>
        </p:nvSpPr>
        <p:spPr>
          <a:noFill/>
        </p:spPr>
        <p:txBody>
          <a:bodyPr/>
          <a:lstStyle/>
          <a:p>
            <a:fld id="{32FCBF63-7D46-41F0-8107-3AFE606E042C}"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xfrm>
            <a:off x="714375" y="4338320"/>
            <a:ext cx="5610225" cy="3021330"/>
          </a:xfrm>
          <a:noFill/>
          <a:ln/>
        </p:spPr>
        <p:txBody>
          <a:bodyPr/>
          <a:lstStyle/>
          <a:p>
            <a:r>
              <a:rPr lang="en-US" sz="1100" b="1" dirty="0"/>
              <a:t>Audio:</a:t>
            </a:r>
            <a:endParaRPr lang="en-US" sz="1100" dirty="0"/>
          </a:p>
          <a:p>
            <a:r>
              <a:rPr lang="en-US" sz="1100" dirty="0"/>
              <a:t>There are two types of surveys used to collect LMI data – household and employer.  Each has advantages and disadvantages.  Employer surveys are much more common, but some valuable data is collected through direct contact with individual households.</a:t>
            </a:r>
          </a:p>
          <a:p>
            <a:endParaRPr lang="en-US" sz="1100" dirty="0"/>
          </a:p>
          <a:p>
            <a:endParaRPr lang="en-US" sz="1100" dirty="0"/>
          </a:p>
        </p:txBody>
      </p:sp>
      <p:sp>
        <p:nvSpPr>
          <p:cNvPr id="45060" name="Slide Number Placeholder 3"/>
          <p:cNvSpPr>
            <a:spLocks noGrp="1"/>
          </p:cNvSpPr>
          <p:nvPr>
            <p:ph type="sldNum" sz="quarter" idx="5"/>
          </p:nvPr>
        </p:nvSpPr>
        <p:spPr>
          <a:noFill/>
        </p:spPr>
        <p:txBody>
          <a:bodyPr/>
          <a:lstStyle/>
          <a:p>
            <a:fld id="{9D443C15-ABAB-40CC-AC94-E379687AC558}"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83380"/>
            <a:ext cx="5486400" cy="4725670"/>
          </a:xfrm>
        </p:spPr>
        <p:txBody>
          <a:bodyPr>
            <a:noAutofit/>
          </a:bodyPr>
          <a:lstStyle/>
          <a:p>
            <a:r>
              <a:rPr lang="en-US" sz="1100" b="1" dirty="0"/>
              <a:t>Audio:</a:t>
            </a:r>
          </a:p>
          <a:p>
            <a:r>
              <a:rPr lang="en-US" sz="1100" dirty="0"/>
              <a:t>Another source for LMI is administrative databases.  This would include information that is routinely collected by an organization or agency in the normal course of their activities. Such information is not collected strictly for LMI use, but can be extracted and used to add value to existing LMI.  A good example would be tapping into data about the characteristics of people filing for Unemployment Insurance benefits.</a:t>
            </a:r>
          </a:p>
          <a:p>
            <a:endParaRPr lang="en-US" sz="1100" dirty="0"/>
          </a:p>
        </p:txBody>
      </p:sp>
      <p:sp>
        <p:nvSpPr>
          <p:cNvPr id="4" name="Slide Number Placeholder 3"/>
          <p:cNvSpPr>
            <a:spLocks noGrp="1"/>
          </p:cNvSpPr>
          <p:nvPr>
            <p:ph type="sldNum" sz="quarter" idx="10"/>
          </p:nvPr>
        </p:nvSpPr>
        <p:spPr>
          <a:xfrm>
            <a:off x="6324601" y="8829967"/>
            <a:ext cx="531812" cy="464820"/>
          </a:xfrm>
        </p:spPr>
        <p:txBody>
          <a:bodyPr/>
          <a:lstStyle/>
          <a:p>
            <a:pPr>
              <a:defRPr/>
            </a:pPr>
            <a:fld id="{B9C44C85-9ABC-4279-B2DC-BC9D99BAB2BB}" type="slidenum">
              <a:rPr lang="en-US" smtClean="0"/>
              <a:pPr>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6" name="Slide Number Placeholder 3"/>
          <p:cNvSpPr>
            <a:spLocks noGrp="1"/>
          </p:cNvSpPr>
          <p:nvPr>
            <p:ph type="sldNum" sz="quarter" idx="5"/>
          </p:nvPr>
        </p:nvSpPr>
        <p:spPr>
          <a:noFill/>
        </p:spPr>
        <p:txBody>
          <a:bodyPr/>
          <a:lstStyle/>
          <a:p>
            <a:fld id="{6EEC73E5-737B-4282-AA3D-358E2AF9F520}" type="slidenum">
              <a:rPr lang="en-US" smtClean="0"/>
              <a:pPr/>
              <a:t>3</a:t>
            </a:fld>
            <a:endParaRPr lang="en-US" dirty="0"/>
          </a:p>
        </p:txBody>
      </p:sp>
      <p:sp>
        <p:nvSpPr>
          <p:cNvPr id="5" name="Notes Placeholder 2"/>
          <p:cNvSpPr>
            <a:spLocks noGrp="1"/>
          </p:cNvSpPr>
          <p:nvPr>
            <p:ph type="body" idx="3"/>
          </p:nvPr>
        </p:nvSpPr>
        <p:spPr>
          <a:xfrm>
            <a:off x="685800" y="4415790"/>
            <a:ext cx="5486400" cy="4183380"/>
          </a:xfrm>
          <a:noFill/>
          <a:ln/>
        </p:spPr>
        <p:txBody>
          <a:bodyPr/>
          <a:lstStyle/>
          <a:p>
            <a:r>
              <a:rPr lang="en-US" sz="1100" b="1" dirty="0"/>
              <a:t>Audio: </a:t>
            </a:r>
          </a:p>
          <a:p>
            <a:pPr lvl="0"/>
            <a:r>
              <a:rPr lang="en-US" sz="1200" kern="1200" dirty="0">
                <a:solidFill>
                  <a:schemeClr val="tx1"/>
                </a:solidFill>
                <a:latin typeface="Arial" charset="0"/>
                <a:ea typeface="+mn-ea"/>
                <a:cs typeface="+mn-cs"/>
              </a:rPr>
              <a:t>This module is just the first step in mastering labor market information.  It will serve as the fundamental building block for later modules.</a:t>
            </a:r>
          </a:p>
          <a:p>
            <a:endParaRPr lang="en-US" sz="11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Audio:</a:t>
            </a:r>
          </a:p>
          <a:p>
            <a:r>
              <a:rPr lang="en-US" sz="1100" dirty="0"/>
              <a:t>Transactional data can be a useful, but often overlooked, source of LMI.  It can be used to validate or complement other sources.  Collecting such information can often be time consuming, but provides further insight into wage rates, in-demand occupations and supply-demand issues within a labor market area.</a:t>
            </a:r>
          </a:p>
          <a:p>
            <a:endParaRPr lang="en-US" sz="1100"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183380"/>
            <a:ext cx="6172200" cy="5113020"/>
          </a:xfrm>
        </p:spPr>
        <p:txBody>
          <a:bodyPr>
            <a:noAutofit/>
          </a:bodyPr>
          <a:lstStyle/>
          <a:p>
            <a:endParaRPr lang="en-US" dirty="0">
              <a:sym typeface="Wingdings"/>
            </a:endParaRPr>
          </a:p>
        </p:txBody>
      </p:sp>
      <p:sp>
        <p:nvSpPr>
          <p:cNvPr id="4" name="Slide Number Placeholder 3"/>
          <p:cNvSpPr>
            <a:spLocks noGrp="1"/>
          </p:cNvSpPr>
          <p:nvPr>
            <p:ph type="sldNum" sz="quarter" idx="10"/>
          </p:nvPr>
        </p:nvSpPr>
        <p:spPr>
          <a:xfrm>
            <a:off x="6248400" y="8829967"/>
            <a:ext cx="608013" cy="464820"/>
          </a:xfrm>
        </p:spPr>
        <p:txBody>
          <a:bodyPr/>
          <a:lstStyle/>
          <a:p>
            <a:pPr>
              <a:defRPr/>
            </a:pPr>
            <a:fld id="{B9C44C85-9ABC-4279-B2DC-BC9D99BAB2BB}" type="slidenum">
              <a:rPr lang="en-US" smtClean="0"/>
              <a:pPr>
                <a:defRPr/>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Audio:</a:t>
            </a:r>
          </a:p>
          <a:p>
            <a:r>
              <a:rPr lang="en-US" dirty="0"/>
              <a:t>The federal government is also a primary producer of labor market information, especially at the national level.  Most state and local data are generated in the states, but in cooperation with the U.S. Department of Labor.  The Department of Commerce uses data collected by the states, but operates more independently to produce its particular data sets.</a:t>
            </a:r>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38320"/>
            <a:ext cx="5486400" cy="3486150"/>
          </a:xfrm>
        </p:spPr>
        <p:txBody>
          <a:bodyPr>
            <a:noAutofit/>
          </a:bodyPr>
          <a:lstStyle/>
          <a:p>
            <a:r>
              <a:rPr lang="en-US" sz="1100" b="1" dirty="0">
                <a:latin typeface="Arial" pitchFamily="34" charset="0"/>
                <a:cs typeface="Arial" pitchFamily="34" charset="0"/>
              </a:rPr>
              <a:t>Audio:</a:t>
            </a:r>
          </a:p>
          <a:p>
            <a:r>
              <a:rPr lang="en-US" dirty="0"/>
              <a:t>Two separate divisions within the Department of Labor contribute to producing LMI.  The Bureau of Labor Statistics is responsible for most of the data related to employment , wages, and labor force status, while the Employment &amp; Training Administration oversees information related to career planning and re-employment strategies.</a:t>
            </a:r>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38320"/>
            <a:ext cx="5486400" cy="3486150"/>
          </a:xfrm>
        </p:spPr>
        <p:txBody>
          <a:bodyPr>
            <a:noAutofit/>
          </a:bodyPr>
          <a:lstStyle/>
          <a:p>
            <a:endParaRPr lang="en-US"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867400" cy="4183380"/>
          </a:xfrm>
        </p:spPr>
        <p:txBody>
          <a:bodyPr>
            <a:noAutofit/>
          </a:bodyPr>
          <a:lstStyle/>
          <a:p>
            <a:r>
              <a:rPr lang="en-US" sz="1100" b="1" dirty="0"/>
              <a:t>Audio:</a:t>
            </a:r>
          </a:p>
          <a:p>
            <a:r>
              <a:rPr lang="en-US" sz="1100" dirty="0"/>
              <a:t>These links will take you directly to each state’s workforce agency website. In many cases you will find state-specific tools or data sets that go beyond those covered in this module.  Check</a:t>
            </a:r>
            <a:r>
              <a:rPr lang="en-US" sz="1100" baseline="0" dirty="0"/>
              <a:t> live links to make sure they are right</a:t>
            </a:r>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7104" y="4183380"/>
            <a:ext cx="6278496" cy="4958080"/>
          </a:xfrm>
        </p:spPr>
        <p:txBody>
          <a:bodyPr>
            <a:noAutofit/>
          </a:bodyPr>
          <a:lstStyle/>
          <a:p>
            <a:r>
              <a:rPr lang="en-US" sz="1100" b="1" dirty="0"/>
              <a:t>Audio:</a:t>
            </a:r>
          </a:p>
          <a:p>
            <a:r>
              <a:rPr lang="en-US" sz="1100" dirty="0"/>
              <a:t>A number of private organizations collect and disseminate workforce information.  They often gather data from public sources and enhance it for clarity or use it in ways not allowed by federal or state agencies due to regulations.  You should exercise care when using these sources and be aware that their materials may be copyrighted and generally require a fee to access them.</a:t>
            </a:r>
          </a:p>
          <a:p>
            <a:r>
              <a:rPr lang="en-US" sz="600" dirty="0"/>
              <a:t>---------------------------------------------------------------------------------------------------------------------------------------------------------------------------------------------------------------------------------------------</a:t>
            </a:r>
          </a:p>
          <a:p>
            <a:r>
              <a:rPr lang="en-US" sz="1100" b="1" u="sng" dirty="0">
                <a:solidFill>
                  <a:srgbClr val="FF0000"/>
                </a:solidFill>
              </a:rPr>
              <a:t>Developer</a:t>
            </a:r>
            <a:r>
              <a:rPr lang="en-US" sz="1100" b="1" dirty="0">
                <a:solidFill>
                  <a:srgbClr val="FF0000"/>
                </a:solidFill>
              </a:rPr>
              <a:t>: </a:t>
            </a:r>
            <a:r>
              <a:rPr lang="en-US" sz="1100" dirty="0"/>
              <a:t>Please link icons to corresponding websites noted below:</a:t>
            </a:r>
          </a:p>
          <a:p>
            <a:r>
              <a:rPr lang="en-US" sz="1100" dirty="0"/>
              <a:t>ERISS: </a:t>
            </a:r>
            <a:r>
              <a:rPr lang="en-US" sz="1100" dirty="0">
                <a:hlinkClick r:id="rId3"/>
              </a:rPr>
              <a:t>http://www.eriss.com/</a:t>
            </a:r>
            <a:endParaRPr lang="en-US" sz="1100" dirty="0"/>
          </a:p>
          <a:p>
            <a:r>
              <a:rPr lang="en-US" sz="1100" dirty="0"/>
              <a:t>EMSI: </a:t>
            </a:r>
            <a:r>
              <a:rPr lang="en-US" sz="1100" dirty="0">
                <a:hlinkClick r:id="rId4"/>
              </a:rPr>
              <a:t>http://www.economicmodeling.com/</a:t>
            </a:r>
            <a:r>
              <a:rPr lang="en-US" sz="1100" dirty="0"/>
              <a:t> </a:t>
            </a:r>
          </a:p>
          <a:p>
            <a:r>
              <a:rPr lang="en-US" sz="1100" dirty="0"/>
              <a:t>Moody’s: </a:t>
            </a:r>
            <a:r>
              <a:rPr lang="en-US" sz="1100" dirty="0">
                <a:hlinkClick r:id="rId5"/>
              </a:rPr>
              <a:t>http://www.economy.com/default.asp</a:t>
            </a:r>
            <a:endParaRPr lang="en-US" sz="1100" dirty="0"/>
          </a:p>
          <a:p>
            <a:r>
              <a:rPr lang="en-US" sz="1100" dirty="0"/>
              <a:t>Manpower: </a:t>
            </a:r>
            <a:r>
              <a:rPr lang="en-US" sz="1100" dirty="0">
                <a:hlinkClick r:id="rId6"/>
              </a:rPr>
              <a:t>http://www.manpower.com/</a:t>
            </a:r>
            <a:endParaRPr lang="en-US" sz="1100" dirty="0"/>
          </a:p>
          <a:p>
            <a:r>
              <a:rPr lang="en-US" sz="1100" dirty="0"/>
              <a:t>Econodata:  </a:t>
            </a:r>
            <a:r>
              <a:rPr lang="en-US" sz="1100" u="sng" dirty="0"/>
              <a:t>http://www.econdata.net/</a:t>
            </a:r>
          </a:p>
          <a:p>
            <a:r>
              <a:rPr lang="en-US" sz="1100" dirty="0"/>
              <a:t>NACE: </a:t>
            </a:r>
            <a:r>
              <a:rPr lang="en-US" sz="1100" dirty="0">
                <a:hlinkClick r:id="rId7"/>
              </a:rPr>
              <a:t>http://www.naceweb.org/</a:t>
            </a:r>
            <a:endParaRPr lang="en-US" sz="1100" dirty="0"/>
          </a:p>
          <a:p>
            <a:r>
              <a:rPr lang="fr-FR" sz="1100" dirty="0"/>
              <a:t>Interbiznet: </a:t>
            </a:r>
            <a:r>
              <a:rPr lang="fr-FR" sz="1100" i="1" u="sng" dirty="0">
                <a:hlinkClick r:id="rId8"/>
              </a:rPr>
              <a:t>http://www.interbiznet.com/</a:t>
            </a:r>
            <a:r>
              <a:rPr lang="en-US" sz="1100" dirty="0"/>
              <a:t> </a:t>
            </a:r>
          </a:p>
          <a:p>
            <a:r>
              <a:rPr lang="en-US" sz="1100" dirty="0"/>
              <a:t>PSID: </a:t>
            </a:r>
            <a:r>
              <a:rPr lang="en-US" sz="1100" i="1" u="sng" dirty="0">
                <a:hlinkClick r:id="rId9"/>
              </a:rPr>
              <a:t>http://psidonline.isr.umich.edu/</a:t>
            </a:r>
            <a:r>
              <a:rPr lang="en-US" sz="1100" dirty="0"/>
              <a:t> </a:t>
            </a:r>
          </a:p>
          <a:p>
            <a:r>
              <a:rPr lang="en-US" sz="1100" dirty="0"/>
              <a:t>Rutgers: </a:t>
            </a:r>
            <a:r>
              <a:rPr lang="en-US" sz="1100" i="1" u="sng" dirty="0">
                <a:hlinkClick r:id="rId10"/>
              </a:rPr>
              <a:t>http://www.heldrich.rutgers.edu/</a:t>
            </a:r>
            <a:r>
              <a:rPr lang="en-US" sz="1100" dirty="0"/>
              <a:t> </a:t>
            </a:r>
          </a:p>
          <a:p>
            <a:r>
              <a:rPr lang="fr-FR" sz="1100" dirty="0"/>
              <a:t>NVCA: </a:t>
            </a:r>
            <a:r>
              <a:rPr lang="fr-FR" sz="1100" i="1" u="sng" dirty="0">
                <a:hlinkClick r:id="rId11"/>
              </a:rPr>
              <a:t>http://www.nvca.org/aboutnvca.html</a:t>
            </a:r>
            <a:r>
              <a:rPr lang="en-US" sz="1100" i="1" dirty="0"/>
              <a:t> </a:t>
            </a:r>
          </a:p>
          <a:p>
            <a:r>
              <a:rPr lang="en-US" sz="1100" dirty="0"/>
              <a:t>GrowthTech: </a:t>
            </a:r>
            <a:r>
              <a:rPr lang="en-US" sz="1100" dirty="0">
                <a:hlinkClick r:id="rId12"/>
              </a:rPr>
              <a:t>http://www.wdgtech.com/</a:t>
            </a:r>
            <a:r>
              <a:rPr lang="en-US" sz="1100" dirty="0"/>
              <a:t> </a:t>
            </a:r>
          </a:p>
          <a:p>
            <a:endParaRPr lang="en-US" sz="1100" dirty="0"/>
          </a:p>
          <a:p>
            <a:endParaRPr lang="en-US" sz="1100"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95800"/>
            <a:ext cx="6172200" cy="5113020"/>
          </a:xfrm>
        </p:spPr>
        <p:txBody>
          <a:bodyPr>
            <a:noAutofit/>
          </a:bodyPr>
          <a:lstStyle/>
          <a:p>
            <a:r>
              <a:rPr lang="en-US" b="1" dirty="0"/>
              <a:t>Audio: </a:t>
            </a:r>
          </a:p>
          <a:p>
            <a:r>
              <a:rPr lang="en-US" dirty="0"/>
              <a:t>Let’s pause and take a few minutes to see how much you’ve learned so far.  Just follow the instructions on the screen to test your knowledge.</a:t>
            </a:r>
          </a:p>
        </p:txBody>
      </p:sp>
      <p:sp>
        <p:nvSpPr>
          <p:cNvPr id="4" name="Slide Number Placeholder 3"/>
          <p:cNvSpPr>
            <a:spLocks noGrp="1"/>
          </p:cNvSpPr>
          <p:nvPr>
            <p:ph type="sldNum" sz="quarter" idx="10"/>
          </p:nvPr>
        </p:nvSpPr>
        <p:spPr>
          <a:xfrm>
            <a:off x="6248400" y="8829967"/>
            <a:ext cx="608013" cy="464820"/>
          </a:xfrm>
        </p:spPr>
        <p:txBody>
          <a:bodyPr/>
          <a:lstStyle/>
          <a:p>
            <a:pPr>
              <a:defRPr/>
            </a:pPr>
            <a:fld id="{B9C44C85-9ABC-4279-B2DC-BC9D99BAB2BB}" type="slidenum">
              <a:rPr lang="en-US" smtClean="0"/>
              <a:pPr>
                <a:defRPr/>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43</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183380"/>
            <a:ext cx="6172200" cy="5113020"/>
          </a:xfrm>
        </p:spPr>
        <p:txBody>
          <a:bodyPr>
            <a:noAutofit/>
          </a:bodyPr>
          <a:lstStyle/>
          <a:p>
            <a:r>
              <a:rPr lang="en-US" b="1" dirty="0"/>
              <a:t>Audio: </a:t>
            </a:r>
          </a:p>
          <a:p>
            <a:r>
              <a:rPr lang="en-US" dirty="0"/>
              <a:t>If you are satisfied with your progress so far, let’s move on to the next section.</a:t>
            </a:r>
          </a:p>
        </p:txBody>
      </p:sp>
      <p:sp>
        <p:nvSpPr>
          <p:cNvPr id="4" name="Slide Number Placeholder 3"/>
          <p:cNvSpPr>
            <a:spLocks noGrp="1"/>
          </p:cNvSpPr>
          <p:nvPr>
            <p:ph type="sldNum" sz="quarter" idx="10"/>
          </p:nvPr>
        </p:nvSpPr>
        <p:spPr>
          <a:xfrm>
            <a:off x="6248400" y="8829967"/>
            <a:ext cx="608013" cy="464820"/>
          </a:xfrm>
        </p:spPr>
        <p:txBody>
          <a:bodyPr/>
          <a:lstStyle/>
          <a:p>
            <a:pPr>
              <a:defRPr/>
            </a:pPr>
            <a:fld id="{B9C44C85-9ABC-4279-B2DC-BC9D99BAB2BB}" type="slidenum">
              <a:rPr lang="en-US" smtClean="0"/>
              <a:pPr>
                <a:defRPr/>
              </a:pPr>
              <a:t>44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183380"/>
            <a:ext cx="6172200" cy="5113020"/>
          </a:xfrm>
        </p:spPr>
        <p:txBody>
          <a:bodyPr>
            <a:noAutofit/>
          </a:bodyPr>
          <a:lstStyle/>
          <a:p>
            <a:endParaRPr lang="en-US" dirty="0">
              <a:sym typeface="Wingdings"/>
            </a:endParaRPr>
          </a:p>
        </p:txBody>
      </p:sp>
      <p:sp>
        <p:nvSpPr>
          <p:cNvPr id="4" name="Slide Number Placeholder 3"/>
          <p:cNvSpPr>
            <a:spLocks noGrp="1"/>
          </p:cNvSpPr>
          <p:nvPr>
            <p:ph type="sldNum" sz="quarter" idx="10"/>
          </p:nvPr>
        </p:nvSpPr>
        <p:spPr>
          <a:xfrm>
            <a:off x="6248400" y="8829967"/>
            <a:ext cx="608013" cy="464820"/>
          </a:xfrm>
        </p:spPr>
        <p:txBody>
          <a:bodyPr/>
          <a:lstStyle/>
          <a:p>
            <a:pPr>
              <a:defRPr/>
            </a:pPr>
            <a:fld id="{B9C44C85-9ABC-4279-B2DC-BC9D99BAB2BB}" type="slidenum">
              <a:rPr lang="en-US" smtClean="0"/>
              <a:pPr>
                <a:defRPr/>
              </a:pPr>
              <a:t>45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260850"/>
            <a:ext cx="6858000" cy="4570730"/>
          </a:xfrm>
        </p:spPr>
        <p:txBody>
          <a:bodyPr>
            <a:normAutofit/>
          </a:bodyPr>
          <a:lstStyle/>
          <a:p>
            <a:r>
              <a:rPr lang="en-US" sz="1100" b="1" dirty="0"/>
              <a:t>Audio:</a:t>
            </a:r>
            <a:r>
              <a:rPr lang="en-US" sz="1100" dirty="0"/>
              <a:t> </a:t>
            </a:r>
          </a:p>
          <a:p>
            <a:r>
              <a:rPr lang="en-US" sz="1050" dirty="0"/>
              <a:t>This list shows the most often requested types of LMI data. Let’s explore each type a little further .</a:t>
            </a:r>
          </a:p>
          <a:p>
            <a:endParaRPr lang="en-US" sz="1100" dirty="0"/>
          </a:p>
        </p:txBody>
      </p:sp>
      <p:sp>
        <p:nvSpPr>
          <p:cNvPr id="4" name="Slide Number Placeholder 3"/>
          <p:cNvSpPr>
            <a:spLocks noGrp="1"/>
          </p:cNvSpPr>
          <p:nvPr>
            <p:ph type="sldNum" sz="quarter" idx="10"/>
          </p:nvPr>
        </p:nvSpPr>
        <p:spPr>
          <a:xfrm>
            <a:off x="6248400" y="8829967"/>
            <a:ext cx="608013" cy="464820"/>
          </a:xfrm>
        </p:spPr>
        <p:txBody>
          <a:bodyPr/>
          <a:lstStyle/>
          <a:p>
            <a:pPr>
              <a:defRPr/>
            </a:pPr>
            <a:fld id="{B9C44C85-9ABC-4279-B2DC-BC9D99BAB2BB}" type="slidenum">
              <a:rPr lang="en-US" smtClean="0"/>
              <a:pPr>
                <a:defRPr/>
              </a:pPr>
              <a:t>46</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83380"/>
            <a:ext cx="6858000" cy="5113020"/>
          </a:xfrm>
        </p:spPr>
        <p:txBody>
          <a:bodyPr>
            <a:noAutofit/>
          </a:bodyPr>
          <a:lstStyle/>
          <a:p>
            <a:r>
              <a:rPr lang="en-US" sz="1100" b="1" dirty="0"/>
              <a:t>Audio:</a:t>
            </a:r>
            <a:r>
              <a:rPr lang="en-US" sz="1100" b="1" baseline="0" dirty="0"/>
              <a:t> </a:t>
            </a:r>
          </a:p>
          <a:p>
            <a:r>
              <a:rPr lang="en-US" sz="1100" b="0" baseline="0" dirty="0"/>
              <a:t>Employment data is most often about the number of jobs, not about the people who hold them. It is almost always tallied by place of work.  It estimates the number of  existing jobs by industry and occupation and forecasts their growth or decline. It also includes details about jobs in demand and training requirements for specific jobs.</a:t>
            </a:r>
            <a:endParaRPr lang="en-US" sz="1100" i="1"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47</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Audio: </a:t>
            </a:r>
          </a:p>
          <a:p>
            <a:r>
              <a:rPr lang="en-US" dirty="0"/>
              <a:t> QCEW data is generally considered the most detailed and accurate of all employment data sets.  Information from the CES program provides a more current update to much of the QCEW data.  OES generates much needed data about employment by occupation, cross-referenced to the industry sectors which employ them.</a:t>
            </a:r>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48</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83380"/>
            <a:ext cx="6858000" cy="5113020"/>
          </a:xfrm>
        </p:spPr>
        <p:txBody>
          <a:bodyPr>
            <a:noAutofit/>
          </a:bodyPr>
          <a:lstStyle/>
          <a:p>
            <a:r>
              <a:rPr lang="en-US" sz="1100" b="1" dirty="0"/>
              <a:t>Audio:</a:t>
            </a:r>
            <a:r>
              <a:rPr lang="en-US" sz="1100" b="1" baseline="0" dirty="0"/>
              <a:t> </a:t>
            </a:r>
          </a:p>
          <a:p>
            <a:r>
              <a:rPr lang="en-US" sz="1100" b="0" baseline="0" dirty="0"/>
              <a:t>Employment data is most often about the number of jobs, not about the people who hold them. It is almost always tallied by place of work.  It estimates the number of  existing jobs by industry and occupation and forecasts their growth or decline. It also includes details about jobs in demand and training requirements for specific jobs.</a:t>
            </a:r>
            <a:endParaRPr lang="en-US" sz="1100" i="1"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49</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AUDIO:</a:t>
            </a:r>
          </a:p>
          <a:p>
            <a:r>
              <a:rPr lang="en-US" dirty="0"/>
              <a:t>Three of the common employment data sets also provided added information on wages paid, both by industry and occupation.  BEA data tables provide valuable facts about the sources and types of personal income.</a:t>
            </a:r>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50</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83380"/>
            <a:ext cx="6858000" cy="5113020"/>
          </a:xfrm>
        </p:spPr>
        <p:txBody>
          <a:bodyPr>
            <a:noAutofit/>
          </a:bodyPr>
          <a:lstStyle/>
          <a:p>
            <a:r>
              <a:rPr lang="en-US" sz="1100" b="1" dirty="0"/>
              <a:t>Audio: </a:t>
            </a:r>
          </a:p>
          <a:p>
            <a:r>
              <a:rPr lang="en-US" sz="1100" b="0" dirty="0"/>
              <a:t>Labor force data is all about the people and</a:t>
            </a:r>
            <a:r>
              <a:rPr lang="en-US" sz="1100" b="0" baseline="0" dirty="0"/>
              <a:t> where they live, regardless of where they might work.  Total numbers of employed and unemployed persons are available down to the county or city level. Other details about the gender or ethnic makeup of the labor force are generally only available at the state or national level.</a:t>
            </a:r>
            <a:endParaRPr lang="en-US" sz="1100" b="1"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51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40" name="Slide Number Placeholder 3"/>
          <p:cNvSpPr>
            <a:spLocks noGrp="1"/>
          </p:cNvSpPr>
          <p:nvPr>
            <p:ph type="sldNum" sz="quarter" idx="5"/>
          </p:nvPr>
        </p:nvSpPr>
        <p:spPr>
          <a:noFill/>
        </p:spPr>
        <p:txBody>
          <a:bodyPr/>
          <a:lstStyle/>
          <a:p>
            <a:fld id="{1A94A84E-A563-4F49-9BAD-8C6471211B8B}" type="slidenum">
              <a:rPr lang="en-US" smtClean="0"/>
              <a:pPr/>
              <a:t>5</a:t>
            </a:fld>
            <a:endParaRPr lang="en-US" dirty="0"/>
          </a:p>
        </p:txBody>
      </p:sp>
      <p:sp>
        <p:nvSpPr>
          <p:cNvPr id="5" name="Notes Placeholder 2"/>
          <p:cNvSpPr>
            <a:spLocks noGrp="1"/>
          </p:cNvSpPr>
          <p:nvPr>
            <p:ph type="body" idx="3"/>
          </p:nvPr>
        </p:nvSpPr>
        <p:spPr>
          <a:xfrm>
            <a:off x="685800" y="4415790"/>
            <a:ext cx="5486400" cy="4183380"/>
          </a:xfrm>
          <a:noFill/>
          <a:ln/>
        </p:spPr>
        <p:txBody>
          <a:bodyPr/>
          <a:lstStyle/>
          <a:p>
            <a:r>
              <a:rPr lang="en-US" sz="1100" b="1" dirty="0"/>
              <a:t>Audio:</a:t>
            </a:r>
            <a:endParaRPr lang="en-US" sz="1100" dirty="0"/>
          </a:p>
          <a:p>
            <a:r>
              <a:rPr lang="en-US" sz="1100" dirty="0"/>
              <a:t>In this module you will become familiar with the types and sources of LMI. You will also learn how the data is collected, where to find the info you need and, most importantly, how to begin using LMI in the decision making process.</a:t>
            </a:r>
          </a:p>
          <a:p>
            <a:endParaRPr lang="en-US" sz="11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Audio:</a:t>
            </a:r>
          </a:p>
          <a:p>
            <a:r>
              <a:rPr lang="en-US" dirty="0"/>
              <a:t>Labor force data helps planners, government officials, economic developers and others keep tabs on labor force changes and dynamics for a given area.</a:t>
            </a:r>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52</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83380"/>
            <a:ext cx="6858000" cy="5113020"/>
          </a:xfrm>
        </p:spPr>
        <p:txBody>
          <a:bodyPr>
            <a:noAutofit/>
          </a:bodyPr>
          <a:lstStyle/>
          <a:p>
            <a:r>
              <a:rPr lang="en-US" sz="1100" b="1" dirty="0"/>
              <a:t>Audio:</a:t>
            </a:r>
            <a:endParaRPr lang="en-US" sz="1100" b="1" baseline="0" dirty="0"/>
          </a:p>
          <a:p>
            <a:r>
              <a:rPr lang="en-US" sz="1100" baseline="0" dirty="0"/>
              <a:t>Demographic data comes mostly from Census and American Community Survey records.  Some additional labor force characteristics are generated by the Current Population Survey, but only at the national level.  Many details about the makeup of a particular labor market area can be learned by examining demographic data.</a:t>
            </a:r>
            <a:endParaRPr lang="en-US" sz="1100"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53</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Audio:</a:t>
            </a:r>
          </a:p>
          <a:p>
            <a:r>
              <a:rPr lang="en-US" dirty="0"/>
              <a:t>Information about the characteristics of people in the work force and the general population is vital to businesses, educators, government agencies and many others who need to know the particular makeup of a given area.</a:t>
            </a:r>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54</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83380"/>
            <a:ext cx="6858000" cy="5113020"/>
          </a:xfrm>
        </p:spPr>
        <p:txBody>
          <a:bodyPr>
            <a:noAutofit/>
          </a:bodyPr>
          <a:lstStyle/>
          <a:p>
            <a:r>
              <a:rPr lang="en-US" sz="1100" b="1" dirty="0"/>
              <a:t>Audio: </a:t>
            </a:r>
          </a:p>
          <a:p>
            <a:r>
              <a:rPr lang="en-US" sz="1100" b="0" dirty="0"/>
              <a:t>Career planning</a:t>
            </a:r>
            <a:r>
              <a:rPr lang="en-US" sz="1100" b="0" baseline="0" dirty="0"/>
              <a:t> data is essential for helping customers make career decisions. It is also beneficial to those who plan training curricula. A wide variety of information about jobs in demand, average wages, and educational requirements is available. Plus there are links to tools which help in skills and abilities assessments and lead jobseekers to “green” jobs or training providers.</a:t>
            </a:r>
            <a:endParaRPr lang="en-US" sz="1100" b="0"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55</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83380"/>
          </a:xfrm>
        </p:spPr>
        <p:txBody>
          <a:bodyPr>
            <a:normAutofit/>
          </a:bodyPr>
          <a:lstStyle/>
          <a:p>
            <a:r>
              <a:rPr lang="en-US" dirty="0"/>
              <a:t>AUDI0</a:t>
            </a:r>
          </a:p>
          <a:p>
            <a:r>
              <a:rPr lang="en-US" dirty="0"/>
              <a:t>Without  accurate career planning data, job seekers, educators, career counselors and local planners would have a hard time making wise choices about careers and training programs.</a:t>
            </a:r>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56</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Audio:</a:t>
            </a:r>
          </a:p>
          <a:p>
            <a:r>
              <a:rPr lang="en-US" sz="1200" kern="1200" dirty="0">
                <a:solidFill>
                  <a:schemeClr val="tx1"/>
                </a:solidFill>
                <a:latin typeface="Arial" charset="0"/>
                <a:ea typeface="+mn-ea"/>
                <a:cs typeface="+mn-cs"/>
              </a:rPr>
              <a:t>Here are example access points for some of the datasets previously discussed.</a:t>
            </a:r>
            <a:endParaRPr lang="en-US" dirty="0"/>
          </a:p>
        </p:txBody>
      </p:sp>
      <p:sp>
        <p:nvSpPr>
          <p:cNvPr id="4" name="Slide Number Placeholder 3"/>
          <p:cNvSpPr>
            <a:spLocks noGrp="1"/>
          </p:cNvSpPr>
          <p:nvPr>
            <p:ph type="sldNum" sz="quarter" idx="10"/>
          </p:nvPr>
        </p:nvSpPr>
        <p:spPr/>
        <p:txBody>
          <a:bodyPr/>
          <a:lstStyle/>
          <a:p>
            <a:fld id="{3965D31E-BD4B-4AC6-B916-883E4DD3BCD1}" type="slidenum">
              <a:rPr lang="en-US" smtClean="0"/>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65D31E-BD4B-4AC6-B916-883E4DD3BCD1}" type="slidenum">
              <a:rPr lang="en-US" smtClean="0"/>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65D31E-BD4B-4AC6-B916-883E4DD3BCD1}" type="slidenum">
              <a:rPr lang="en-US" smtClean="0"/>
              <a:pPr/>
              <a:t>59</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183380"/>
            <a:ext cx="6172200" cy="5113020"/>
          </a:xfrm>
        </p:spPr>
        <p:txBody>
          <a:bodyPr>
            <a:noAutofit/>
          </a:bodyPr>
          <a:lstStyle/>
          <a:p>
            <a:pPr marL="228600" lvl="0" indent="-228600"/>
            <a:r>
              <a:rPr lang="en-US" b="1" dirty="0">
                <a:sym typeface="Wingdings"/>
              </a:rPr>
              <a:t>Developer: Insert link to Word document entitled </a:t>
            </a:r>
            <a:r>
              <a:rPr lang="en-US" b="1" baseline="0" dirty="0">
                <a:sym typeface="Wingdings"/>
              </a:rPr>
              <a:t> </a:t>
            </a:r>
            <a:r>
              <a:rPr lang="en-US" b="1" dirty="0">
                <a:sym typeface="Wingdings"/>
              </a:rPr>
              <a:t>“LMI Fundamentals Job Aid” located in Module 1 Resource Kit.</a:t>
            </a:r>
          </a:p>
        </p:txBody>
      </p:sp>
      <p:sp>
        <p:nvSpPr>
          <p:cNvPr id="4" name="Slide Number Placeholder 3"/>
          <p:cNvSpPr>
            <a:spLocks noGrp="1"/>
          </p:cNvSpPr>
          <p:nvPr>
            <p:ph type="sldNum" sz="quarter" idx="10"/>
          </p:nvPr>
        </p:nvSpPr>
        <p:spPr>
          <a:xfrm>
            <a:off x="6248400" y="8829967"/>
            <a:ext cx="608013" cy="464820"/>
          </a:xfrm>
        </p:spPr>
        <p:txBody>
          <a:bodyPr/>
          <a:lstStyle/>
          <a:p>
            <a:pPr>
              <a:defRPr/>
            </a:pPr>
            <a:fld id="{B9C44C85-9ABC-4279-B2DC-BC9D99BAB2BB}" type="slidenum">
              <a:rPr lang="en-US" smtClean="0"/>
              <a:pPr>
                <a:defRPr/>
              </a:pPr>
              <a:t>60</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183380"/>
            <a:ext cx="6172200" cy="5113020"/>
          </a:xfrm>
        </p:spPr>
        <p:txBody>
          <a:bodyPr>
            <a:noAutofit/>
          </a:bodyPr>
          <a:lstStyle/>
          <a:p>
            <a:pPr marL="228600" lvl="0" indent="-228600"/>
            <a:r>
              <a:rPr lang="en-US" b="1" dirty="0"/>
              <a:t>Audio:  </a:t>
            </a:r>
            <a:r>
              <a:rPr lang="en-US" b="0" dirty="0"/>
              <a:t>Just for fun, let’s take a few minutes to see how much have learned so far.</a:t>
            </a:r>
            <a:r>
              <a:rPr lang="en-US" b="0" baseline="0" dirty="0"/>
              <a:t> Follow the instructions on the screen to test your knowledge.  </a:t>
            </a:r>
            <a:endParaRPr lang="en-US" b="0" dirty="0">
              <a:sym typeface="Wingdings"/>
            </a:endParaRPr>
          </a:p>
        </p:txBody>
      </p:sp>
      <p:sp>
        <p:nvSpPr>
          <p:cNvPr id="4" name="Slide Number Placeholder 3"/>
          <p:cNvSpPr>
            <a:spLocks noGrp="1"/>
          </p:cNvSpPr>
          <p:nvPr>
            <p:ph type="sldNum" sz="quarter" idx="10"/>
          </p:nvPr>
        </p:nvSpPr>
        <p:spPr>
          <a:xfrm>
            <a:off x="6248402" y="8829967"/>
            <a:ext cx="608013" cy="464820"/>
          </a:xfrm>
        </p:spPr>
        <p:txBody>
          <a:bodyPr/>
          <a:lstStyle/>
          <a:p>
            <a:pPr>
              <a:defRPr/>
            </a:pPr>
            <a:fld id="{B9C44C85-9ABC-4279-B2DC-BC9D99BAB2BB}" type="slidenum">
              <a:rPr lang="en-US" smtClean="0"/>
              <a:pPr>
                <a:defRPr/>
              </a:pPr>
              <a:t>61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8" name="Slide Number Placeholder 3"/>
          <p:cNvSpPr>
            <a:spLocks noGrp="1"/>
          </p:cNvSpPr>
          <p:nvPr>
            <p:ph type="sldNum" sz="quarter" idx="5"/>
          </p:nvPr>
        </p:nvSpPr>
        <p:spPr>
          <a:noFill/>
        </p:spPr>
        <p:txBody>
          <a:bodyPr/>
          <a:lstStyle/>
          <a:p>
            <a:fld id="{D3EA084B-A9D3-4433-91A4-EFAF449A0051}" type="slidenum">
              <a:rPr lang="en-US" smtClean="0"/>
              <a:pPr/>
              <a:t>6</a:t>
            </a:fld>
            <a:endParaRPr lang="en-US" dirty="0"/>
          </a:p>
        </p:txBody>
      </p:sp>
      <p:sp>
        <p:nvSpPr>
          <p:cNvPr id="5" name="Notes Placeholder 2"/>
          <p:cNvSpPr>
            <a:spLocks noGrp="1"/>
          </p:cNvSpPr>
          <p:nvPr>
            <p:ph type="body" idx="3"/>
          </p:nvPr>
        </p:nvSpPr>
        <p:spPr>
          <a:xfrm>
            <a:off x="685800" y="4415790"/>
            <a:ext cx="5486400" cy="4183380"/>
          </a:xfrm>
          <a:noFill/>
          <a:ln/>
        </p:spPr>
        <p:txBody>
          <a:bodyPr/>
          <a:lstStyle/>
          <a:p>
            <a:r>
              <a:rPr lang="en-US" sz="1100" b="1" dirty="0"/>
              <a:t>Audio:</a:t>
            </a:r>
          </a:p>
          <a:p>
            <a:pPr lvl="0"/>
            <a:r>
              <a:rPr lang="en-US" sz="1200" kern="1200" dirty="0">
                <a:solidFill>
                  <a:schemeClr val="tx1"/>
                </a:solidFill>
                <a:latin typeface="Arial" charset="0"/>
                <a:ea typeface="+mn-ea"/>
                <a:cs typeface="+mn-cs"/>
              </a:rPr>
              <a:t>These are typical questions that might confront one-stop workforce development professionals or local workforce investment boards.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b="1"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62</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63</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64</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65</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66</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67</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6477000" y="8829967"/>
            <a:ext cx="379413" cy="464820"/>
          </a:xfrm>
        </p:spPr>
        <p:txBody>
          <a:bodyPr/>
          <a:lstStyle/>
          <a:p>
            <a:pPr>
              <a:defRPr/>
            </a:pPr>
            <a:fld id="{B9C44C85-9ABC-4279-B2DC-BC9D99BAB2BB}" type="slidenum">
              <a:rPr lang="en-US" smtClean="0"/>
              <a:pPr>
                <a:defRPr/>
              </a:pPr>
              <a:t>68</a:t>
            </a:fld>
            <a:endParaRPr lang="en-US" dirty="0"/>
          </a:p>
        </p:txBody>
      </p:sp>
      <p:sp>
        <p:nvSpPr>
          <p:cNvPr id="7" name="Notes Placeholder 6"/>
          <p:cNvSpPr>
            <a:spLocks noGrp="1"/>
          </p:cNvSpPr>
          <p:nvPr>
            <p:ph type="body" sz="quarter" idx="11"/>
          </p:nvPr>
        </p:nvSpPr>
        <p:spPr>
          <a:xfrm>
            <a:off x="228600" y="4415790"/>
            <a:ext cx="6248400" cy="542290"/>
          </a:xfrm>
        </p:spPr>
        <p:txBody>
          <a:bodyPr>
            <a:normAutofit fontScale="85000" lnSpcReduction="20000"/>
          </a:bodyPr>
          <a:lstStyle/>
          <a:p>
            <a:r>
              <a:rPr lang="en-US" sz="1100" b="1" dirty="0"/>
              <a:t>Audio: </a:t>
            </a:r>
          </a:p>
          <a:p>
            <a:r>
              <a:rPr lang="en-US" sz="1300" dirty="0"/>
              <a:t>Who uses LMI &amp; why? Different groups use LMI for a variety of purposes. Click</a:t>
            </a:r>
            <a:r>
              <a:rPr lang="en-US" sz="1300" baseline="0" dirty="0"/>
              <a:t> your mouse or hit enter to learn more about each type.</a:t>
            </a:r>
          </a:p>
          <a:p>
            <a:endParaRPr lang="en-US" sz="1100"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6477000" y="8829967"/>
            <a:ext cx="379413" cy="464820"/>
          </a:xfrm>
        </p:spPr>
        <p:txBody>
          <a:bodyPr/>
          <a:lstStyle/>
          <a:p>
            <a:pPr>
              <a:defRPr/>
            </a:pPr>
            <a:fld id="{B9C44C85-9ABC-4279-B2DC-BC9D99BAB2BB}" type="slidenum">
              <a:rPr lang="en-US" smtClean="0"/>
              <a:pPr>
                <a:defRPr/>
              </a:pPr>
              <a:t>69</a:t>
            </a:fld>
            <a:endParaRPr lang="en-US" dirty="0"/>
          </a:p>
        </p:txBody>
      </p:sp>
      <p:sp>
        <p:nvSpPr>
          <p:cNvPr id="7" name="Notes Placeholder 6"/>
          <p:cNvSpPr>
            <a:spLocks noGrp="1"/>
          </p:cNvSpPr>
          <p:nvPr>
            <p:ph type="body" sz="quarter" idx="11"/>
          </p:nvPr>
        </p:nvSpPr>
        <p:spPr>
          <a:xfrm>
            <a:off x="228600" y="4415790"/>
            <a:ext cx="6248400" cy="542290"/>
          </a:xfrm>
        </p:spPr>
        <p:txBody>
          <a:bodyPr>
            <a:normAutofit fontScale="85000" lnSpcReduction="20000"/>
          </a:bodyPr>
          <a:lstStyle/>
          <a:p>
            <a:r>
              <a:rPr lang="en-US" sz="1100" b="1" dirty="0"/>
              <a:t>Audio: </a:t>
            </a:r>
          </a:p>
          <a:p>
            <a:r>
              <a:rPr lang="en-US" sz="1300" dirty="0"/>
              <a:t>One-Stop</a:t>
            </a:r>
            <a:r>
              <a:rPr lang="en-US" sz="1300" baseline="0" dirty="0"/>
              <a:t> centers use LMI to keep employers informed, provide critical data to job seekers, and to assist in re-employment efforts following a major closure or natural disaster.</a:t>
            </a:r>
          </a:p>
          <a:p>
            <a:endParaRPr lang="en-US" sz="1100"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6477000" y="8829967"/>
            <a:ext cx="379413" cy="464820"/>
          </a:xfrm>
        </p:spPr>
        <p:txBody>
          <a:bodyPr/>
          <a:lstStyle/>
          <a:p>
            <a:pPr>
              <a:defRPr/>
            </a:pPr>
            <a:fld id="{B9C44C85-9ABC-4279-B2DC-BC9D99BAB2BB}" type="slidenum">
              <a:rPr lang="en-US" smtClean="0"/>
              <a:pPr>
                <a:defRPr/>
              </a:pPr>
              <a:t>70</a:t>
            </a:fld>
            <a:endParaRPr lang="en-US" dirty="0"/>
          </a:p>
        </p:txBody>
      </p:sp>
      <p:sp>
        <p:nvSpPr>
          <p:cNvPr id="7" name="Notes Placeholder 6"/>
          <p:cNvSpPr>
            <a:spLocks noGrp="1"/>
          </p:cNvSpPr>
          <p:nvPr>
            <p:ph type="body" sz="quarter" idx="11"/>
          </p:nvPr>
        </p:nvSpPr>
        <p:spPr>
          <a:xfrm>
            <a:off x="228600" y="4415790"/>
            <a:ext cx="6248400" cy="542290"/>
          </a:xfrm>
        </p:spPr>
        <p:txBody>
          <a:bodyPr>
            <a:noAutofit/>
          </a:bodyPr>
          <a:lstStyle/>
          <a:p>
            <a:r>
              <a:rPr lang="en-US" dirty="0"/>
              <a:t>Audio:</a:t>
            </a:r>
          </a:p>
          <a:p>
            <a:r>
              <a:rPr lang="en-US" baseline="0" dirty="0"/>
              <a:t>Employers rely on LMI to help determine wages and benefits, to get information on available workers, to help make decisions about relocating, expanding, or cutting back, and to help project economic growth or decline</a:t>
            </a: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6477000" y="8829967"/>
            <a:ext cx="379413" cy="464820"/>
          </a:xfrm>
        </p:spPr>
        <p:txBody>
          <a:bodyPr/>
          <a:lstStyle/>
          <a:p>
            <a:pPr>
              <a:defRPr/>
            </a:pPr>
            <a:fld id="{B9C44C85-9ABC-4279-B2DC-BC9D99BAB2BB}" type="slidenum">
              <a:rPr lang="en-US" smtClean="0"/>
              <a:pPr>
                <a:defRPr/>
              </a:pPr>
              <a:t>71</a:t>
            </a:fld>
            <a:endParaRPr lang="en-US" dirty="0"/>
          </a:p>
        </p:txBody>
      </p:sp>
      <p:sp>
        <p:nvSpPr>
          <p:cNvPr id="7" name="Notes Placeholder 6"/>
          <p:cNvSpPr>
            <a:spLocks noGrp="1"/>
          </p:cNvSpPr>
          <p:nvPr>
            <p:ph type="body" sz="quarter" idx="11"/>
          </p:nvPr>
        </p:nvSpPr>
        <p:spPr>
          <a:xfrm>
            <a:off x="228600" y="4415790"/>
            <a:ext cx="6248400" cy="542290"/>
          </a:xfrm>
        </p:spPr>
        <p:txBody>
          <a:bodyPr>
            <a:noAutofit/>
          </a:bodyPr>
          <a:lstStyle/>
          <a:p>
            <a:r>
              <a:rPr lang="en-US" b="1" dirty="0"/>
              <a:t>Audio:</a:t>
            </a:r>
          </a:p>
          <a:p>
            <a:r>
              <a:rPr lang="en-US" dirty="0"/>
              <a:t>Economic developers</a:t>
            </a:r>
            <a:r>
              <a:rPr lang="en-US" baseline="0" dirty="0"/>
              <a:t> rely heavily on LMI to help attract new industry, to assess the skills and abilities available within their workforce, to make wage comparisons with competing areas, and to identify potential labor pools.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xfrm>
            <a:off x="304800" y="4183380"/>
            <a:ext cx="6553200" cy="3873500"/>
          </a:xfrm>
          <a:noFill/>
          <a:ln/>
        </p:spPr>
        <p:txBody>
          <a:bodyPr/>
          <a:lstStyle/>
          <a:p>
            <a:r>
              <a:rPr lang="en-US" sz="1100" b="1" dirty="0"/>
              <a:t>Audio: </a:t>
            </a:r>
          </a:p>
          <a:p>
            <a:r>
              <a:rPr lang="en-US" sz="1100" dirty="0"/>
              <a:t>As you can see from the definition, LMI provides information on the overall structure and condition of the labor market, covering a wide variety of subject areas.</a:t>
            </a:r>
          </a:p>
          <a:p>
            <a:endParaRPr lang="en-US" sz="1100" i="1" dirty="0"/>
          </a:p>
        </p:txBody>
      </p:sp>
      <p:sp>
        <p:nvSpPr>
          <p:cNvPr id="43012" name="Slide Number Placeholder 3"/>
          <p:cNvSpPr>
            <a:spLocks noGrp="1"/>
          </p:cNvSpPr>
          <p:nvPr>
            <p:ph type="sldNum" sz="quarter" idx="5"/>
          </p:nvPr>
        </p:nvSpPr>
        <p:spPr>
          <a:xfrm>
            <a:off x="6400800" y="8829967"/>
            <a:ext cx="455613" cy="464820"/>
          </a:xfrm>
          <a:noFill/>
        </p:spPr>
        <p:txBody>
          <a:bodyPr/>
          <a:lstStyle/>
          <a:p>
            <a:fld id="{AFA634AB-37DE-4798-98CA-214E30E95012}" type="slidenum">
              <a:rPr lang="en-US" smtClean="0"/>
              <a:pPr/>
              <a:t>8</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6477000" y="8829967"/>
            <a:ext cx="379413" cy="464820"/>
          </a:xfrm>
        </p:spPr>
        <p:txBody>
          <a:bodyPr/>
          <a:lstStyle/>
          <a:p>
            <a:pPr>
              <a:defRPr/>
            </a:pPr>
            <a:fld id="{B9C44C85-9ABC-4279-B2DC-BC9D99BAB2BB}" type="slidenum">
              <a:rPr lang="en-US" smtClean="0"/>
              <a:pPr>
                <a:defRPr/>
              </a:pPr>
              <a:t>72</a:t>
            </a:fld>
            <a:endParaRPr lang="en-US" dirty="0"/>
          </a:p>
        </p:txBody>
      </p:sp>
      <p:sp>
        <p:nvSpPr>
          <p:cNvPr id="7" name="Notes Placeholder 6"/>
          <p:cNvSpPr>
            <a:spLocks noGrp="1"/>
          </p:cNvSpPr>
          <p:nvPr>
            <p:ph type="body" sz="quarter" idx="11"/>
          </p:nvPr>
        </p:nvSpPr>
        <p:spPr>
          <a:xfrm>
            <a:off x="228600" y="4415790"/>
            <a:ext cx="6248400" cy="542290"/>
          </a:xfrm>
        </p:spPr>
        <p:txBody>
          <a:bodyPr>
            <a:noAutofit/>
          </a:bodyPr>
          <a:lstStyle/>
          <a:p>
            <a:r>
              <a:rPr lang="en-US" b="1" dirty="0"/>
              <a:t>Audio:</a:t>
            </a:r>
          </a:p>
          <a:p>
            <a:r>
              <a:rPr lang="en-US" dirty="0"/>
              <a:t>Government agencies</a:t>
            </a:r>
            <a:r>
              <a:rPr lang="en-US" baseline="0" dirty="0"/>
              <a:t> utilize LMI to make fund allocations, to project tax revenues, to determine the impact of policy decisions, to help keep inflation in check and to assist in long range planning efforts.</a:t>
            </a:r>
          </a:p>
          <a:p>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6477000" y="8829967"/>
            <a:ext cx="379413" cy="464820"/>
          </a:xfrm>
        </p:spPr>
        <p:txBody>
          <a:bodyPr/>
          <a:lstStyle/>
          <a:p>
            <a:pPr>
              <a:defRPr/>
            </a:pPr>
            <a:fld id="{B9C44C85-9ABC-4279-B2DC-BC9D99BAB2BB}" type="slidenum">
              <a:rPr lang="en-US" smtClean="0"/>
              <a:pPr>
                <a:defRPr/>
              </a:pPr>
              <a:t>73</a:t>
            </a:fld>
            <a:endParaRPr lang="en-US" dirty="0"/>
          </a:p>
        </p:txBody>
      </p:sp>
      <p:sp>
        <p:nvSpPr>
          <p:cNvPr id="7" name="Notes Placeholder 6"/>
          <p:cNvSpPr>
            <a:spLocks noGrp="1"/>
          </p:cNvSpPr>
          <p:nvPr>
            <p:ph type="body" sz="quarter" idx="11"/>
          </p:nvPr>
        </p:nvSpPr>
        <p:spPr>
          <a:xfrm>
            <a:off x="228600" y="4415790"/>
            <a:ext cx="6248400" cy="542290"/>
          </a:xfrm>
        </p:spPr>
        <p:txBody>
          <a:bodyPr>
            <a:noAutofit/>
          </a:bodyPr>
          <a:lstStyle/>
          <a:p>
            <a:r>
              <a:rPr lang="en-US" b="1" dirty="0"/>
              <a:t>Audio: </a:t>
            </a:r>
          </a:p>
          <a:p>
            <a:r>
              <a:rPr lang="en-US" dirty="0"/>
              <a:t>Educators use LMI to help students identify appropriate</a:t>
            </a:r>
            <a:r>
              <a:rPr lang="en-US" baseline="0" dirty="0"/>
              <a:t> career paths, to determine future training needs, to identify other training providers, and to adjust curricula to meet demands.</a:t>
            </a: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6477000" y="8829967"/>
            <a:ext cx="379413" cy="464820"/>
          </a:xfrm>
        </p:spPr>
        <p:txBody>
          <a:bodyPr/>
          <a:lstStyle/>
          <a:p>
            <a:pPr>
              <a:defRPr/>
            </a:pPr>
            <a:fld id="{B9C44C85-9ABC-4279-B2DC-BC9D99BAB2BB}" type="slidenum">
              <a:rPr lang="en-US" smtClean="0"/>
              <a:pPr>
                <a:defRPr/>
              </a:pPr>
              <a:t>74</a:t>
            </a:fld>
            <a:endParaRPr lang="en-US" dirty="0"/>
          </a:p>
        </p:txBody>
      </p:sp>
      <p:sp>
        <p:nvSpPr>
          <p:cNvPr id="7" name="Notes Placeholder 6"/>
          <p:cNvSpPr>
            <a:spLocks noGrp="1"/>
          </p:cNvSpPr>
          <p:nvPr>
            <p:ph type="body" sz="quarter" idx="11"/>
          </p:nvPr>
        </p:nvSpPr>
        <p:spPr>
          <a:xfrm>
            <a:off x="228600" y="4419600"/>
            <a:ext cx="6248400" cy="542290"/>
          </a:xfrm>
        </p:spPr>
        <p:txBody>
          <a:bodyPr>
            <a:noAutofit/>
          </a:bodyPr>
          <a:lstStyle/>
          <a:p>
            <a:r>
              <a:rPr lang="en-US" b="1" dirty="0"/>
              <a:t>Audio: </a:t>
            </a:r>
          </a:p>
          <a:p>
            <a:r>
              <a:rPr lang="en-US" dirty="0"/>
              <a:t>Job</a:t>
            </a:r>
            <a:r>
              <a:rPr lang="en-US" baseline="0" dirty="0"/>
              <a:t> seekers rely on LMI to help them make career decisions, to find potential employers, to assess wage expectations, and to seek out hot jobs or even green jobs.</a:t>
            </a:r>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6248400" y="8829967"/>
            <a:ext cx="608013" cy="464820"/>
          </a:xfrm>
        </p:spPr>
        <p:txBody>
          <a:bodyPr/>
          <a:lstStyle/>
          <a:p>
            <a:pPr>
              <a:defRPr/>
            </a:pPr>
            <a:fld id="{B9C44C85-9ABC-4279-B2DC-BC9D99BAB2BB}" type="slidenum">
              <a:rPr lang="en-US" smtClean="0"/>
              <a:pPr>
                <a:defRPr/>
              </a:pPr>
              <a:t>75</a:t>
            </a:fld>
            <a:endParaRPr lang="en-US" dirty="0"/>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Audio: State Sources of LMI</a:t>
            </a:r>
          </a:p>
          <a:p>
            <a:r>
              <a:rPr lang="en-US" sz="1100" dirty="0"/>
              <a:t>The CareerOneStop web portal features</a:t>
            </a:r>
            <a:r>
              <a:rPr lang="en-US" sz="1100" baseline="0" dirty="0"/>
              <a:t> a U.S. map that links each state to its corresponding LMI website. The website address is as listed.</a:t>
            </a:r>
            <a:r>
              <a:rPr lang="en-US" sz="1100" dirty="0"/>
              <a:t> </a:t>
            </a:r>
          </a:p>
          <a:p>
            <a:endParaRPr lang="en-US" sz="1100" dirty="0"/>
          </a:p>
          <a:p>
            <a:r>
              <a:rPr lang="en-US" sz="1100" dirty="0"/>
              <a:t>The Bureau of Labor Statistics (BLS) website contains a State LMI Contact List with links to each state’s LMI website and contact information for key State LMI personnel. The website address is as listed.</a:t>
            </a:r>
          </a:p>
          <a:p>
            <a:endParaRPr lang="en-US" sz="1100" dirty="0"/>
          </a:p>
          <a:p>
            <a:r>
              <a:rPr lang="en-US" sz="1100" dirty="0"/>
              <a:t>For those interested in occupational projections, the Projectionscentral.com website is your web portal to state occupational projections. </a:t>
            </a:r>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76</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u="sng" dirty="0">
                <a:solidFill>
                  <a:srgbClr val="C00000"/>
                </a:solidFill>
              </a:rPr>
              <a:t>Developer</a:t>
            </a:r>
            <a:r>
              <a:rPr lang="en-US" sz="1100" b="1" dirty="0">
                <a:solidFill>
                  <a:srgbClr val="C00000"/>
                </a:solidFill>
              </a:rPr>
              <a:t>: </a:t>
            </a:r>
            <a:r>
              <a:rPr lang="en-US" sz="1100" dirty="0"/>
              <a:t>Please insert links to these web sites in the player.</a:t>
            </a:r>
          </a:p>
          <a:p>
            <a:endParaRPr lang="en-US" sz="1100" dirty="0"/>
          </a:p>
          <a:p>
            <a:r>
              <a:rPr lang="en-US" sz="1100" b="1" dirty="0"/>
              <a:t>Catalogue of Workforce Information Sources: </a:t>
            </a:r>
            <a:endParaRPr lang="en-US" sz="1100" dirty="0"/>
          </a:p>
          <a:p>
            <a:r>
              <a:rPr lang="en-US" sz="1100" dirty="0">
                <a:hlinkClick r:id="rId3"/>
              </a:rPr>
              <a:t>http://www.doleta.gov/programs/pdf/environmental-scan-report-final.pdf</a:t>
            </a:r>
            <a:r>
              <a:rPr lang="en-US" sz="1100" dirty="0"/>
              <a:t> </a:t>
            </a:r>
          </a:p>
          <a:p>
            <a:r>
              <a:rPr lang="en-US" sz="1100" b="1" dirty="0"/>
              <a:t>Unlocking the Treasure Chest of Labor Market Information: </a:t>
            </a:r>
          </a:p>
          <a:p>
            <a:r>
              <a:rPr lang="en-US" sz="1100" dirty="0">
                <a:hlinkClick r:id="rId4"/>
              </a:rPr>
              <a:t>http://www.heldrich.rutgers.edu/uploadedFiles/Publications/LMI%20Brief_Final.pdf</a:t>
            </a:r>
            <a:r>
              <a:rPr lang="en-US" sz="1100" dirty="0"/>
              <a:t> </a:t>
            </a:r>
          </a:p>
          <a:p>
            <a:endParaRPr lang="en-US" sz="1100"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77</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Audio:</a:t>
            </a:r>
            <a:r>
              <a:rPr lang="en-US" baseline="0" dirty="0"/>
              <a:t> As a final review, lets go back and look at the major points of what was covered</a:t>
            </a:r>
            <a:endParaRPr lang="en-US"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78</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183380"/>
            <a:ext cx="6172200" cy="5113020"/>
          </a:xfrm>
        </p:spPr>
        <p:txBody>
          <a:bodyPr>
            <a:noAutofit/>
          </a:bodyPr>
          <a:lstStyle/>
          <a:p>
            <a:pPr marL="228600" lvl="0" indent="-228600"/>
            <a:endParaRPr lang="en-US" sz="900" dirty="0">
              <a:sym typeface="Wingdings"/>
            </a:endParaRPr>
          </a:p>
        </p:txBody>
      </p:sp>
      <p:sp>
        <p:nvSpPr>
          <p:cNvPr id="4" name="Slide Number Placeholder 3"/>
          <p:cNvSpPr>
            <a:spLocks noGrp="1"/>
          </p:cNvSpPr>
          <p:nvPr>
            <p:ph type="sldNum" sz="quarter" idx="10"/>
          </p:nvPr>
        </p:nvSpPr>
        <p:spPr>
          <a:xfrm>
            <a:off x="6248400" y="8829967"/>
            <a:ext cx="608013" cy="464820"/>
          </a:xfrm>
        </p:spPr>
        <p:txBody>
          <a:bodyPr/>
          <a:lstStyle/>
          <a:p>
            <a:pPr>
              <a:defRPr/>
            </a:pPr>
            <a:fld id="{B9C44C85-9ABC-4279-B2DC-BC9D99BAB2BB}" type="slidenum">
              <a:rPr lang="en-US" smtClean="0"/>
              <a:pPr>
                <a:defRPr/>
              </a:pPr>
              <a:t>81</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183380"/>
            <a:ext cx="6172200" cy="5113020"/>
          </a:xfrm>
        </p:spPr>
        <p:txBody>
          <a:bodyPr>
            <a:noAutofit/>
          </a:bodyPr>
          <a:lstStyle/>
          <a:p>
            <a:pPr marL="228600" lvl="0" indent="-228600"/>
            <a:endParaRPr lang="en-US" sz="900" dirty="0">
              <a:sym typeface="Wingdings"/>
            </a:endParaRPr>
          </a:p>
        </p:txBody>
      </p:sp>
      <p:sp>
        <p:nvSpPr>
          <p:cNvPr id="4" name="Slide Number Placeholder 3"/>
          <p:cNvSpPr>
            <a:spLocks noGrp="1"/>
          </p:cNvSpPr>
          <p:nvPr>
            <p:ph type="sldNum" sz="quarter" idx="10"/>
          </p:nvPr>
        </p:nvSpPr>
        <p:spPr>
          <a:xfrm>
            <a:off x="6248402" y="8829967"/>
            <a:ext cx="608013" cy="464820"/>
          </a:xfrm>
        </p:spPr>
        <p:txBody>
          <a:bodyPr/>
          <a:lstStyle/>
          <a:p>
            <a:pPr>
              <a:defRPr/>
            </a:pPr>
            <a:fld id="{B9C44C85-9ABC-4279-B2DC-BC9D99BAB2BB}" type="slidenum">
              <a:rPr lang="en-US" smtClean="0"/>
              <a:pPr>
                <a:defRPr/>
              </a:pPr>
              <a:t>82</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183380"/>
            <a:ext cx="6172200" cy="5113020"/>
          </a:xfrm>
        </p:spPr>
        <p:txBody>
          <a:bodyPr>
            <a:noAutofit/>
          </a:bodyPr>
          <a:lstStyle/>
          <a:p>
            <a:pPr marL="228600" lvl="0" indent="-228600"/>
            <a:endParaRPr lang="en-US" sz="900" dirty="0">
              <a:sym typeface="Wingdings"/>
            </a:endParaRPr>
          </a:p>
        </p:txBody>
      </p:sp>
      <p:sp>
        <p:nvSpPr>
          <p:cNvPr id="4" name="Slide Number Placeholder 3"/>
          <p:cNvSpPr>
            <a:spLocks noGrp="1"/>
          </p:cNvSpPr>
          <p:nvPr>
            <p:ph type="sldNum" sz="quarter" idx="10"/>
          </p:nvPr>
        </p:nvSpPr>
        <p:spPr>
          <a:xfrm>
            <a:off x="6248402" y="8829967"/>
            <a:ext cx="608013" cy="464820"/>
          </a:xfrm>
        </p:spPr>
        <p:txBody>
          <a:bodyPr/>
          <a:lstStyle/>
          <a:p>
            <a:pPr>
              <a:defRPr/>
            </a:pPr>
            <a:fld id="{B9C44C85-9ABC-4279-B2DC-BC9D99BAB2BB}" type="slidenum">
              <a:rPr lang="en-US" smtClean="0"/>
              <a:pPr>
                <a:defRPr/>
              </a:pPr>
              <a:t>83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xfrm>
            <a:off x="533400" y="4260850"/>
            <a:ext cx="5334000" cy="3873500"/>
          </a:xfrm>
          <a:noFill/>
          <a:ln/>
        </p:spPr>
        <p:txBody>
          <a:bodyPr/>
          <a:lstStyle/>
          <a:p>
            <a:r>
              <a:rPr lang="en-US" sz="1100" b="1" dirty="0"/>
              <a:t>Audio:</a:t>
            </a:r>
          </a:p>
          <a:p>
            <a:r>
              <a:rPr lang="en-US" sz="1100" dirty="0"/>
              <a:t>The terms </a:t>
            </a:r>
            <a:r>
              <a:rPr lang="en-US" sz="1100" b="1" i="0" dirty="0"/>
              <a:t>labor market information </a:t>
            </a:r>
            <a:r>
              <a:rPr lang="en-US" sz="1100" dirty="0"/>
              <a:t>and </a:t>
            </a:r>
            <a:r>
              <a:rPr lang="en-US" sz="1100" b="1" i="0" dirty="0"/>
              <a:t>workforce information </a:t>
            </a:r>
            <a:r>
              <a:rPr lang="en-US" sz="1100" i="1" dirty="0"/>
              <a:t>are</a:t>
            </a:r>
            <a:r>
              <a:rPr lang="en-US" sz="1100" dirty="0"/>
              <a:t> often</a:t>
            </a:r>
            <a:r>
              <a:rPr lang="en-US" sz="1100" baseline="0" dirty="0"/>
              <a:t> </a:t>
            </a:r>
            <a:r>
              <a:rPr lang="en-US" sz="1100" dirty="0"/>
              <a:t>used interchangeably.  The definitions are very similar. The terminology</a:t>
            </a:r>
            <a:r>
              <a:rPr lang="en-US" sz="1100" baseline="0" dirty="0"/>
              <a:t> is not nearly as important as the content.  A good information system will</a:t>
            </a:r>
            <a:r>
              <a:rPr lang="en-US" sz="1100" dirty="0"/>
              <a:t> include both data and analysis and should be useful to a wide</a:t>
            </a:r>
            <a:r>
              <a:rPr lang="en-US" sz="1100" baseline="0" dirty="0"/>
              <a:t> range of</a:t>
            </a:r>
            <a:r>
              <a:rPr lang="en-US" sz="1100" dirty="0"/>
              <a:t> customers.</a:t>
            </a:r>
          </a:p>
          <a:p>
            <a:endParaRPr lang="en-US" sz="1100" i="1" dirty="0"/>
          </a:p>
        </p:txBody>
      </p:sp>
      <p:sp>
        <p:nvSpPr>
          <p:cNvPr id="43012" name="Slide Number Placeholder 3"/>
          <p:cNvSpPr>
            <a:spLocks noGrp="1"/>
          </p:cNvSpPr>
          <p:nvPr>
            <p:ph type="sldNum" sz="quarter" idx="5"/>
          </p:nvPr>
        </p:nvSpPr>
        <p:spPr>
          <a:xfrm>
            <a:off x="6400800" y="8829967"/>
            <a:ext cx="455613" cy="464820"/>
          </a:xfrm>
          <a:noFill/>
        </p:spPr>
        <p:txBody>
          <a:bodyPr/>
          <a:lstStyle/>
          <a:p>
            <a:fld id="{AFA634AB-37DE-4798-98CA-214E30E95012}" type="slidenum">
              <a:rPr lang="en-US" smtClean="0"/>
              <a:pPr/>
              <a:t>9</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183380"/>
            <a:ext cx="6172200" cy="5113020"/>
          </a:xfrm>
        </p:spPr>
        <p:txBody>
          <a:bodyPr>
            <a:noAutofit/>
          </a:bodyPr>
          <a:lstStyle/>
          <a:p>
            <a:pPr marL="228600" lvl="0" indent="-228600"/>
            <a:endParaRPr lang="en-US" sz="900" dirty="0">
              <a:sym typeface="Wingdings"/>
            </a:endParaRPr>
          </a:p>
        </p:txBody>
      </p:sp>
      <p:sp>
        <p:nvSpPr>
          <p:cNvPr id="4" name="Slide Number Placeholder 3"/>
          <p:cNvSpPr>
            <a:spLocks noGrp="1"/>
          </p:cNvSpPr>
          <p:nvPr>
            <p:ph type="sldNum" sz="quarter" idx="10"/>
          </p:nvPr>
        </p:nvSpPr>
        <p:spPr>
          <a:xfrm>
            <a:off x="6248400" y="8829967"/>
            <a:ext cx="608013" cy="464820"/>
          </a:xfrm>
        </p:spPr>
        <p:txBody>
          <a:bodyPr/>
          <a:lstStyle/>
          <a:p>
            <a:pPr>
              <a:defRPr/>
            </a:pPr>
            <a:fld id="{B9C44C85-9ABC-4279-B2DC-BC9D99BAB2BB}" type="slidenum">
              <a:rPr lang="en-US" smtClean="0"/>
              <a:pPr>
                <a:defRPr/>
              </a:pPr>
              <a:t>84</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183380"/>
            <a:ext cx="6172200" cy="5113020"/>
          </a:xfrm>
        </p:spPr>
        <p:txBody>
          <a:bodyPr>
            <a:noAutofit/>
          </a:bodyPr>
          <a:lstStyle/>
          <a:p>
            <a:pPr marL="228600" lvl="0" indent="-228600"/>
            <a:endParaRPr lang="en-US" sz="900" dirty="0">
              <a:sym typeface="Wingdings"/>
            </a:endParaRPr>
          </a:p>
        </p:txBody>
      </p:sp>
      <p:sp>
        <p:nvSpPr>
          <p:cNvPr id="4" name="Slide Number Placeholder 3"/>
          <p:cNvSpPr>
            <a:spLocks noGrp="1"/>
          </p:cNvSpPr>
          <p:nvPr>
            <p:ph type="sldNum" sz="quarter" idx="10"/>
          </p:nvPr>
        </p:nvSpPr>
        <p:spPr>
          <a:xfrm>
            <a:off x="6248402" y="8829967"/>
            <a:ext cx="608013" cy="464820"/>
          </a:xfrm>
        </p:spPr>
        <p:txBody>
          <a:bodyPr/>
          <a:lstStyle/>
          <a:p>
            <a:pPr>
              <a:defRPr/>
            </a:pPr>
            <a:fld id="{B9C44C85-9ABC-4279-B2DC-BC9D99BAB2BB}" type="slidenum">
              <a:rPr lang="en-US" smtClean="0"/>
              <a:pPr>
                <a:defRPr/>
              </a:pPr>
              <a:t>85</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86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Audio: </a:t>
            </a:r>
          </a:p>
          <a:p>
            <a:r>
              <a:rPr lang="en-US" dirty="0"/>
              <a:t> Whether</a:t>
            </a:r>
            <a:r>
              <a:rPr lang="en-US" baseline="0" dirty="0"/>
              <a:t> it’s called workforce information or labor market information, in the end , the definition is really</a:t>
            </a:r>
            <a:r>
              <a:rPr lang="en-US" dirty="0"/>
              <a:t> quite</a:t>
            </a:r>
            <a:r>
              <a:rPr lang="en-US" baseline="0" dirty="0"/>
              <a:t> simple.</a:t>
            </a:r>
            <a:endParaRPr lang="en-US" dirty="0"/>
          </a:p>
        </p:txBody>
      </p:sp>
      <p:sp>
        <p:nvSpPr>
          <p:cNvPr id="4" name="Slide Number Placeholder 3"/>
          <p:cNvSpPr>
            <a:spLocks noGrp="1"/>
          </p:cNvSpPr>
          <p:nvPr>
            <p:ph type="sldNum" sz="quarter" idx="10"/>
          </p:nvPr>
        </p:nvSpPr>
        <p:spPr/>
        <p:txBody>
          <a:bodyPr/>
          <a:lstStyle/>
          <a:p>
            <a:pPr>
              <a:defRPr/>
            </a:pPr>
            <a:fld id="{B9C44C85-9ABC-4279-B2DC-BC9D99BAB2BB}"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5943600"/>
            <a:ext cx="7620000" cy="914400"/>
          </a:xfrm>
          <a:prstGeom prst="rect">
            <a:avLst/>
          </a:prstGeom>
        </p:spPr>
        <p:txBody>
          <a:bodyPr/>
          <a:lstStyle/>
          <a:p>
            <a:r>
              <a:rPr lang="en-US" b="1" dirty="0">
                <a:solidFill>
                  <a:schemeClr val="tx1">
                    <a:lumMod val="85000"/>
                    <a:lumOff val="15000"/>
                  </a:schemeClr>
                </a:solidFill>
              </a:rPr>
              <a:t>The ABCs of LMI  </a:t>
            </a:r>
            <a:r>
              <a:rPr lang="en-US" dirty="0"/>
              <a:t>United States Department of Labor</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5943600"/>
            <a:ext cx="7620000" cy="914400"/>
          </a:xfrm>
          <a:prstGeom prst="rect">
            <a:avLst/>
          </a:prstGeom>
        </p:spPr>
        <p:txBody>
          <a:bodyPr/>
          <a:lstStyle/>
          <a:p>
            <a:fld id="{BFA29325-BCA9-4FD6-97B9-836E8A1F13F1}" type="datetimeFigureOut">
              <a:rPr lang="en-US" smtClean="0"/>
              <a:pPr/>
              <a:t>2/20/2019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B1C1F5-3F8F-43FF-B872-332BCCF75BEE}"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14400" y="5943600"/>
            <a:ext cx="7620000" cy="914400"/>
          </a:xfrm>
          <a:prstGeom prst="rect">
            <a:avLst/>
          </a:prstGeom>
        </p:spPr>
        <p:txBody>
          <a:bodyPr/>
          <a:lstStyle/>
          <a:p>
            <a:fld id="{BFA29325-BCA9-4FD6-97B9-836E8A1F13F1}" type="datetimeFigureOut">
              <a:rPr lang="en-US" smtClean="0"/>
              <a:pPr/>
              <a:t>2/20/2019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B1C1F5-3F8F-43FF-B872-332BCCF75BEE}"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876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6400" y="1600201"/>
            <a:ext cx="3200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914400" y="5943600"/>
            <a:ext cx="7620000" cy="914400"/>
          </a:xfrm>
          <a:prstGeom prst="rect">
            <a:avLst/>
          </a:prstGeom>
        </p:spPr>
        <p:txBody>
          <a:bodyPr/>
          <a:lstStyle/>
          <a:p>
            <a:fld id="{BFA29325-BCA9-4FD6-97B9-836E8A1F13F1}" type="datetimeFigureOut">
              <a:rPr lang="en-US" smtClean="0"/>
              <a:pPr/>
              <a:t>2/20/2019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B1C1F5-3F8F-43FF-B872-332BCCF75BEE}"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914400" y="5943600"/>
            <a:ext cx="7620000" cy="914400"/>
          </a:xfrm>
          <a:prstGeom prst="rect">
            <a:avLst/>
          </a:prstGeom>
        </p:spPr>
        <p:txBody>
          <a:bodyPr/>
          <a:lstStyle/>
          <a:p>
            <a:fld id="{BFA29325-BCA9-4FD6-97B9-836E8A1F13F1}" type="datetimeFigureOut">
              <a:rPr lang="en-US" smtClean="0"/>
              <a:pPr/>
              <a:t>2/20/2019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B1C1F5-3F8F-43FF-B872-332BCCF75BEE}"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5943600"/>
            <a:ext cx="7620000" cy="914400"/>
          </a:xfrm>
          <a:prstGeom prst="rect">
            <a:avLst/>
          </a:prstGeom>
        </p:spPr>
        <p:txBody>
          <a:bodyPr/>
          <a:lstStyle/>
          <a:p>
            <a:fld id="{BFA29325-BCA9-4FD6-97B9-836E8A1F13F1}" type="datetimeFigureOut">
              <a:rPr lang="en-US" smtClean="0"/>
              <a:pPr/>
              <a:t>2/20/2019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AB1C1F5-3F8F-43FF-B872-332BCCF75BEE}"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914400" y="5943600"/>
            <a:ext cx="7620000" cy="914400"/>
          </a:xfrm>
          <a:prstGeom prst="rect">
            <a:avLst/>
          </a:prstGeom>
        </p:spPr>
        <p:txBody>
          <a:bodyPr/>
          <a:lstStyle/>
          <a:p>
            <a:fld id="{BFA29325-BCA9-4FD6-97B9-836E8A1F13F1}" type="datetimeFigureOut">
              <a:rPr lang="en-US" smtClean="0"/>
              <a:pPr/>
              <a:t>2/20/2019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AB1C1F5-3F8F-43FF-B872-332BCCF75BEE}"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400" y="5943600"/>
            <a:ext cx="7620000" cy="914400"/>
          </a:xfrm>
          <a:prstGeom prst="rect">
            <a:avLst/>
          </a:prstGeom>
        </p:spPr>
        <p:txBody>
          <a:bodyPr/>
          <a:lstStyle/>
          <a:p>
            <a:fld id="{BFA29325-BCA9-4FD6-97B9-836E8A1F13F1}" type="datetimeFigureOut">
              <a:rPr lang="en-US" smtClean="0"/>
              <a:pPr/>
              <a:t>2/20/2019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AB1C1F5-3F8F-43FF-B872-332BCCF75BEE}"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14400" y="5943600"/>
            <a:ext cx="7620000" cy="914400"/>
          </a:xfrm>
          <a:prstGeom prst="rect">
            <a:avLst/>
          </a:prstGeom>
        </p:spPr>
        <p:txBody>
          <a:bodyPr/>
          <a:lstStyle/>
          <a:p>
            <a:fld id="{BFA29325-BCA9-4FD6-97B9-836E8A1F13F1}" type="datetimeFigureOut">
              <a:rPr lang="en-US" smtClean="0"/>
              <a:pPr/>
              <a:t>2/20/2019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AB1C1F5-3F8F-43FF-B872-332BCCF75BEE}"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914400" y="5943600"/>
            <a:ext cx="7620000" cy="914400"/>
          </a:xfrm>
          <a:prstGeom prst="rect">
            <a:avLst/>
          </a:prstGeom>
        </p:spPr>
        <p:txBody>
          <a:bodyPr/>
          <a:lstStyle/>
          <a:p>
            <a:fld id="{BFA29325-BCA9-4FD6-97B9-836E8A1F13F1}" type="datetimeFigureOut">
              <a:rPr lang="en-US" smtClean="0"/>
              <a:pPr/>
              <a:t>2/20/2019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AB1C1F5-3F8F-43FF-B872-332BCCF75BEE}"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18466" name="Picture 2" descr="http://www.seeklogo.com/images/D/Department_of_Labor-logo-C22B91B4E1-seeklogo.com.gif"/>
          <p:cNvPicPr>
            <a:picLocks noChangeAspect="1" noChangeArrowheads="1"/>
          </p:cNvPicPr>
          <p:nvPr userDrawn="1"/>
        </p:nvPicPr>
        <p:blipFill>
          <a:blip r:embed="rId13" cstate="print"/>
          <a:srcRect/>
          <a:stretch>
            <a:fillRect/>
          </a:stretch>
        </p:blipFill>
        <p:spPr bwMode="auto">
          <a:xfrm>
            <a:off x="33867" y="5985933"/>
            <a:ext cx="838200" cy="838200"/>
          </a:xfrm>
          <a:prstGeom prst="rect">
            <a:avLst/>
          </a:prstGeom>
          <a:noFill/>
        </p:spPr>
      </p:pic>
      <p:sp>
        <p:nvSpPr>
          <p:cNvPr id="8" name="Rectangle 7"/>
          <p:cNvSpPr/>
          <p:nvPr userDrawn="1"/>
        </p:nvSpPr>
        <p:spPr>
          <a:xfrm>
            <a:off x="0" y="0"/>
            <a:ext cx="9144000" cy="5943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990600" y="6183868"/>
            <a:ext cx="8153400" cy="369332"/>
          </a:xfrm>
          <a:prstGeom prst="rect">
            <a:avLst/>
          </a:prstGeom>
          <a:noFill/>
        </p:spPr>
        <p:txBody>
          <a:bodyPr wrap="square" rtlCol="0">
            <a:spAutoFit/>
          </a:bodyPr>
          <a:lstStyle/>
          <a:p>
            <a:r>
              <a:rPr lang="en-US" b="1" dirty="0">
                <a:solidFill>
                  <a:schemeClr val="accent1">
                    <a:lumMod val="75000"/>
                  </a:schemeClr>
                </a:solidFill>
                <a:latin typeface="Georgia" pitchFamily="18" charset="0"/>
                <a:cs typeface="Angsana New" pitchFamily="18" charset="-34"/>
              </a:rPr>
              <a:t>The Basics </a:t>
            </a:r>
            <a:r>
              <a:rPr lang="en-US" b="1" baseline="0" dirty="0">
                <a:solidFill>
                  <a:schemeClr val="accent1">
                    <a:lumMod val="75000"/>
                  </a:schemeClr>
                </a:solidFill>
                <a:latin typeface="Georgia" pitchFamily="18" charset="0"/>
                <a:cs typeface="Angsana New" pitchFamily="18" charset="-34"/>
              </a:rPr>
              <a:t>of LMI  </a:t>
            </a:r>
            <a:r>
              <a:rPr lang="en-US" baseline="0" dirty="0">
                <a:solidFill>
                  <a:schemeClr val="accent1">
                    <a:lumMod val="75000"/>
                  </a:schemeClr>
                </a:solidFill>
                <a:latin typeface="Georgia" pitchFamily="18" charset="0"/>
                <a:cs typeface="Angsana New" pitchFamily="18" charset="-34"/>
              </a:rPr>
              <a:t>United States Department of Labor</a:t>
            </a:r>
            <a:endParaRPr lang="en-US" dirty="0">
              <a:solidFill>
                <a:schemeClr val="accent1">
                  <a:lumMod val="75000"/>
                </a:schemeClr>
              </a:solidFill>
              <a:latin typeface="Georgia" pitchFamily="18" charset="0"/>
              <a:cs typeface="Angsana New" pitchFamily="18" charset="-34"/>
            </a:endParaRPr>
          </a:p>
        </p:txBody>
      </p:sp>
    </p:spTree>
  </p:cSld>
  <p:clrMap bg1="lt1" tx1="dk1" bg2="lt2" tx2="dk2" accent1="accent1" accent2="accent2" accent3="accent3" accent4="accent4" accent5="accent5" accent6="accent6" hlink="hlink" folHlink="folHlink"/>
  <p:sldLayoutIdLst>
    <p:sldLayoutId id="2147484022" r:id="rId1"/>
    <p:sldLayoutId id="2147484024" r:id="rId2"/>
    <p:sldLayoutId id="2147484021" r:id="rId3"/>
    <p:sldLayoutId id="2147484023" r:id="rId4"/>
    <p:sldLayoutId id="2147484025" r:id="rId5"/>
    <p:sldLayoutId id="2147484026" r:id="rId6"/>
    <p:sldLayoutId id="2147484027" r:id="rId7"/>
    <p:sldLayoutId id="2147484028" r:id="rId8"/>
    <p:sldLayoutId id="2147484029" r:id="rId9"/>
    <p:sldLayoutId id="2147484030" r:id="rId10"/>
    <p:sldLayoutId id="2147484031" r:id="rId11"/>
  </p:sldLayoutIdLst>
  <p:transition>
    <p:fade/>
  </p:transition>
  <p:txStyles>
    <p:titleStyle>
      <a:lvl1pPr algn="l" defTabSz="914400" rtl="0" eaLnBrk="1" latinLnBrk="0" hangingPunct="1">
        <a:spcBef>
          <a:spcPct val="0"/>
        </a:spcBef>
        <a:buNone/>
        <a:defRPr sz="4400" kern="1200">
          <a:solidFill>
            <a:schemeClr val="tx2">
              <a:lumMod val="20000"/>
              <a:lumOff val="80000"/>
            </a:schemeClr>
          </a:solidFill>
          <a:latin typeface="Georgia" pitchFamily="18" charset="0"/>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bg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wmf"/><Relationship Id="rId3" Type="http://schemas.openxmlformats.org/officeDocument/2006/relationships/slideLayout" Target="../slideLayouts/slideLayout1.xml"/><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audio" Target="../media/audio8.wav"/><Relationship Id="rId1" Type="http://schemas.openxmlformats.org/officeDocument/2006/relationships/tags" Target="../tags/tag2.xml"/><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notesSlide" Target="../notesSlides/notesSlide9.xml"/><Relationship Id="rId9" Type="http://schemas.openxmlformats.org/officeDocument/2006/relationships/image" Target="../media/image15.wmf"/><Relationship Id="rId1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audio" Target="../media/audio9.wa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audio" Target="../media/audio10.wav"/><Relationship Id="rId6" Type="http://schemas.openxmlformats.org/officeDocument/2006/relationships/image" Target="../media/image3.png"/><Relationship Id="rId5" Type="http://schemas.openxmlformats.org/officeDocument/2006/relationships/hyperlink" Target="../Mississippi%20Deliverables/Module%201%20Resource%20Kit/Alphabet%20Soup.doc" TargetMode="External"/><Relationship Id="rId4" Type="http://schemas.openxmlformats.org/officeDocument/2006/relationships/hyperlink" Target="file:///C:\Documents%20and%20Settings\billym\My%20Documents\Basic%20Analyst%202007\Appendix-Acronyms.doc"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audio" Target="../media/audio11.wav"/><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audio" Target="../media/audio12.wav"/><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audio" Target="../media/audio13.wav"/><Relationship Id="rId5" Type="http://schemas.openxmlformats.org/officeDocument/2006/relationships/image" Target="../media/image3.png"/><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audio" Target="../media/audio14.wav"/><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audio" Target="../media/audio15.wav"/><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audio" Target="../media/audio16.wav"/><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audio" Target="../media/audio17.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audio" Target="../media/audio2.wav"/><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audio" Target="../media/audio18.wav"/><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audio" Target="../media/audio19.wav"/><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audio" Target="../media/audio20.wav"/><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slide" Target="slide81.xml"/></Relationships>
</file>

<file path=ppt/slides/_rels/slide24.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slide" Target="slide81.xml"/></Relationships>
</file>

<file path=ppt/slides/_rels/slide25.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slide" Target="slide8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audio" Target="../media/audio21.wav"/><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7.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audio" Target="../media/audio22.wav"/><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audio" Target="../media/audio23.wav"/><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audio" Target="../media/audio3.wav"/><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audio" Target="../media/audio24.wav"/><Relationship Id="rId5" Type="http://schemas.openxmlformats.org/officeDocument/2006/relationships/image" Target="../media/image24.png"/><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audio" Target="../media/audio25.wav"/><Relationship Id="rId5" Type="http://schemas.openxmlformats.org/officeDocument/2006/relationships/image" Target="../media/image3.pn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2.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audio" Target="../media/audio26.wav"/><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audio" Target="../media/audio27.wav"/><Relationship Id="rId6" Type="http://schemas.openxmlformats.org/officeDocument/2006/relationships/image" Target="../media/image3.png"/><Relationship Id="rId5" Type="http://schemas.openxmlformats.org/officeDocument/2006/relationships/hyperlink" Target="http://www.doleta.gov/" TargetMode="External"/><Relationship Id="rId4" Type="http://schemas.openxmlformats.org/officeDocument/2006/relationships/hyperlink" Target="http://www.bls.gov/data/home.ht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fedstats.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3" Type="http://schemas.openxmlformats.org/officeDocument/2006/relationships/hyperlink" Target="http://www.dol.state.ga.us/em/get_labor_market_information.htm" TargetMode="External"/><Relationship Id="rId18" Type="http://schemas.openxmlformats.org/officeDocument/2006/relationships/hyperlink" Target="http://www.iowaworkforce.org/lmi/" TargetMode="External"/><Relationship Id="rId26" Type="http://schemas.openxmlformats.org/officeDocument/2006/relationships/hyperlink" Target="http://www.deed.state.mn.us/lmi/Home.htm" TargetMode="External"/><Relationship Id="rId39" Type="http://schemas.openxmlformats.org/officeDocument/2006/relationships/hyperlink" Target="http://www.ok.gov/odol/" TargetMode="External"/><Relationship Id="rId3" Type="http://schemas.openxmlformats.org/officeDocument/2006/relationships/notesSlide" Target="../notesSlides/notesSlide36.xml"/><Relationship Id="rId21" Type="http://schemas.openxmlformats.org/officeDocument/2006/relationships/hyperlink" Target="http://www.laworks.net/LaborMarketInfo/LMI_MainMenu.asp" TargetMode="External"/><Relationship Id="rId34" Type="http://schemas.openxmlformats.org/officeDocument/2006/relationships/hyperlink" Target="http://www.dws.state.nm.us/dws-lmi.html" TargetMode="External"/><Relationship Id="rId42" Type="http://schemas.openxmlformats.org/officeDocument/2006/relationships/hyperlink" Target="http://www.dlt.state.ri.us/lmi/" TargetMode="External"/><Relationship Id="rId47" Type="http://schemas.openxmlformats.org/officeDocument/2006/relationships/hyperlink" Target="http://jobs.utah.gov/opencms/wi" TargetMode="External"/><Relationship Id="rId50" Type="http://schemas.openxmlformats.org/officeDocument/2006/relationships/hyperlink" Target="http://www.workforceexplorer.com/" TargetMode="External"/><Relationship Id="rId7" Type="http://schemas.openxmlformats.org/officeDocument/2006/relationships/hyperlink" Target="http://www.discoverarkansas.net/" TargetMode="External"/><Relationship Id="rId12" Type="http://schemas.openxmlformats.org/officeDocument/2006/relationships/hyperlink" Target="http://www.labormarketinfo.com/index.htm" TargetMode="External"/><Relationship Id="rId17" Type="http://schemas.openxmlformats.org/officeDocument/2006/relationships/hyperlink" Target="http://www.hoosierdata.in.gov/" TargetMode="External"/><Relationship Id="rId25" Type="http://schemas.openxmlformats.org/officeDocument/2006/relationships/hyperlink" Target="http://www.milmi.org/" TargetMode="External"/><Relationship Id="rId33" Type="http://schemas.openxmlformats.org/officeDocument/2006/relationships/hyperlink" Target="http://lwd.dol.state.nj.us/labor/lpa/LMI_index.html" TargetMode="External"/><Relationship Id="rId38" Type="http://schemas.openxmlformats.org/officeDocument/2006/relationships/hyperlink" Target="http://lmi.state.oh.us/" TargetMode="External"/><Relationship Id="rId46" Type="http://schemas.openxmlformats.org/officeDocument/2006/relationships/hyperlink" Target="http://www.tracer2.com/" TargetMode="External"/><Relationship Id="rId2" Type="http://schemas.openxmlformats.org/officeDocument/2006/relationships/slideLayout" Target="../slideLayouts/slideLayout3.xml"/><Relationship Id="rId16" Type="http://schemas.openxmlformats.org/officeDocument/2006/relationships/hyperlink" Target="http://lmi.ides.state.il.us/" TargetMode="External"/><Relationship Id="rId20" Type="http://schemas.openxmlformats.org/officeDocument/2006/relationships/hyperlink" Target="http://www.workforcekentucky.ky.gov/" TargetMode="External"/><Relationship Id="rId29" Type="http://schemas.openxmlformats.org/officeDocument/2006/relationships/hyperlink" Target="http://www.ourfactsyourfuture.org/cgi/databrowsing/?PAGEID=4" TargetMode="External"/><Relationship Id="rId41" Type="http://schemas.openxmlformats.org/officeDocument/2006/relationships/hyperlink" Target="http://www.dli.state.pa.us/landi/cwp/view.asp?a=191&amp;Q=57249" TargetMode="External"/><Relationship Id="rId54" Type="http://schemas.openxmlformats.org/officeDocument/2006/relationships/image" Target="../media/image3.png"/><Relationship Id="rId1" Type="http://schemas.openxmlformats.org/officeDocument/2006/relationships/audio" Target="../media/audio28.wav"/><Relationship Id="rId6" Type="http://schemas.openxmlformats.org/officeDocument/2006/relationships/hyperlink" Target="http://www.workforce.az.gov/" TargetMode="External"/><Relationship Id="rId11" Type="http://schemas.openxmlformats.org/officeDocument/2006/relationships/hyperlink" Target="http://www.delawareworks.com/oolmi/welcome.shtml" TargetMode="External"/><Relationship Id="rId24" Type="http://schemas.openxmlformats.org/officeDocument/2006/relationships/hyperlink" Target="http://lmi2.detma.org/Lmi/LMIdataprog.asp" TargetMode="External"/><Relationship Id="rId32" Type="http://schemas.openxmlformats.org/officeDocument/2006/relationships/hyperlink" Target="http://www.nhes.state.nh.us/elmi/index.html" TargetMode="External"/><Relationship Id="rId37" Type="http://schemas.openxmlformats.org/officeDocument/2006/relationships/hyperlink" Target="http://www.ndworkforceintelligence.com/" TargetMode="External"/><Relationship Id="rId40" Type="http://schemas.openxmlformats.org/officeDocument/2006/relationships/hyperlink" Target="http://olmis.emp.state.or.us/" TargetMode="External"/><Relationship Id="rId45" Type="http://schemas.openxmlformats.org/officeDocument/2006/relationships/hyperlink" Target="http://www.state.tn.us/labor-wfd/lmi.htm" TargetMode="External"/><Relationship Id="rId53" Type="http://schemas.openxmlformats.org/officeDocument/2006/relationships/hyperlink" Target="http://doe.state.wy.us/lmi/" TargetMode="External"/><Relationship Id="rId5" Type="http://schemas.openxmlformats.org/officeDocument/2006/relationships/hyperlink" Target="http://almis.labor.state.ak.us/" TargetMode="External"/><Relationship Id="rId15" Type="http://schemas.openxmlformats.org/officeDocument/2006/relationships/hyperlink" Target="http://lmi.idaho.gov/" TargetMode="External"/><Relationship Id="rId23" Type="http://schemas.openxmlformats.org/officeDocument/2006/relationships/hyperlink" Target="http://www.dllr.state.md.us/lmi/" TargetMode="External"/><Relationship Id="rId28" Type="http://schemas.openxmlformats.org/officeDocument/2006/relationships/hyperlink" Target="http://www.missourieconomy.org/" TargetMode="External"/><Relationship Id="rId36" Type="http://schemas.openxmlformats.org/officeDocument/2006/relationships/hyperlink" Target="http://www.ncesc.com/lmi/default.asp?init=true" TargetMode="External"/><Relationship Id="rId49" Type="http://schemas.openxmlformats.org/officeDocument/2006/relationships/hyperlink" Target="http://www.vawc.virginia.gov/analyzer/default.asp" TargetMode="External"/><Relationship Id="rId10" Type="http://schemas.openxmlformats.org/officeDocument/2006/relationships/hyperlink" Target="http://www1.ctdol.state.ct.us/lmi/" TargetMode="External"/><Relationship Id="rId19" Type="http://schemas.openxmlformats.org/officeDocument/2006/relationships/hyperlink" Target="http://www.dol.ks.gov/lmis/about.html" TargetMode="External"/><Relationship Id="rId31" Type="http://schemas.openxmlformats.org/officeDocument/2006/relationships/hyperlink" Target="http://www.nevadaworkforce.com/" TargetMode="External"/><Relationship Id="rId44" Type="http://schemas.openxmlformats.org/officeDocument/2006/relationships/hyperlink" Target="http://dol.sd.gov/lmic/" TargetMode="External"/><Relationship Id="rId52" Type="http://schemas.openxmlformats.org/officeDocument/2006/relationships/hyperlink" Target="http://worknet.wisconsin.gov/worknet/default.aspx" TargetMode="External"/><Relationship Id="rId4" Type="http://schemas.openxmlformats.org/officeDocument/2006/relationships/hyperlink" Target="http://www.dir.state.al.us/lmi/" TargetMode="External"/><Relationship Id="rId9" Type="http://schemas.openxmlformats.org/officeDocument/2006/relationships/hyperlink" Target="http://lmigateway.coworkforce.com/" TargetMode="External"/><Relationship Id="rId14" Type="http://schemas.openxmlformats.org/officeDocument/2006/relationships/hyperlink" Target="http://www.hiwi.org/" TargetMode="External"/><Relationship Id="rId22" Type="http://schemas.openxmlformats.org/officeDocument/2006/relationships/hyperlink" Target="http://www.state.me.us/labor/lmis/" TargetMode="External"/><Relationship Id="rId27" Type="http://schemas.openxmlformats.org/officeDocument/2006/relationships/hyperlink" Target="http://www.mdes.ms.gov/wps/portal/!ut/p/kcxml/04_Sj9SPykssy0xPLMnMz0vM0Y_QjzKLN4i3dAHJgFiO-pFQgSB9b31fj_zcVP0A_YLciHJHR0VFAJIEy7w!/delta/base64xml/L0lDU0lKQ1RPN29na21DU1Evb0tvUUFBSVFnakZJQUFRaENFSVFqR0VKemdBIS80SkZpQ28wZWgxaWNvblFWR2hkLXNJYnpRQSEhLzdfMF9DSy8xOQ!!?PC_7_0_CK_MESCCommand=MESCLMI" TargetMode="External"/><Relationship Id="rId30" Type="http://schemas.openxmlformats.org/officeDocument/2006/relationships/hyperlink" Target="http://www.dol.nebraska.gov/" TargetMode="External"/><Relationship Id="rId35" Type="http://schemas.openxmlformats.org/officeDocument/2006/relationships/hyperlink" Target="http://www.labor.ny.gov/home" TargetMode="External"/><Relationship Id="rId43" Type="http://schemas.openxmlformats.org/officeDocument/2006/relationships/hyperlink" Target="http://dew.sc.gov/" TargetMode="External"/><Relationship Id="rId48" Type="http://schemas.openxmlformats.org/officeDocument/2006/relationships/hyperlink" Target="http://www.vtlmi.info/" TargetMode="External"/><Relationship Id="rId8" Type="http://schemas.openxmlformats.org/officeDocument/2006/relationships/hyperlink" Target="http://www.labormarketinfo.edd.ca.gov/" TargetMode="External"/><Relationship Id="rId51" Type="http://schemas.openxmlformats.org/officeDocument/2006/relationships/hyperlink" Target="http://workforcewv.org/lmi/"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naceweb.org/" TargetMode="External"/><Relationship Id="rId13" Type="http://schemas.openxmlformats.org/officeDocument/2006/relationships/image" Target="../media/image31.jpeg"/><Relationship Id="rId18" Type="http://schemas.openxmlformats.org/officeDocument/2006/relationships/hyperlink" Target="http://www.econdata.net/" TargetMode="External"/><Relationship Id="rId26" Type="http://schemas.openxmlformats.org/officeDocument/2006/relationships/image" Target="../media/image3.png"/><Relationship Id="rId3" Type="http://schemas.openxmlformats.org/officeDocument/2006/relationships/notesSlide" Target="../notesSlides/notesSlide37.xml"/><Relationship Id="rId21" Type="http://schemas.openxmlformats.org/officeDocument/2006/relationships/image" Target="../media/image35.jpeg"/><Relationship Id="rId7" Type="http://schemas.openxmlformats.org/officeDocument/2006/relationships/image" Target="../media/image28.jpeg"/><Relationship Id="rId12" Type="http://schemas.openxmlformats.org/officeDocument/2006/relationships/hyperlink" Target="http://psidonline.isr.umich.edu/" TargetMode="External"/><Relationship Id="rId17" Type="http://schemas.openxmlformats.org/officeDocument/2006/relationships/image" Target="../media/image33.jpeg"/><Relationship Id="rId25" Type="http://schemas.openxmlformats.org/officeDocument/2006/relationships/image" Target="../media/image37.jpeg"/><Relationship Id="rId2" Type="http://schemas.openxmlformats.org/officeDocument/2006/relationships/slideLayout" Target="../slideLayouts/slideLayout1.xml"/><Relationship Id="rId16" Type="http://schemas.openxmlformats.org/officeDocument/2006/relationships/hyperlink" Target="http://www.nvca.org/aboutnvca.html" TargetMode="External"/><Relationship Id="rId20" Type="http://schemas.openxmlformats.org/officeDocument/2006/relationships/hyperlink" Target="http://www.economy.com/default.asp" TargetMode="External"/><Relationship Id="rId1" Type="http://schemas.openxmlformats.org/officeDocument/2006/relationships/audio" Target="../media/audio29.wav"/><Relationship Id="rId6" Type="http://schemas.openxmlformats.org/officeDocument/2006/relationships/hyperlink" Target="http://www.manpower.com/" TargetMode="External"/><Relationship Id="rId11" Type="http://schemas.openxmlformats.org/officeDocument/2006/relationships/image" Target="../media/image30.jpeg"/><Relationship Id="rId24" Type="http://schemas.openxmlformats.org/officeDocument/2006/relationships/hyperlink" Target="http://www.economicmodeling.com/" TargetMode="External"/><Relationship Id="rId5" Type="http://schemas.openxmlformats.org/officeDocument/2006/relationships/image" Target="../media/image27.jpeg"/><Relationship Id="rId15" Type="http://schemas.openxmlformats.org/officeDocument/2006/relationships/image" Target="../media/image32.jpeg"/><Relationship Id="rId23" Type="http://schemas.openxmlformats.org/officeDocument/2006/relationships/image" Target="../media/image36.jpeg"/><Relationship Id="rId10" Type="http://schemas.openxmlformats.org/officeDocument/2006/relationships/hyperlink" Target="http://www.interbiznet.com/" TargetMode="External"/><Relationship Id="rId19" Type="http://schemas.openxmlformats.org/officeDocument/2006/relationships/image" Target="../media/image34.png"/><Relationship Id="rId4" Type="http://schemas.openxmlformats.org/officeDocument/2006/relationships/hyperlink" Target="http://www.eriss.com/" TargetMode="External"/><Relationship Id="rId9" Type="http://schemas.openxmlformats.org/officeDocument/2006/relationships/image" Target="../media/image29.jpeg"/><Relationship Id="rId14" Type="http://schemas.openxmlformats.org/officeDocument/2006/relationships/hyperlink" Target="http://www.heldrich.rutgers.edu/" TargetMode="External"/><Relationship Id="rId22" Type="http://schemas.openxmlformats.org/officeDocument/2006/relationships/hyperlink" Target="http://www.wdgtech.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hyperlink" Target="../Mississippi%20Deliverables/Module%201%20Resource%20Kit/LMI%20Fundamentals%20Job%20Aid.docx"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audio" Target="../media/audio30.wav"/><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slide" Target="slide81.xml"/></Relationships>
</file>

<file path=ppt/slides/_rels/slide42.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slide" Target="slide81.xml"/></Relationships>
</file>

<file path=ppt/slides/_rels/slide43.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slide" Target="slide8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audio" Target="../media/audio31.wav"/><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4.xml"/><Relationship Id="rId7" Type="http://schemas.openxmlformats.org/officeDocument/2006/relationships/diagramColors" Target="../diagrams/colors4.xml"/><Relationship Id="rId2" Type="http://schemas.openxmlformats.org/officeDocument/2006/relationships/slideLayout" Target="../slideLayouts/slideLayout3.xml"/><Relationship Id="rId1" Type="http://schemas.openxmlformats.org/officeDocument/2006/relationships/audio" Target="../media/audio32.wav"/><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3.png"/><Relationship Id="rId4" Type="http://schemas.openxmlformats.org/officeDocument/2006/relationships/diagramData" Target="../diagrams/data4.xml"/><Relationship Id="rId9" Type="http://schemas.openxmlformats.org/officeDocument/2006/relationships/image" Target="../media/image38.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audio" Target="../media/audio33.wav"/><Relationship Id="rId6" Type="http://schemas.openxmlformats.org/officeDocument/2006/relationships/image" Target="../media/image3.png"/><Relationship Id="rId5" Type="http://schemas.openxmlformats.org/officeDocument/2006/relationships/image" Target="../media/image40.wmf"/><Relationship Id="rId4" Type="http://schemas.openxmlformats.org/officeDocument/2006/relationships/image" Target="../media/image39.wmf"/></Relationships>
</file>

<file path=ppt/slides/_rels/slide4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hyperlink" Target="http://www.bls.gov/oes/" TargetMode="External"/><Relationship Id="rId2" Type="http://schemas.openxmlformats.org/officeDocument/2006/relationships/audio" Target="../media/audio34.wav"/><Relationship Id="rId1" Type="http://schemas.openxmlformats.org/officeDocument/2006/relationships/tags" Target="../tags/tag3.xml"/><Relationship Id="rId6" Type="http://schemas.openxmlformats.org/officeDocument/2006/relationships/hyperlink" Target="http://www.bls.gov/ces/" TargetMode="External"/><Relationship Id="rId5" Type="http://schemas.openxmlformats.org/officeDocument/2006/relationships/hyperlink" Target="http://www.bls.gov/cew/" TargetMode="External"/><Relationship Id="rId4"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audio" Target="../media/audio35.wav"/><Relationship Id="rId5" Type="http://schemas.openxmlformats.org/officeDocument/2006/relationships/image" Target="../media/image3.png"/><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4.wav"/><Relationship Id="rId5" Type="http://schemas.openxmlformats.org/officeDocument/2006/relationships/image" Target="../media/image3.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48.xml"/><Relationship Id="rId7" Type="http://schemas.openxmlformats.org/officeDocument/2006/relationships/hyperlink" Target="http://www.bea.gov/regional/reis" TargetMode="External"/><Relationship Id="rId2" Type="http://schemas.openxmlformats.org/officeDocument/2006/relationships/slideLayout" Target="../slideLayouts/slideLayout1.xml"/><Relationship Id="rId1" Type="http://schemas.openxmlformats.org/officeDocument/2006/relationships/audio" Target="../media/audio36.wav"/><Relationship Id="rId6" Type="http://schemas.openxmlformats.org/officeDocument/2006/relationships/hyperlink" Target="http://www.bls.gov/oes/" TargetMode="External"/><Relationship Id="rId5" Type="http://schemas.openxmlformats.org/officeDocument/2006/relationships/hyperlink" Target="http://www.bls.gov/ces/" TargetMode="External"/><Relationship Id="rId4" Type="http://schemas.openxmlformats.org/officeDocument/2006/relationships/hyperlink" Target="http://www.bls.gov/cew/"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audio" Target="../media/audio37.wav"/><Relationship Id="rId5" Type="http://schemas.openxmlformats.org/officeDocument/2006/relationships/image" Target="../media/image44.png"/><Relationship Id="rId4" Type="http://schemas.openxmlformats.org/officeDocument/2006/relationships/image" Target="../media/image43.wmf"/></Relationships>
</file>

<file path=ppt/slides/_rels/slide5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50.xml"/><Relationship Id="rId7" Type="http://schemas.openxmlformats.org/officeDocument/2006/relationships/hyperlink" Target="http://www.bls.gov/mls" TargetMode="External"/><Relationship Id="rId2" Type="http://schemas.openxmlformats.org/officeDocument/2006/relationships/slideLayout" Target="../slideLayouts/slideLayout1.xml"/><Relationship Id="rId1" Type="http://schemas.openxmlformats.org/officeDocument/2006/relationships/audio" Target="../media/audio38.wav"/><Relationship Id="rId6" Type="http://schemas.openxmlformats.org/officeDocument/2006/relationships/hyperlink" Target="http://lehd.did.census.gov/" TargetMode="External"/><Relationship Id="rId5" Type="http://schemas.openxmlformats.org/officeDocument/2006/relationships/hyperlink" Target="http://www.bls.gov/cps" TargetMode="External"/><Relationship Id="rId4" Type="http://schemas.openxmlformats.org/officeDocument/2006/relationships/hyperlink" Target="http://www.bls.gov/lau"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audio" Target="../media/audio39.wav"/><Relationship Id="rId5" Type="http://schemas.openxmlformats.org/officeDocument/2006/relationships/image" Target="../media/image47.png"/><Relationship Id="rId4" Type="http://schemas.openxmlformats.org/officeDocument/2006/relationships/image" Target="../media/image46.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audio" Target="../media/audio40.wav"/><Relationship Id="rId6" Type="http://schemas.openxmlformats.org/officeDocument/2006/relationships/image" Target="../media/image48.png"/><Relationship Id="rId5" Type="http://schemas.openxmlformats.org/officeDocument/2006/relationships/hyperlink" Target="http://www.census.gov/acs" TargetMode="External"/><Relationship Id="rId4" Type="http://schemas.openxmlformats.org/officeDocument/2006/relationships/hyperlink" Target="http://www.census.gov/"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audio" Target="../media/audio41.wav"/><Relationship Id="rId5" Type="http://schemas.openxmlformats.org/officeDocument/2006/relationships/image" Target="../media/image3.png"/><Relationship Id="rId4" Type="http://schemas.openxmlformats.org/officeDocument/2006/relationships/image" Target="../media/image49.wmf"/></Relationships>
</file>

<file path=ppt/slides/_rels/slide5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54.xml"/><Relationship Id="rId7" Type="http://schemas.openxmlformats.org/officeDocument/2006/relationships/hyperlink" Target="http://careeronestop.org" TargetMode="External"/><Relationship Id="rId2" Type="http://schemas.openxmlformats.org/officeDocument/2006/relationships/slideLayout" Target="../slideLayouts/slideLayout1.xml"/><Relationship Id="rId1" Type="http://schemas.openxmlformats.org/officeDocument/2006/relationships/audio" Target="../media/audio42.wav"/><Relationship Id="rId6" Type="http://schemas.openxmlformats.org/officeDocument/2006/relationships/hyperlink" Target="http://www.careerinfonet.org/" TargetMode="External"/><Relationship Id="rId5" Type="http://schemas.openxmlformats.org/officeDocument/2006/relationships/hyperlink" Target="http://onetcenter.org" TargetMode="External"/><Relationship Id="rId4" Type="http://schemas.openxmlformats.org/officeDocument/2006/relationships/hyperlink" Target="http://www.projectionscentral.com/"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audio" Target="../media/audio43.wav"/><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5.wav"/><Relationship Id="rId5" Type="http://schemas.openxmlformats.org/officeDocument/2006/relationships/image" Target="../media/image3.pn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6.emf"/><Relationship Id="rId4" Type="http://schemas.openxmlformats.org/officeDocument/2006/relationships/hyperlink" Target="../Mississippi%20Deliverables/Module%201%20Resource%20Kit/LMI%20Fundamentals%20Job%20Aid.docx"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audio" Target="../media/audio44.wav"/><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3.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slide" Target="slide83.xml"/><Relationship Id="rId5" Type="http://schemas.openxmlformats.org/officeDocument/2006/relationships/slide" Target="slide84.xml"/><Relationship Id="rId4" Type="http://schemas.openxmlformats.org/officeDocument/2006/relationships/slide" Target="slide86.xml"/></Relationships>
</file>

<file path=ppt/slides/_rels/slide64.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slide" Target="slide84.xml"/><Relationship Id="rId5" Type="http://schemas.openxmlformats.org/officeDocument/2006/relationships/slide" Target="slide86.xml"/><Relationship Id="rId4" Type="http://schemas.openxmlformats.org/officeDocument/2006/relationships/slide" Target="slide81.xml"/></Relationships>
</file>

<file path=ppt/slides/_rels/slide65.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slide" Target="slide86.xml"/><Relationship Id="rId4" Type="http://schemas.openxmlformats.org/officeDocument/2006/relationships/slide" Target="slide82.xml"/></Relationships>
</file>

<file path=ppt/slides/_rels/slide66.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64.xml"/><Relationship Id="rId1" Type="http://schemas.openxmlformats.org/officeDocument/2006/relationships/slideLayout" Target="../slideLayouts/slideLayout3.xml"/><Relationship Id="rId5" Type="http://schemas.openxmlformats.org/officeDocument/2006/relationships/slide" Target="slide84.xml"/><Relationship Id="rId4" Type="http://schemas.openxmlformats.org/officeDocument/2006/relationships/slide" Target="slide83.xml"/></Relationships>
</file>

<file path=ppt/slides/_rels/slide67.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slide" Target="slide82.xml"/><Relationship Id="rId5" Type="http://schemas.openxmlformats.org/officeDocument/2006/relationships/slide" Target="slide85.xml"/><Relationship Id="rId4" Type="http://schemas.openxmlformats.org/officeDocument/2006/relationships/slide" Target="slide8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audio" Target="../media/audio45.wav"/><Relationship Id="rId4" Type="http://schemas.openxmlformats.org/officeDocument/2006/relationships/image" Target="../media/image50.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3.xml"/><Relationship Id="rId1" Type="http://schemas.openxmlformats.org/officeDocument/2006/relationships/audio" Target="../media/audio46.wav"/><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xml"/><Relationship Id="rId1" Type="http://schemas.openxmlformats.org/officeDocument/2006/relationships/audio" Target="../media/audio47.wav"/><Relationship Id="rId4" Type="http://schemas.openxmlformats.org/officeDocument/2006/relationships/image" Target="../media/image52.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3.xml"/><Relationship Id="rId1" Type="http://schemas.openxmlformats.org/officeDocument/2006/relationships/audio" Target="../media/audio48.wav"/><Relationship Id="rId4" Type="http://schemas.openxmlformats.org/officeDocument/2006/relationships/image" Target="../media/image53.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xml"/><Relationship Id="rId1" Type="http://schemas.openxmlformats.org/officeDocument/2006/relationships/audio" Target="../media/audio49.wav"/><Relationship Id="rId4" Type="http://schemas.openxmlformats.org/officeDocument/2006/relationships/image" Target="../media/image54.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audio" Target="../media/audio50.wav"/><Relationship Id="rId4" Type="http://schemas.openxmlformats.org/officeDocument/2006/relationships/image" Target="../media/image55.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audio" Target="../media/audio51.wav"/><Relationship Id="rId4" Type="http://schemas.openxmlformats.org/officeDocument/2006/relationships/image" Target="../media/image56.png"/></Relationships>
</file>

<file path=ppt/slides/_rels/slide7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7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74.xml"/><Relationship Id="rId7" Type="http://schemas.openxmlformats.org/officeDocument/2006/relationships/diagramColors" Target="../diagrams/colors5.xml"/><Relationship Id="rId2" Type="http://schemas.openxmlformats.org/officeDocument/2006/relationships/slideLayout" Target="../slideLayouts/slideLayout3.xml"/><Relationship Id="rId1" Type="http://schemas.openxmlformats.org/officeDocument/2006/relationships/audio" Target="../media/audio52.wav"/><Relationship Id="rId6" Type="http://schemas.openxmlformats.org/officeDocument/2006/relationships/diagramQuickStyle" Target="../diagrams/quickStyle5.xml"/><Relationship Id="rId11" Type="http://schemas.openxmlformats.org/officeDocument/2006/relationships/image" Target="../media/image62.png"/><Relationship Id="rId5" Type="http://schemas.openxmlformats.org/officeDocument/2006/relationships/diagramLayout" Target="../diagrams/layout5.xml"/><Relationship Id="rId10" Type="http://schemas.openxmlformats.org/officeDocument/2006/relationships/image" Target="../media/image61.jpeg"/><Relationship Id="rId4" Type="http://schemas.openxmlformats.org/officeDocument/2006/relationships/diagramData" Target="../diagrams/data5.xml"/><Relationship Id="rId9" Type="http://schemas.openxmlformats.org/officeDocument/2006/relationships/image" Target="../media/image60.jpeg"/></Relationships>
</file>

<file path=ppt/slides/_rels/slide77.xml.rels><?xml version="1.0" encoding="UTF-8" standalone="yes"?>
<Relationships xmlns="http://schemas.openxmlformats.org/package/2006/relationships"><Relationship Id="rId3" Type="http://schemas.openxmlformats.org/officeDocument/2006/relationships/hyperlink" Target="http://www.doleta.gov/programs/pdf/environmental-scan-report-final.pdf" TargetMode="External"/><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image" Target="../media/image63.jpeg"/><Relationship Id="rId5" Type="http://schemas.openxmlformats.org/officeDocument/2006/relationships/hyperlink" Target="http://www.heldrich.rutgers.edu/publications/publication-types/research-brief" TargetMode="External"/><Relationship Id="rId4" Type="http://schemas.openxmlformats.org/officeDocument/2006/relationships/image" Target="../media/image6.e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audio" Target="../media/audio53.wav"/><Relationship Id="rId4" Type="http://schemas.openxmlformats.org/officeDocument/2006/relationships/image" Target="../media/image64.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audio" Target="../media/audio7.wav"/><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defRPr/>
            </a:pPr>
            <a:r>
              <a:rPr lang="en-US" dirty="0"/>
              <a:t>INTRODUCTION TO LMI</a:t>
            </a:r>
          </a:p>
        </p:txBody>
      </p:sp>
      <p:sp>
        <p:nvSpPr>
          <p:cNvPr id="6" name="Content Placeholder 5"/>
          <p:cNvSpPr>
            <a:spLocks noGrp="1"/>
          </p:cNvSpPr>
          <p:nvPr>
            <p:ph sz="half" idx="1"/>
          </p:nvPr>
        </p:nvSpPr>
        <p:spPr/>
        <p:txBody>
          <a:bodyPr>
            <a:normAutofit fontScale="92500" lnSpcReduction="20000"/>
          </a:bodyPr>
          <a:lstStyle/>
          <a:p>
            <a:pPr marL="514350" indent="-514350">
              <a:buFont typeface="+mj-lt"/>
              <a:buAutoNum type="arabicPeriod"/>
            </a:pPr>
            <a:r>
              <a:rPr lang="en-US" dirty="0"/>
              <a:t>This is a Web-based training module.</a:t>
            </a:r>
          </a:p>
          <a:p>
            <a:pPr marL="514350" indent="-514350">
              <a:buFont typeface="+mj-lt"/>
              <a:buAutoNum type="arabicPeriod"/>
            </a:pPr>
            <a:r>
              <a:rPr lang="en-US" dirty="0"/>
              <a:t>Screens will automatically advance. However, you can always backspace to review material again.</a:t>
            </a:r>
          </a:p>
          <a:p>
            <a:pPr marL="514350" indent="-514350">
              <a:buFont typeface="+mj-lt"/>
              <a:buAutoNum type="arabicPeriod"/>
            </a:pPr>
            <a:r>
              <a:rPr lang="en-US" dirty="0"/>
              <a:t>Many of the slides have audio narratives to clarify the information.</a:t>
            </a:r>
          </a:p>
          <a:p>
            <a:pPr marL="514350" indent="-514350">
              <a:buFont typeface="+mj-lt"/>
              <a:buAutoNum type="arabicPeriod"/>
            </a:pPr>
            <a:r>
              <a:rPr lang="en-US" dirty="0"/>
              <a:t>Some slides have embedded links which allow you to access Internet sites.</a:t>
            </a:r>
          </a:p>
          <a:p>
            <a:pPr marL="514350" indent="-514350">
              <a:buFont typeface="+mj-lt"/>
              <a:buAutoNum type="arabicPeriod"/>
            </a:pPr>
            <a:endParaRPr lang="en-US" dirty="0"/>
          </a:p>
        </p:txBody>
      </p:sp>
      <p:pic>
        <p:nvPicPr>
          <p:cNvPr id="29" name="Picture 14" descr="C:\Users\User\AppData\Local\Microsoft\Windows\Temporary Internet Files\Content.IE5\3GMGZN6A\MPj04386910000[1].jpg"/>
          <p:cNvPicPr>
            <a:picLocks noChangeAspect="1" noChangeArrowheads="1"/>
          </p:cNvPicPr>
          <p:nvPr/>
        </p:nvPicPr>
        <p:blipFill>
          <a:blip r:embed="rId4" cstate="print"/>
          <a:srcRect/>
          <a:stretch>
            <a:fillRect/>
          </a:stretch>
        </p:blipFill>
        <p:spPr bwMode="auto">
          <a:xfrm>
            <a:off x="5486400" y="2586566"/>
            <a:ext cx="2362200" cy="3280833"/>
          </a:xfrm>
          <a:prstGeom prst="flowChartAlternateProcess">
            <a:avLst/>
          </a:prstGeom>
          <a:noFill/>
          <a:ln>
            <a:noFill/>
          </a:ln>
          <a:effectLst>
            <a:glow rad="63500">
              <a:schemeClr val="accent1">
                <a:satMod val="175000"/>
                <a:alpha val="40000"/>
              </a:schemeClr>
            </a:glow>
          </a:effectLst>
        </p:spPr>
      </p:pic>
      <p:sp>
        <p:nvSpPr>
          <p:cNvPr id="50" name="Cloud Callout 49"/>
          <p:cNvSpPr/>
          <p:nvPr/>
        </p:nvSpPr>
        <p:spPr>
          <a:xfrm>
            <a:off x="6324601" y="1066800"/>
            <a:ext cx="2819399" cy="2057400"/>
          </a:xfrm>
          <a:prstGeom prst="cloudCallout">
            <a:avLst>
              <a:gd name="adj1" fmla="val -48707"/>
              <a:gd name="adj2" fmla="val 42876"/>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2">
                    <a:lumMod val="75000"/>
                  </a:schemeClr>
                </a:solidFill>
                <a:latin typeface="Georgia" pitchFamily="18" charset="0"/>
              </a:rPr>
              <a:t>I have been looking for a way to learn more about LMI!</a:t>
            </a:r>
          </a:p>
        </p:txBody>
      </p:sp>
      <p:pic>
        <p:nvPicPr>
          <p:cNvPr id="7" name="Recorded Sound">
            <a:hlinkClick r:id="" action="ppaction://media"/>
          </p:cNvPr>
          <p:cNvPicPr>
            <a:picLocks noRot="1" noChangeAspect="1"/>
          </p:cNvPicPr>
          <p:nvPr>
            <a:wavAudioFile r:embed="rId1" name="Recorded Sound"/>
          </p:nvPr>
        </p:nvPicPr>
        <p:blipFill>
          <a:blip r:embed="rId5" cstate="print"/>
          <a:stretch>
            <a:fillRect/>
          </a:stretch>
        </p:blipFill>
        <p:spPr>
          <a:xfrm>
            <a:off x="8534400" y="304800"/>
            <a:ext cx="304800" cy="304800"/>
          </a:xfrm>
          <a:prstGeom prst="rect">
            <a:avLst/>
          </a:prstGeom>
        </p:spPr>
      </p:pic>
    </p:spTree>
  </p:cSld>
  <p:clrMapOvr>
    <a:masterClrMapping/>
  </p:clrMapOvr>
  <p:transition advTm="1811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43" fill="hold"/>
                                        <p:tgtEl>
                                          <p:spTgt spid="7"/>
                                        </p:tgtEl>
                                      </p:cBhvr>
                                    </p:cmd>
                                  </p:childTnLst>
                                </p:cTn>
                              </p:par>
                              <p:par>
                                <p:cTn id="7" presetID="9"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animEffect transition="in" filter="dissolve">
                                      <p:cBhvr>
                                        <p:cTn id="9"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50"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normAutofit/>
          </a:bodyPr>
          <a:lstStyle/>
          <a:p>
            <a:r>
              <a:rPr lang="en-US" dirty="0"/>
              <a:t>Or, in the simplest terms:</a:t>
            </a:r>
          </a:p>
        </p:txBody>
      </p:sp>
      <p:sp>
        <p:nvSpPr>
          <p:cNvPr id="117763" name="Rectangle 3"/>
          <p:cNvSpPr>
            <a:spLocks noGrp="1" noChangeArrowheads="1"/>
          </p:cNvSpPr>
          <p:nvPr>
            <p:ph idx="1"/>
          </p:nvPr>
        </p:nvSpPr>
        <p:spPr/>
        <p:txBody>
          <a:bodyPr>
            <a:normAutofit/>
          </a:bodyPr>
          <a:lstStyle/>
          <a:p>
            <a:pPr algn="ctr">
              <a:lnSpc>
                <a:spcPct val="115000"/>
              </a:lnSpc>
              <a:spcBef>
                <a:spcPct val="60000"/>
              </a:spcBef>
              <a:buFont typeface="Wingdings" pitchFamily="2" charset="2"/>
              <a:buNone/>
            </a:pPr>
            <a:r>
              <a:rPr lang="en-US" sz="4000" i="1" dirty="0">
                <a:solidFill>
                  <a:schemeClr val="tx2">
                    <a:lumMod val="20000"/>
                    <a:lumOff val="80000"/>
                  </a:schemeClr>
                </a:solidFill>
              </a:rPr>
              <a:t>It’s basically any data or analysis that relates to the workforce</a:t>
            </a:r>
            <a:r>
              <a:rPr lang="en-US" sz="3600" dirty="0">
                <a:solidFill>
                  <a:schemeClr val="tx2">
                    <a:lumMod val="20000"/>
                    <a:lumOff val="80000"/>
                  </a:schemeClr>
                </a:solidFill>
              </a:rPr>
              <a:t>.</a:t>
            </a:r>
          </a:p>
        </p:txBody>
      </p:sp>
      <p:sp>
        <p:nvSpPr>
          <p:cNvPr id="117764" name="Rectangle 4"/>
          <p:cNvSpPr>
            <a:spLocks noChangeArrowheads="1"/>
          </p:cNvSpPr>
          <p:nvPr/>
        </p:nvSpPr>
        <p:spPr bwMode="auto">
          <a:xfrm>
            <a:off x="7993063" y="3708400"/>
            <a:ext cx="762000" cy="1919288"/>
          </a:xfrm>
          <a:prstGeom prst="rect">
            <a:avLst/>
          </a:prstGeom>
          <a:solidFill>
            <a:srgbClr val="CC00CC"/>
          </a:solidFill>
          <a:ln w="9525">
            <a:solidFill>
              <a:schemeClr val="tx1"/>
            </a:solidFill>
            <a:miter lim="800000"/>
            <a:headEnd/>
            <a:tailEnd/>
          </a:ln>
          <a:effectLst>
            <a:outerShdw dist="89803" dir="18900000" algn="ctr" rotWithShape="0">
              <a:srgbClr val="969696">
                <a:alpha val="50000"/>
              </a:srgbClr>
            </a:outerShdw>
          </a:effectLst>
        </p:spPr>
        <p:txBody>
          <a:bodyPr wrap="none" anchor="ctr"/>
          <a:lstStyle/>
          <a:p>
            <a:endParaRPr lang="en-US" dirty="0"/>
          </a:p>
        </p:txBody>
      </p:sp>
      <p:sp>
        <p:nvSpPr>
          <p:cNvPr id="117765" name="Rectangle 5"/>
          <p:cNvSpPr>
            <a:spLocks noChangeArrowheads="1"/>
          </p:cNvSpPr>
          <p:nvPr/>
        </p:nvSpPr>
        <p:spPr bwMode="auto">
          <a:xfrm>
            <a:off x="7050088" y="3911600"/>
            <a:ext cx="762000" cy="1716088"/>
          </a:xfrm>
          <a:prstGeom prst="rect">
            <a:avLst/>
          </a:prstGeom>
          <a:solidFill>
            <a:srgbClr val="FF3399"/>
          </a:solidFill>
          <a:ln w="9525">
            <a:solidFill>
              <a:schemeClr val="tx1"/>
            </a:solidFill>
            <a:miter lim="800000"/>
            <a:headEnd/>
            <a:tailEnd/>
          </a:ln>
          <a:effectLst>
            <a:outerShdw dist="89803" dir="18900000" algn="ctr" rotWithShape="0">
              <a:srgbClr val="969696">
                <a:alpha val="50000"/>
              </a:srgbClr>
            </a:outerShdw>
          </a:effectLst>
        </p:spPr>
        <p:txBody>
          <a:bodyPr wrap="none" anchor="ctr"/>
          <a:lstStyle/>
          <a:p>
            <a:endParaRPr lang="en-US" dirty="0"/>
          </a:p>
        </p:txBody>
      </p:sp>
      <p:sp>
        <p:nvSpPr>
          <p:cNvPr id="117766" name="Rectangle 6"/>
          <p:cNvSpPr>
            <a:spLocks noChangeArrowheads="1"/>
          </p:cNvSpPr>
          <p:nvPr/>
        </p:nvSpPr>
        <p:spPr bwMode="auto">
          <a:xfrm>
            <a:off x="6105525" y="3608388"/>
            <a:ext cx="763588" cy="2019300"/>
          </a:xfrm>
          <a:prstGeom prst="rect">
            <a:avLst/>
          </a:prstGeom>
          <a:solidFill>
            <a:srgbClr val="FF0066"/>
          </a:solidFill>
          <a:ln w="9525">
            <a:solidFill>
              <a:schemeClr val="tx1"/>
            </a:solidFill>
            <a:miter lim="800000"/>
            <a:headEnd/>
            <a:tailEnd/>
          </a:ln>
          <a:effectLst>
            <a:outerShdw dist="89803" dir="18900000" algn="ctr" rotWithShape="0">
              <a:srgbClr val="969696">
                <a:alpha val="50000"/>
              </a:srgbClr>
            </a:outerShdw>
          </a:effectLst>
        </p:spPr>
        <p:txBody>
          <a:bodyPr wrap="none" anchor="ctr"/>
          <a:lstStyle/>
          <a:p>
            <a:endParaRPr lang="en-US" dirty="0"/>
          </a:p>
        </p:txBody>
      </p:sp>
      <p:sp>
        <p:nvSpPr>
          <p:cNvPr id="117767" name="Rectangle 7"/>
          <p:cNvSpPr>
            <a:spLocks noChangeArrowheads="1"/>
          </p:cNvSpPr>
          <p:nvPr/>
        </p:nvSpPr>
        <p:spPr bwMode="auto">
          <a:xfrm>
            <a:off x="5162550" y="4011613"/>
            <a:ext cx="763588" cy="1616075"/>
          </a:xfrm>
          <a:prstGeom prst="rect">
            <a:avLst/>
          </a:prstGeom>
          <a:solidFill>
            <a:srgbClr val="FF9933"/>
          </a:solidFill>
          <a:ln w="9525">
            <a:solidFill>
              <a:schemeClr val="tx1"/>
            </a:solidFill>
            <a:miter lim="800000"/>
            <a:headEnd/>
            <a:tailEnd/>
          </a:ln>
          <a:effectLst>
            <a:outerShdw dist="89803" dir="18900000" algn="ctr" rotWithShape="0">
              <a:srgbClr val="969696">
                <a:alpha val="50000"/>
              </a:srgbClr>
            </a:outerShdw>
          </a:effectLst>
        </p:spPr>
        <p:txBody>
          <a:bodyPr wrap="none" anchor="ctr"/>
          <a:lstStyle/>
          <a:p>
            <a:endParaRPr lang="en-US" dirty="0"/>
          </a:p>
        </p:txBody>
      </p:sp>
      <p:sp>
        <p:nvSpPr>
          <p:cNvPr id="117768" name="Rectangle 8"/>
          <p:cNvSpPr>
            <a:spLocks noChangeArrowheads="1"/>
          </p:cNvSpPr>
          <p:nvPr/>
        </p:nvSpPr>
        <p:spPr bwMode="auto">
          <a:xfrm>
            <a:off x="4219575" y="3608388"/>
            <a:ext cx="763588" cy="2019300"/>
          </a:xfrm>
          <a:prstGeom prst="rect">
            <a:avLst/>
          </a:prstGeom>
          <a:solidFill>
            <a:srgbClr val="FFCC00"/>
          </a:solidFill>
          <a:ln w="9525">
            <a:solidFill>
              <a:schemeClr val="tx1"/>
            </a:solidFill>
            <a:miter lim="800000"/>
            <a:headEnd/>
            <a:tailEnd/>
          </a:ln>
          <a:effectLst>
            <a:outerShdw dist="89803" dir="18900000" algn="ctr" rotWithShape="0">
              <a:srgbClr val="969696">
                <a:alpha val="50000"/>
              </a:srgbClr>
            </a:outerShdw>
          </a:effectLst>
        </p:spPr>
        <p:txBody>
          <a:bodyPr wrap="none" anchor="ctr"/>
          <a:lstStyle/>
          <a:p>
            <a:endParaRPr lang="en-US" dirty="0"/>
          </a:p>
        </p:txBody>
      </p:sp>
      <p:sp>
        <p:nvSpPr>
          <p:cNvPr id="117769" name="Rectangle 9"/>
          <p:cNvSpPr>
            <a:spLocks noChangeArrowheads="1"/>
          </p:cNvSpPr>
          <p:nvPr/>
        </p:nvSpPr>
        <p:spPr bwMode="auto">
          <a:xfrm>
            <a:off x="3276600" y="3911600"/>
            <a:ext cx="763588" cy="1716088"/>
          </a:xfrm>
          <a:prstGeom prst="rect">
            <a:avLst/>
          </a:prstGeom>
          <a:solidFill>
            <a:srgbClr val="FFFF00"/>
          </a:solidFill>
          <a:ln w="9525">
            <a:solidFill>
              <a:schemeClr val="tx1"/>
            </a:solidFill>
            <a:miter lim="800000"/>
            <a:headEnd/>
            <a:tailEnd/>
          </a:ln>
          <a:effectLst>
            <a:outerShdw dist="89803" dir="18900000" algn="ctr" rotWithShape="0">
              <a:srgbClr val="969696">
                <a:alpha val="50000"/>
              </a:srgbClr>
            </a:outerShdw>
          </a:effectLst>
        </p:spPr>
        <p:txBody>
          <a:bodyPr wrap="none" anchor="ctr"/>
          <a:lstStyle/>
          <a:p>
            <a:endParaRPr lang="en-US" dirty="0"/>
          </a:p>
        </p:txBody>
      </p:sp>
      <p:sp>
        <p:nvSpPr>
          <p:cNvPr id="117770" name="Rectangle 10"/>
          <p:cNvSpPr>
            <a:spLocks noChangeArrowheads="1"/>
          </p:cNvSpPr>
          <p:nvPr/>
        </p:nvSpPr>
        <p:spPr bwMode="auto">
          <a:xfrm>
            <a:off x="2333625" y="4214813"/>
            <a:ext cx="763588" cy="1412875"/>
          </a:xfrm>
          <a:prstGeom prst="rect">
            <a:avLst/>
          </a:prstGeom>
          <a:solidFill>
            <a:srgbClr val="33CC33"/>
          </a:solidFill>
          <a:ln w="9525">
            <a:solidFill>
              <a:schemeClr val="tx1"/>
            </a:solidFill>
            <a:miter lim="800000"/>
            <a:headEnd/>
            <a:tailEnd/>
          </a:ln>
          <a:effectLst>
            <a:outerShdw dist="89803" dir="18900000" algn="ctr" rotWithShape="0">
              <a:srgbClr val="969696">
                <a:alpha val="50000"/>
              </a:srgbClr>
            </a:outerShdw>
          </a:effectLst>
        </p:spPr>
        <p:txBody>
          <a:bodyPr wrap="none" anchor="ctr"/>
          <a:lstStyle/>
          <a:p>
            <a:endParaRPr lang="en-US" dirty="0"/>
          </a:p>
        </p:txBody>
      </p:sp>
      <p:sp>
        <p:nvSpPr>
          <p:cNvPr id="117771" name="Rectangle 11"/>
          <p:cNvSpPr>
            <a:spLocks noChangeArrowheads="1"/>
          </p:cNvSpPr>
          <p:nvPr/>
        </p:nvSpPr>
        <p:spPr bwMode="auto">
          <a:xfrm>
            <a:off x="1390650" y="3708400"/>
            <a:ext cx="763588" cy="1919288"/>
          </a:xfrm>
          <a:prstGeom prst="rect">
            <a:avLst/>
          </a:prstGeom>
          <a:solidFill>
            <a:srgbClr val="00CC99"/>
          </a:solidFill>
          <a:ln w="9525">
            <a:solidFill>
              <a:schemeClr val="tx1"/>
            </a:solidFill>
            <a:miter lim="800000"/>
            <a:headEnd/>
            <a:tailEnd/>
          </a:ln>
          <a:effectLst>
            <a:outerShdw dist="89803" dir="18900000" algn="ctr" rotWithShape="0">
              <a:srgbClr val="969696">
                <a:alpha val="50000"/>
              </a:srgbClr>
            </a:outerShdw>
          </a:effectLst>
        </p:spPr>
        <p:txBody>
          <a:bodyPr wrap="none" anchor="ctr"/>
          <a:lstStyle/>
          <a:p>
            <a:endParaRPr lang="en-US" dirty="0"/>
          </a:p>
        </p:txBody>
      </p:sp>
      <p:sp>
        <p:nvSpPr>
          <p:cNvPr id="117772" name="Rectangle 12"/>
          <p:cNvSpPr>
            <a:spLocks noChangeArrowheads="1"/>
          </p:cNvSpPr>
          <p:nvPr/>
        </p:nvSpPr>
        <p:spPr bwMode="auto">
          <a:xfrm>
            <a:off x="447675" y="3305175"/>
            <a:ext cx="763588" cy="2322513"/>
          </a:xfrm>
          <a:prstGeom prst="rect">
            <a:avLst/>
          </a:prstGeom>
          <a:solidFill>
            <a:srgbClr val="66CCFF"/>
          </a:solidFill>
          <a:ln w="9525">
            <a:solidFill>
              <a:schemeClr val="tx1"/>
            </a:solidFill>
            <a:miter lim="800000"/>
            <a:headEnd/>
            <a:tailEnd/>
          </a:ln>
          <a:effectLst>
            <a:outerShdw dist="89803" dir="18900000" algn="ctr" rotWithShape="0">
              <a:srgbClr val="969696">
                <a:alpha val="50000"/>
              </a:srgbClr>
            </a:outerShdw>
          </a:effectLst>
        </p:spPr>
        <p:txBody>
          <a:bodyPr wrap="none" anchor="ctr"/>
          <a:lstStyle/>
          <a:p>
            <a:endParaRPr lang="en-US" dirty="0"/>
          </a:p>
        </p:txBody>
      </p:sp>
      <p:pic>
        <p:nvPicPr>
          <p:cNvPr id="117773" name="Picture 13" descr="c:\Program Files\Microsoft Office\Clipart\standard\stddir1\bd07018_.wmf"/>
          <p:cNvPicPr>
            <a:picLocks noChangeAspect="1" noChangeArrowheads="1"/>
          </p:cNvPicPr>
          <p:nvPr/>
        </p:nvPicPr>
        <p:blipFill>
          <a:blip r:embed="rId5" cstate="print"/>
          <a:srcRect/>
          <a:stretch>
            <a:fillRect/>
          </a:stretch>
        </p:blipFill>
        <p:spPr bwMode="auto">
          <a:xfrm>
            <a:off x="2495550" y="4314825"/>
            <a:ext cx="593725" cy="1387475"/>
          </a:xfrm>
          <a:prstGeom prst="rect">
            <a:avLst/>
          </a:prstGeom>
          <a:noFill/>
        </p:spPr>
      </p:pic>
      <p:pic>
        <p:nvPicPr>
          <p:cNvPr id="117774" name="Picture 14" descr="c:\Program Files\Microsoft Office\Clipart\smbusbas\bd07063_.wmf"/>
          <p:cNvPicPr>
            <a:picLocks noChangeAspect="1" noChangeArrowheads="1"/>
          </p:cNvPicPr>
          <p:nvPr/>
        </p:nvPicPr>
        <p:blipFill>
          <a:blip r:embed="rId6" cstate="print"/>
          <a:srcRect/>
          <a:stretch>
            <a:fillRect/>
          </a:stretch>
        </p:blipFill>
        <p:spPr bwMode="auto">
          <a:xfrm>
            <a:off x="6078538" y="3708400"/>
            <a:ext cx="814387" cy="2027238"/>
          </a:xfrm>
          <a:prstGeom prst="rect">
            <a:avLst/>
          </a:prstGeom>
          <a:noFill/>
        </p:spPr>
      </p:pic>
      <p:pic>
        <p:nvPicPr>
          <p:cNvPr id="117775" name="Picture 15" descr="c:\Program Files\Microsoft Office\Clipart\standard\stddir1\bd07146_.wmf"/>
          <p:cNvPicPr>
            <a:picLocks noChangeAspect="1" noChangeArrowheads="1"/>
          </p:cNvPicPr>
          <p:nvPr/>
        </p:nvPicPr>
        <p:blipFill>
          <a:blip r:embed="rId7" cstate="print"/>
          <a:srcRect/>
          <a:stretch>
            <a:fillRect/>
          </a:stretch>
        </p:blipFill>
        <p:spPr bwMode="auto">
          <a:xfrm>
            <a:off x="1295400" y="3905250"/>
            <a:ext cx="944563" cy="1722438"/>
          </a:xfrm>
          <a:prstGeom prst="rect">
            <a:avLst/>
          </a:prstGeom>
          <a:noFill/>
        </p:spPr>
      </p:pic>
      <p:pic>
        <p:nvPicPr>
          <p:cNvPr id="117776" name="Picture 16" descr="c:\Program Files\Microsoft Office\Clipart\standard\stddir1\bd07144_.wmf"/>
          <p:cNvPicPr>
            <a:picLocks noChangeAspect="1" noChangeArrowheads="1"/>
          </p:cNvPicPr>
          <p:nvPr/>
        </p:nvPicPr>
        <p:blipFill>
          <a:blip r:embed="rId8" cstate="print"/>
          <a:srcRect/>
          <a:stretch>
            <a:fillRect/>
          </a:stretch>
        </p:blipFill>
        <p:spPr bwMode="auto">
          <a:xfrm>
            <a:off x="193675" y="3457575"/>
            <a:ext cx="1117600" cy="2112962"/>
          </a:xfrm>
          <a:prstGeom prst="rect">
            <a:avLst/>
          </a:prstGeom>
          <a:noFill/>
        </p:spPr>
      </p:pic>
      <p:pic>
        <p:nvPicPr>
          <p:cNvPr id="117777" name="Picture 17" descr="c:\Program Files\Microsoft Office\Clipart\standard\stddir1\bd07130_.wmf"/>
          <p:cNvPicPr>
            <a:picLocks noChangeAspect="1" noChangeArrowheads="1"/>
          </p:cNvPicPr>
          <p:nvPr/>
        </p:nvPicPr>
        <p:blipFill>
          <a:blip r:embed="rId9" cstate="print"/>
          <a:srcRect/>
          <a:stretch>
            <a:fillRect/>
          </a:stretch>
        </p:blipFill>
        <p:spPr bwMode="auto">
          <a:xfrm>
            <a:off x="5032375" y="4113213"/>
            <a:ext cx="925513" cy="1609725"/>
          </a:xfrm>
          <a:prstGeom prst="rect">
            <a:avLst/>
          </a:prstGeom>
          <a:noFill/>
        </p:spPr>
      </p:pic>
      <p:pic>
        <p:nvPicPr>
          <p:cNvPr id="117778" name="Picture 18" descr="c:\Program Files\Microsoft Office\Clipart\standard\stddir1\bd07077_.wmf"/>
          <p:cNvPicPr>
            <a:picLocks noChangeAspect="1" noChangeArrowheads="1"/>
          </p:cNvPicPr>
          <p:nvPr/>
        </p:nvPicPr>
        <p:blipFill>
          <a:blip r:embed="rId10" cstate="print"/>
          <a:srcRect/>
          <a:stretch>
            <a:fillRect/>
          </a:stretch>
        </p:blipFill>
        <p:spPr bwMode="auto">
          <a:xfrm>
            <a:off x="8077200" y="3810000"/>
            <a:ext cx="879475" cy="1893888"/>
          </a:xfrm>
          <a:prstGeom prst="rect">
            <a:avLst/>
          </a:prstGeom>
          <a:noFill/>
        </p:spPr>
      </p:pic>
      <p:pic>
        <p:nvPicPr>
          <p:cNvPr id="117779" name="Picture 19" descr="c:\Program Files\Microsoft Office\Clipart\standard\stddir1\bd07094_.wmf"/>
          <p:cNvPicPr>
            <a:picLocks noChangeAspect="1" noChangeArrowheads="1"/>
          </p:cNvPicPr>
          <p:nvPr/>
        </p:nvPicPr>
        <p:blipFill>
          <a:blip r:embed="rId11" cstate="print"/>
          <a:srcRect/>
          <a:stretch>
            <a:fillRect/>
          </a:stretch>
        </p:blipFill>
        <p:spPr bwMode="auto">
          <a:xfrm>
            <a:off x="7011988" y="4011613"/>
            <a:ext cx="944562" cy="1771650"/>
          </a:xfrm>
          <a:prstGeom prst="rect">
            <a:avLst/>
          </a:prstGeom>
          <a:noFill/>
        </p:spPr>
      </p:pic>
      <p:pic>
        <p:nvPicPr>
          <p:cNvPr id="117780" name="Picture 20" descr="c:\Program Files\Microsoft Office\Clipart\standard\stddir1\bd07105_.wmf"/>
          <p:cNvPicPr>
            <a:picLocks noChangeAspect="1" noChangeArrowheads="1"/>
          </p:cNvPicPr>
          <p:nvPr/>
        </p:nvPicPr>
        <p:blipFill>
          <a:blip r:embed="rId12" cstate="print"/>
          <a:srcRect/>
          <a:stretch>
            <a:fillRect/>
          </a:stretch>
        </p:blipFill>
        <p:spPr bwMode="auto">
          <a:xfrm>
            <a:off x="4275138" y="3708400"/>
            <a:ext cx="835025" cy="2079625"/>
          </a:xfrm>
          <a:prstGeom prst="rect">
            <a:avLst/>
          </a:prstGeom>
          <a:noFill/>
        </p:spPr>
      </p:pic>
      <p:pic>
        <p:nvPicPr>
          <p:cNvPr id="117781" name="Picture 21" descr="c:\Program Files\Microsoft Office\Clipart\standard\stddir1\bd07124_.wmf"/>
          <p:cNvPicPr>
            <a:picLocks noChangeAspect="1" noChangeArrowheads="1"/>
          </p:cNvPicPr>
          <p:nvPr/>
        </p:nvPicPr>
        <p:blipFill>
          <a:blip r:embed="rId13" cstate="print"/>
          <a:srcRect/>
          <a:stretch>
            <a:fillRect/>
          </a:stretch>
        </p:blipFill>
        <p:spPr bwMode="auto">
          <a:xfrm>
            <a:off x="3346450" y="4011613"/>
            <a:ext cx="746125" cy="1724025"/>
          </a:xfrm>
          <a:prstGeom prst="rect">
            <a:avLst/>
          </a:prstGeom>
          <a:noFill/>
        </p:spPr>
      </p:pic>
      <p:pic>
        <p:nvPicPr>
          <p:cNvPr id="23" name="Recorded Sound">
            <a:hlinkClick r:id="" action="ppaction://media"/>
          </p:cNvPr>
          <p:cNvPicPr>
            <a:picLocks noRot="1" noChangeAspect="1"/>
          </p:cNvPicPr>
          <p:nvPr>
            <a:wavAudioFile r:embed="rId2" name="Recorded Sound"/>
          </p:nvPr>
        </p:nvPicPr>
        <p:blipFill>
          <a:blip r:embed="rId14" cstate="print"/>
          <a:stretch>
            <a:fillRect/>
          </a:stretch>
        </p:blipFill>
        <p:spPr>
          <a:xfrm>
            <a:off x="8610600" y="304800"/>
            <a:ext cx="304800" cy="304800"/>
          </a:xfrm>
          <a:prstGeom prst="rect">
            <a:avLst/>
          </a:prstGeom>
        </p:spPr>
      </p:pic>
    </p:spTree>
    <p:custDataLst>
      <p:tags r:id="rId1"/>
    </p:custDataLst>
  </p:cSld>
  <p:clrMapOvr>
    <a:masterClrMapping/>
  </p:clrMapOvr>
  <p:transition advTm="137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43" fill="hold"/>
                                        <p:tgtEl>
                                          <p:spTgt spid="23"/>
                                        </p:tgtEl>
                                      </p:cBhvr>
                                    </p:cmd>
                                  </p:childTnLst>
                                </p:cTn>
                              </p:par>
                            </p:childTnLst>
                          </p:cTn>
                        </p:par>
                        <p:par>
                          <p:cTn id="7" fill="hold">
                            <p:stCondLst>
                              <p:cond delay="6843"/>
                            </p:stCondLst>
                            <p:childTnLst>
                              <p:par>
                                <p:cTn id="8" presetID="22" presetClass="entr" presetSubtype="8" fill="hold" grpId="0" nodeType="afterEffect">
                                  <p:stCondLst>
                                    <p:cond delay="0"/>
                                  </p:stCondLst>
                                  <p:childTnLst>
                                    <p:set>
                                      <p:cBhvr>
                                        <p:cTn id="9" dur="1" fill="hold">
                                          <p:stCondLst>
                                            <p:cond delay="0"/>
                                          </p:stCondLst>
                                        </p:cTn>
                                        <p:tgtEl>
                                          <p:spTgt spid="117763">
                                            <p:txEl>
                                              <p:pRg st="0" end="0"/>
                                            </p:txEl>
                                          </p:spTgt>
                                        </p:tgtEl>
                                        <p:attrNameLst>
                                          <p:attrName>style.visibility</p:attrName>
                                        </p:attrNameLst>
                                      </p:cBhvr>
                                      <p:to>
                                        <p:strVal val="visible"/>
                                      </p:to>
                                    </p:set>
                                    <p:animEffect transition="in" filter="wipe(left)">
                                      <p:cBhvr>
                                        <p:cTn id="10" dur="500"/>
                                        <p:tgtEl>
                                          <p:spTgt spid="117763">
                                            <p:txEl>
                                              <p:pRg st="0" end="0"/>
                                            </p:txEl>
                                          </p:spTgt>
                                        </p:tgtEl>
                                      </p:cBhvr>
                                    </p:animEffect>
                                  </p:childTnLst>
                                </p:cTn>
                              </p:par>
                            </p:childTnLst>
                          </p:cTn>
                        </p:par>
                        <p:par>
                          <p:cTn id="11" fill="hold">
                            <p:stCondLst>
                              <p:cond delay="7343"/>
                            </p:stCondLst>
                            <p:childTnLst>
                              <p:par>
                                <p:cTn id="12" presetID="17" presetClass="entr" presetSubtype="4" fill="hold" grpId="0" nodeType="afterEffect">
                                  <p:stCondLst>
                                    <p:cond delay="0"/>
                                  </p:stCondLst>
                                  <p:childTnLst>
                                    <p:set>
                                      <p:cBhvr>
                                        <p:cTn id="13" dur="1" fill="hold">
                                          <p:stCondLst>
                                            <p:cond delay="0"/>
                                          </p:stCondLst>
                                        </p:cTn>
                                        <p:tgtEl>
                                          <p:spTgt spid="117764"/>
                                        </p:tgtEl>
                                        <p:attrNameLst>
                                          <p:attrName>style.visibility</p:attrName>
                                        </p:attrNameLst>
                                      </p:cBhvr>
                                      <p:to>
                                        <p:strVal val="visible"/>
                                      </p:to>
                                    </p:set>
                                    <p:anim calcmode="lin" valueType="num">
                                      <p:cBhvr>
                                        <p:cTn id="14" dur="500" fill="hold"/>
                                        <p:tgtEl>
                                          <p:spTgt spid="117764"/>
                                        </p:tgtEl>
                                        <p:attrNameLst>
                                          <p:attrName>ppt_x</p:attrName>
                                        </p:attrNameLst>
                                      </p:cBhvr>
                                      <p:tavLst>
                                        <p:tav tm="0">
                                          <p:val>
                                            <p:strVal val="#ppt_x"/>
                                          </p:val>
                                        </p:tav>
                                        <p:tav tm="100000">
                                          <p:val>
                                            <p:strVal val="#ppt_x"/>
                                          </p:val>
                                        </p:tav>
                                      </p:tavLst>
                                    </p:anim>
                                    <p:anim calcmode="lin" valueType="num">
                                      <p:cBhvr>
                                        <p:cTn id="15" dur="500" fill="hold"/>
                                        <p:tgtEl>
                                          <p:spTgt spid="117764"/>
                                        </p:tgtEl>
                                        <p:attrNameLst>
                                          <p:attrName>ppt_y</p:attrName>
                                        </p:attrNameLst>
                                      </p:cBhvr>
                                      <p:tavLst>
                                        <p:tav tm="0">
                                          <p:val>
                                            <p:strVal val="#ppt_y+#ppt_h/2"/>
                                          </p:val>
                                        </p:tav>
                                        <p:tav tm="100000">
                                          <p:val>
                                            <p:strVal val="#ppt_y"/>
                                          </p:val>
                                        </p:tav>
                                      </p:tavLst>
                                    </p:anim>
                                    <p:anim calcmode="lin" valueType="num">
                                      <p:cBhvr>
                                        <p:cTn id="16" dur="500" fill="hold"/>
                                        <p:tgtEl>
                                          <p:spTgt spid="117764"/>
                                        </p:tgtEl>
                                        <p:attrNameLst>
                                          <p:attrName>ppt_w</p:attrName>
                                        </p:attrNameLst>
                                      </p:cBhvr>
                                      <p:tavLst>
                                        <p:tav tm="0">
                                          <p:val>
                                            <p:strVal val="#ppt_w"/>
                                          </p:val>
                                        </p:tav>
                                        <p:tav tm="100000">
                                          <p:val>
                                            <p:strVal val="#ppt_w"/>
                                          </p:val>
                                        </p:tav>
                                      </p:tavLst>
                                    </p:anim>
                                    <p:anim calcmode="lin" valueType="num">
                                      <p:cBhvr>
                                        <p:cTn id="17" dur="500" fill="hold"/>
                                        <p:tgtEl>
                                          <p:spTgt spid="117764"/>
                                        </p:tgtEl>
                                        <p:attrNameLst>
                                          <p:attrName>ppt_h</p:attrName>
                                        </p:attrNameLst>
                                      </p:cBhvr>
                                      <p:tavLst>
                                        <p:tav tm="0">
                                          <p:val>
                                            <p:fltVal val="0"/>
                                          </p:val>
                                        </p:tav>
                                        <p:tav tm="100000">
                                          <p:val>
                                            <p:strVal val="#ppt_h"/>
                                          </p:val>
                                        </p:tav>
                                      </p:tavLst>
                                    </p:anim>
                                  </p:childTnLst>
                                </p:cTn>
                              </p:par>
                            </p:childTnLst>
                          </p:cTn>
                        </p:par>
                        <p:par>
                          <p:cTn id="18" fill="hold">
                            <p:stCondLst>
                              <p:cond delay="7843"/>
                            </p:stCondLst>
                            <p:childTnLst>
                              <p:par>
                                <p:cTn id="19" presetID="17" presetClass="entr" presetSubtype="4" fill="hold" grpId="0" nodeType="afterEffect">
                                  <p:stCondLst>
                                    <p:cond delay="0"/>
                                  </p:stCondLst>
                                  <p:childTnLst>
                                    <p:set>
                                      <p:cBhvr>
                                        <p:cTn id="20" dur="1" fill="hold">
                                          <p:stCondLst>
                                            <p:cond delay="0"/>
                                          </p:stCondLst>
                                        </p:cTn>
                                        <p:tgtEl>
                                          <p:spTgt spid="117765"/>
                                        </p:tgtEl>
                                        <p:attrNameLst>
                                          <p:attrName>style.visibility</p:attrName>
                                        </p:attrNameLst>
                                      </p:cBhvr>
                                      <p:to>
                                        <p:strVal val="visible"/>
                                      </p:to>
                                    </p:set>
                                    <p:anim calcmode="lin" valueType="num">
                                      <p:cBhvr>
                                        <p:cTn id="21" dur="500" fill="hold"/>
                                        <p:tgtEl>
                                          <p:spTgt spid="117765"/>
                                        </p:tgtEl>
                                        <p:attrNameLst>
                                          <p:attrName>ppt_x</p:attrName>
                                        </p:attrNameLst>
                                      </p:cBhvr>
                                      <p:tavLst>
                                        <p:tav tm="0">
                                          <p:val>
                                            <p:strVal val="#ppt_x"/>
                                          </p:val>
                                        </p:tav>
                                        <p:tav tm="100000">
                                          <p:val>
                                            <p:strVal val="#ppt_x"/>
                                          </p:val>
                                        </p:tav>
                                      </p:tavLst>
                                    </p:anim>
                                    <p:anim calcmode="lin" valueType="num">
                                      <p:cBhvr>
                                        <p:cTn id="22" dur="500" fill="hold"/>
                                        <p:tgtEl>
                                          <p:spTgt spid="117765"/>
                                        </p:tgtEl>
                                        <p:attrNameLst>
                                          <p:attrName>ppt_y</p:attrName>
                                        </p:attrNameLst>
                                      </p:cBhvr>
                                      <p:tavLst>
                                        <p:tav tm="0">
                                          <p:val>
                                            <p:strVal val="#ppt_y+#ppt_h/2"/>
                                          </p:val>
                                        </p:tav>
                                        <p:tav tm="100000">
                                          <p:val>
                                            <p:strVal val="#ppt_y"/>
                                          </p:val>
                                        </p:tav>
                                      </p:tavLst>
                                    </p:anim>
                                    <p:anim calcmode="lin" valueType="num">
                                      <p:cBhvr>
                                        <p:cTn id="23" dur="500" fill="hold"/>
                                        <p:tgtEl>
                                          <p:spTgt spid="117765"/>
                                        </p:tgtEl>
                                        <p:attrNameLst>
                                          <p:attrName>ppt_w</p:attrName>
                                        </p:attrNameLst>
                                      </p:cBhvr>
                                      <p:tavLst>
                                        <p:tav tm="0">
                                          <p:val>
                                            <p:strVal val="#ppt_w"/>
                                          </p:val>
                                        </p:tav>
                                        <p:tav tm="100000">
                                          <p:val>
                                            <p:strVal val="#ppt_w"/>
                                          </p:val>
                                        </p:tav>
                                      </p:tavLst>
                                    </p:anim>
                                    <p:anim calcmode="lin" valueType="num">
                                      <p:cBhvr>
                                        <p:cTn id="24" dur="500" fill="hold"/>
                                        <p:tgtEl>
                                          <p:spTgt spid="117765"/>
                                        </p:tgtEl>
                                        <p:attrNameLst>
                                          <p:attrName>ppt_h</p:attrName>
                                        </p:attrNameLst>
                                      </p:cBhvr>
                                      <p:tavLst>
                                        <p:tav tm="0">
                                          <p:val>
                                            <p:fltVal val="0"/>
                                          </p:val>
                                        </p:tav>
                                        <p:tav tm="100000">
                                          <p:val>
                                            <p:strVal val="#ppt_h"/>
                                          </p:val>
                                        </p:tav>
                                      </p:tavLst>
                                    </p:anim>
                                  </p:childTnLst>
                                </p:cTn>
                              </p:par>
                            </p:childTnLst>
                          </p:cTn>
                        </p:par>
                        <p:par>
                          <p:cTn id="25" fill="hold">
                            <p:stCondLst>
                              <p:cond delay="8343"/>
                            </p:stCondLst>
                            <p:childTnLst>
                              <p:par>
                                <p:cTn id="26" presetID="17" presetClass="entr" presetSubtype="4" fill="hold" grpId="0" nodeType="afterEffect">
                                  <p:stCondLst>
                                    <p:cond delay="0"/>
                                  </p:stCondLst>
                                  <p:childTnLst>
                                    <p:set>
                                      <p:cBhvr>
                                        <p:cTn id="27" dur="1" fill="hold">
                                          <p:stCondLst>
                                            <p:cond delay="0"/>
                                          </p:stCondLst>
                                        </p:cTn>
                                        <p:tgtEl>
                                          <p:spTgt spid="117766"/>
                                        </p:tgtEl>
                                        <p:attrNameLst>
                                          <p:attrName>style.visibility</p:attrName>
                                        </p:attrNameLst>
                                      </p:cBhvr>
                                      <p:to>
                                        <p:strVal val="visible"/>
                                      </p:to>
                                    </p:set>
                                    <p:anim calcmode="lin" valueType="num">
                                      <p:cBhvr>
                                        <p:cTn id="28" dur="500" fill="hold"/>
                                        <p:tgtEl>
                                          <p:spTgt spid="117766"/>
                                        </p:tgtEl>
                                        <p:attrNameLst>
                                          <p:attrName>ppt_x</p:attrName>
                                        </p:attrNameLst>
                                      </p:cBhvr>
                                      <p:tavLst>
                                        <p:tav tm="0">
                                          <p:val>
                                            <p:strVal val="#ppt_x"/>
                                          </p:val>
                                        </p:tav>
                                        <p:tav tm="100000">
                                          <p:val>
                                            <p:strVal val="#ppt_x"/>
                                          </p:val>
                                        </p:tav>
                                      </p:tavLst>
                                    </p:anim>
                                    <p:anim calcmode="lin" valueType="num">
                                      <p:cBhvr>
                                        <p:cTn id="29" dur="500" fill="hold"/>
                                        <p:tgtEl>
                                          <p:spTgt spid="117766"/>
                                        </p:tgtEl>
                                        <p:attrNameLst>
                                          <p:attrName>ppt_y</p:attrName>
                                        </p:attrNameLst>
                                      </p:cBhvr>
                                      <p:tavLst>
                                        <p:tav tm="0">
                                          <p:val>
                                            <p:strVal val="#ppt_y+#ppt_h/2"/>
                                          </p:val>
                                        </p:tav>
                                        <p:tav tm="100000">
                                          <p:val>
                                            <p:strVal val="#ppt_y"/>
                                          </p:val>
                                        </p:tav>
                                      </p:tavLst>
                                    </p:anim>
                                    <p:anim calcmode="lin" valueType="num">
                                      <p:cBhvr>
                                        <p:cTn id="30" dur="500" fill="hold"/>
                                        <p:tgtEl>
                                          <p:spTgt spid="117766"/>
                                        </p:tgtEl>
                                        <p:attrNameLst>
                                          <p:attrName>ppt_w</p:attrName>
                                        </p:attrNameLst>
                                      </p:cBhvr>
                                      <p:tavLst>
                                        <p:tav tm="0">
                                          <p:val>
                                            <p:strVal val="#ppt_w"/>
                                          </p:val>
                                        </p:tav>
                                        <p:tav tm="100000">
                                          <p:val>
                                            <p:strVal val="#ppt_w"/>
                                          </p:val>
                                        </p:tav>
                                      </p:tavLst>
                                    </p:anim>
                                    <p:anim calcmode="lin" valueType="num">
                                      <p:cBhvr>
                                        <p:cTn id="31" dur="500" fill="hold"/>
                                        <p:tgtEl>
                                          <p:spTgt spid="117766"/>
                                        </p:tgtEl>
                                        <p:attrNameLst>
                                          <p:attrName>ppt_h</p:attrName>
                                        </p:attrNameLst>
                                      </p:cBhvr>
                                      <p:tavLst>
                                        <p:tav tm="0">
                                          <p:val>
                                            <p:fltVal val="0"/>
                                          </p:val>
                                        </p:tav>
                                        <p:tav tm="100000">
                                          <p:val>
                                            <p:strVal val="#ppt_h"/>
                                          </p:val>
                                        </p:tav>
                                      </p:tavLst>
                                    </p:anim>
                                  </p:childTnLst>
                                </p:cTn>
                              </p:par>
                            </p:childTnLst>
                          </p:cTn>
                        </p:par>
                        <p:par>
                          <p:cTn id="32" fill="hold">
                            <p:stCondLst>
                              <p:cond delay="8843"/>
                            </p:stCondLst>
                            <p:childTnLst>
                              <p:par>
                                <p:cTn id="33" presetID="17" presetClass="entr" presetSubtype="4" fill="hold" grpId="0" nodeType="afterEffect">
                                  <p:stCondLst>
                                    <p:cond delay="0"/>
                                  </p:stCondLst>
                                  <p:childTnLst>
                                    <p:set>
                                      <p:cBhvr>
                                        <p:cTn id="34" dur="1" fill="hold">
                                          <p:stCondLst>
                                            <p:cond delay="0"/>
                                          </p:stCondLst>
                                        </p:cTn>
                                        <p:tgtEl>
                                          <p:spTgt spid="117767"/>
                                        </p:tgtEl>
                                        <p:attrNameLst>
                                          <p:attrName>style.visibility</p:attrName>
                                        </p:attrNameLst>
                                      </p:cBhvr>
                                      <p:to>
                                        <p:strVal val="visible"/>
                                      </p:to>
                                    </p:set>
                                    <p:anim calcmode="lin" valueType="num">
                                      <p:cBhvr>
                                        <p:cTn id="35" dur="500" fill="hold"/>
                                        <p:tgtEl>
                                          <p:spTgt spid="117767"/>
                                        </p:tgtEl>
                                        <p:attrNameLst>
                                          <p:attrName>ppt_x</p:attrName>
                                        </p:attrNameLst>
                                      </p:cBhvr>
                                      <p:tavLst>
                                        <p:tav tm="0">
                                          <p:val>
                                            <p:strVal val="#ppt_x"/>
                                          </p:val>
                                        </p:tav>
                                        <p:tav tm="100000">
                                          <p:val>
                                            <p:strVal val="#ppt_x"/>
                                          </p:val>
                                        </p:tav>
                                      </p:tavLst>
                                    </p:anim>
                                    <p:anim calcmode="lin" valueType="num">
                                      <p:cBhvr>
                                        <p:cTn id="36" dur="500" fill="hold"/>
                                        <p:tgtEl>
                                          <p:spTgt spid="117767"/>
                                        </p:tgtEl>
                                        <p:attrNameLst>
                                          <p:attrName>ppt_y</p:attrName>
                                        </p:attrNameLst>
                                      </p:cBhvr>
                                      <p:tavLst>
                                        <p:tav tm="0">
                                          <p:val>
                                            <p:strVal val="#ppt_y+#ppt_h/2"/>
                                          </p:val>
                                        </p:tav>
                                        <p:tav tm="100000">
                                          <p:val>
                                            <p:strVal val="#ppt_y"/>
                                          </p:val>
                                        </p:tav>
                                      </p:tavLst>
                                    </p:anim>
                                    <p:anim calcmode="lin" valueType="num">
                                      <p:cBhvr>
                                        <p:cTn id="37" dur="500" fill="hold"/>
                                        <p:tgtEl>
                                          <p:spTgt spid="117767"/>
                                        </p:tgtEl>
                                        <p:attrNameLst>
                                          <p:attrName>ppt_w</p:attrName>
                                        </p:attrNameLst>
                                      </p:cBhvr>
                                      <p:tavLst>
                                        <p:tav tm="0">
                                          <p:val>
                                            <p:strVal val="#ppt_w"/>
                                          </p:val>
                                        </p:tav>
                                        <p:tav tm="100000">
                                          <p:val>
                                            <p:strVal val="#ppt_w"/>
                                          </p:val>
                                        </p:tav>
                                      </p:tavLst>
                                    </p:anim>
                                    <p:anim calcmode="lin" valueType="num">
                                      <p:cBhvr>
                                        <p:cTn id="38" dur="500" fill="hold"/>
                                        <p:tgtEl>
                                          <p:spTgt spid="117767"/>
                                        </p:tgtEl>
                                        <p:attrNameLst>
                                          <p:attrName>ppt_h</p:attrName>
                                        </p:attrNameLst>
                                      </p:cBhvr>
                                      <p:tavLst>
                                        <p:tav tm="0">
                                          <p:val>
                                            <p:fltVal val="0"/>
                                          </p:val>
                                        </p:tav>
                                        <p:tav tm="100000">
                                          <p:val>
                                            <p:strVal val="#ppt_h"/>
                                          </p:val>
                                        </p:tav>
                                      </p:tavLst>
                                    </p:anim>
                                  </p:childTnLst>
                                </p:cTn>
                              </p:par>
                            </p:childTnLst>
                          </p:cTn>
                        </p:par>
                        <p:par>
                          <p:cTn id="39" fill="hold">
                            <p:stCondLst>
                              <p:cond delay="9343"/>
                            </p:stCondLst>
                            <p:childTnLst>
                              <p:par>
                                <p:cTn id="40" presetID="17" presetClass="entr" presetSubtype="4" fill="hold" grpId="0" nodeType="afterEffect">
                                  <p:stCondLst>
                                    <p:cond delay="0"/>
                                  </p:stCondLst>
                                  <p:childTnLst>
                                    <p:set>
                                      <p:cBhvr>
                                        <p:cTn id="41" dur="1" fill="hold">
                                          <p:stCondLst>
                                            <p:cond delay="0"/>
                                          </p:stCondLst>
                                        </p:cTn>
                                        <p:tgtEl>
                                          <p:spTgt spid="117768"/>
                                        </p:tgtEl>
                                        <p:attrNameLst>
                                          <p:attrName>style.visibility</p:attrName>
                                        </p:attrNameLst>
                                      </p:cBhvr>
                                      <p:to>
                                        <p:strVal val="visible"/>
                                      </p:to>
                                    </p:set>
                                    <p:anim calcmode="lin" valueType="num">
                                      <p:cBhvr>
                                        <p:cTn id="42" dur="500" fill="hold"/>
                                        <p:tgtEl>
                                          <p:spTgt spid="117768"/>
                                        </p:tgtEl>
                                        <p:attrNameLst>
                                          <p:attrName>ppt_x</p:attrName>
                                        </p:attrNameLst>
                                      </p:cBhvr>
                                      <p:tavLst>
                                        <p:tav tm="0">
                                          <p:val>
                                            <p:strVal val="#ppt_x"/>
                                          </p:val>
                                        </p:tav>
                                        <p:tav tm="100000">
                                          <p:val>
                                            <p:strVal val="#ppt_x"/>
                                          </p:val>
                                        </p:tav>
                                      </p:tavLst>
                                    </p:anim>
                                    <p:anim calcmode="lin" valueType="num">
                                      <p:cBhvr>
                                        <p:cTn id="43" dur="500" fill="hold"/>
                                        <p:tgtEl>
                                          <p:spTgt spid="117768"/>
                                        </p:tgtEl>
                                        <p:attrNameLst>
                                          <p:attrName>ppt_y</p:attrName>
                                        </p:attrNameLst>
                                      </p:cBhvr>
                                      <p:tavLst>
                                        <p:tav tm="0">
                                          <p:val>
                                            <p:strVal val="#ppt_y+#ppt_h/2"/>
                                          </p:val>
                                        </p:tav>
                                        <p:tav tm="100000">
                                          <p:val>
                                            <p:strVal val="#ppt_y"/>
                                          </p:val>
                                        </p:tav>
                                      </p:tavLst>
                                    </p:anim>
                                    <p:anim calcmode="lin" valueType="num">
                                      <p:cBhvr>
                                        <p:cTn id="44" dur="500" fill="hold"/>
                                        <p:tgtEl>
                                          <p:spTgt spid="117768"/>
                                        </p:tgtEl>
                                        <p:attrNameLst>
                                          <p:attrName>ppt_w</p:attrName>
                                        </p:attrNameLst>
                                      </p:cBhvr>
                                      <p:tavLst>
                                        <p:tav tm="0">
                                          <p:val>
                                            <p:strVal val="#ppt_w"/>
                                          </p:val>
                                        </p:tav>
                                        <p:tav tm="100000">
                                          <p:val>
                                            <p:strVal val="#ppt_w"/>
                                          </p:val>
                                        </p:tav>
                                      </p:tavLst>
                                    </p:anim>
                                    <p:anim calcmode="lin" valueType="num">
                                      <p:cBhvr>
                                        <p:cTn id="45" dur="500" fill="hold"/>
                                        <p:tgtEl>
                                          <p:spTgt spid="117768"/>
                                        </p:tgtEl>
                                        <p:attrNameLst>
                                          <p:attrName>ppt_h</p:attrName>
                                        </p:attrNameLst>
                                      </p:cBhvr>
                                      <p:tavLst>
                                        <p:tav tm="0">
                                          <p:val>
                                            <p:fltVal val="0"/>
                                          </p:val>
                                        </p:tav>
                                        <p:tav tm="100000">
                                          <p:val>
                                            <p:strVal val="#ppt_h"/>
                                          </p:val>
                                        </p:tav>
                                      </p:tavLst>
                                    </p:anim>
                                  </p:childTnLst>
                                </p:cTn>
                              </p:par>
                            </p:childTnLst>
                          </p:cTn>
                        </p:par>
                        <p:par>
                          <p:cTn id="46" fill="hold">
                            <p:stCondLst>
                              <p:cond delay="9843"/>
                            </p:stCondLst>
                            <p:childTnLst>
                              <p:par>
                                <p:cTn id="47" presetID="17" presetClass="entr" presetSubtype="4" fill="hold" grpId="0" nodeType="afterEffect">
                                  <p:stCondLst>
                                    <p:cond delay="0"/>
                                  </p:stCondLst>
                                  <p:childTnLst>
                                    <p:set>
                                      <p:cBhvr>
                                        <p:cTn id="48" dur="1" fill="hold">
                                          <p:stCondLst>
                                            <p:cond delay="0"/>
                                          </p:stCondLst>
                                        </p:cTn>
                                        <p:tgtEl>
                                          <p:spTgt spid="117769"/>
                                        </p:tgtEl>
                                        <p:attrNameLst>
                                          <p:attrName>style.visibility</p:attrName>
                                        </p:attrNameLst>
                                      </p:cBhvr>
                                      <p:to>
                                        <p:strVal val="visible"/>
                                      </p:to>
                                    </p:set>
                                    <p:anim calcmode="lin" valueType="num">
                                      <p:cBhvr>
                                        <p:cTn id="49" dur="500" fill="hold"/>
                                        <p:tgtEl>
                                          <p:spTgt spid="117769"/>
                                        </p:tgtEl>
                                        <p:attrNameLst>
                                          <p:attrName>ppt_x</p:attrName>
                                        </p:attrNameLst>
                                      </p:cBhvr>
                                      <p:tavLst>
                                        <p:tav tm="0">
                                          <p:val>
                                            <p:strVal val="#ppt_x"/>
                                          </p:val>
                                        </p:tav>
                                        <p:tav tm="100000">
                                          <p:val>
                                            <p:strVal val="#ppt_x"/>
                                          </p:val>
                                        </p:tav>
                                      </p:tavLst>
                                    </p:anim>
                                    <p:anim calcmode="lin" valueType="num">
                                      <p:cBhvr>
                                        <p:cTn id="50" dur="500" fill="hold"/>
                                        <p:tgtEl>
                                          <p:spTgt spid="117769"/>
                                        </p:tgtEl>
                                        <p:attrNameLst>
                                          <p:attrName>ppt_y</p:attrName>
                                        </p:attrNameLst>
                                      </p:cBhvr>
                                      <p:tavLst>
                                        <p:tav tm="0">
                                          <p:val>
                                            <p:strVal val="#ppt_y+#ppt_h/2"/>
                                          </p:val>
                                        </p:tav>
                                        <p:tav tm="100000">
                                          <p:val>
                                            <p:strVal val="#ppt_y"/>
                                          </p:val>
                                        </p:tav>
                                      </p:tavLst>
                                    </p:anim>
                                    <p:anim calcmode="lin" valueType="num">
                                      <p:cBhvr>
                                        <p:cTn id="51" dur="500" fill="hold"/>
                                        <p:tgtEl>
                                          <p:spTgt spid="117769"/>
                                        </p:tgtEl>
                                        <p:attrNameLst>
                                          <p:attrName>ppt_w</p:attrName>
                                        </p:attrNameLst>
                                      </p:cBhvr>
                                      <p:tavLst>
                                        <p:tav tm="0">
                                          <p:val>
                                            <p:strVal val="#ppt_w"/>
                                          </p:val>
                                        </p:tav>
                                        <p:tav tm="100000">
                                          <p:val>
                                            <p:strVal val="#ppt_w"/>
                                          </p:val>
                                        </p:tav>
                                      </p:tavLst>
                                    </p:anim>
                                    <p:anim calcmode="lin" valueType="num">
                                      <p:cBhvr>
                                        <p:cTn id="52" dur="500" fill="hold"/>
                                        <p:tgtEl>
                                          <p:spTgt spid="117769"/>
                                        </p:tgtEl>
                                        <p:attrNameLst>
                                          <p:attrName>ppt_h</p:attrName>
                                        </p:attrNameLst>
                                      </p:cBhvr>
                                      <p:tavLst>
                                        <p:tav tm="0">
                                          <p:val>
                                            <p:fltVal val="0"/>
                                          </p:val>
                                        </p:tav>
                                        <p:tav tm="100000">
                                          <p:val>
                                            <p:strVal val="#ppt_h"/>
                                          </p:val>
                                        </p:tav>
                                      </p:tavLst>
                                    </p:anim>
                                  </p:childTnLst>
                                </p:cTn>
                              </p:par>
                            </p:childTnLst>
                          </p:cTn>
                        </p:par>
                        <p:par>
                          <p:cTn id="53" fill="hold">
                            <p:stCondLst>
                              <p:cond delay="10343"/>
                            </p:stCondLst>
                            <p:childTnLst>
                              <p:par>
                                <p:cTn id="54" presetID="17" presetClass="entr" presetSubtype="4" fill="hold" grpId="0" nodeType="afterEffect">
                                  <p:stCondLst>
                                    <p:cond delay="0"/>
                                  </p:stCondLst>
                                  <p:childTnLst>
                                    <p:set>
                                      <p:cBhvr>
                                        <p:cTn id="55" dur="1" fill="hold">
                                          <p:stCondLst>
                                            <p:cond delay="0"/>
                                          </p:stCondLst>
                                        </p:cTn>
                                        <p:tgtEl>
                                          <p:spTgt spid="117770"/>
                                        </p:tgtEl>
                                        <p:attrNameLst>
                                          <p:attrName>style.visibility</p:attrName>
                                        </p:attrNameLst>
                                      </p:cBhvr>
                                      <p:to>
                                        <p:strVal val="visible"/>
                                      </p:to>
                                    </p:set>
                                    <p:anim calcmode="lin" valueType="num">
                                      <p:cBhvr>
                                        <p:cTn id="56" dur="500" fill="hold"/>
                                        <p:tgtEl>
                                          <p:spTgt spid="117770"/>
                                        </p:tgtEl>
                                        <p:attrNameLst>
                                          <p:attrName>ppt_x</p:attrName>
                                        </p:attrNameLst>
                                      </p:cBhvr>
                                      <p:tavLst>
                                        <p:tav tm="0">
                                          <p:val>
                                            <p:strVal val="#ppt_x"/>
                                          </p:val>
                                        </p:tav>
                                        <p:tav tm="100000">
                                          <p:val>
                                            <p:strVal val="#ppt_x"/>
                                          </p:val>
                                        </p:tav>
                                      </p:tavLst>
                                    </p:anim>
                                    <p:anim calcmode="lin" valueType="num">
                                      <p:cBhvr>
                                        <p:cTn id="57" dur="500" fill="hold"/>
                                        <p:tgtEl>
                                          <p:spTgt spid="117770"/>
                                        </p:tgtEl>
                                        <p:attrNameLst>
                                          <p:attrName>ppt_y</p:attrName>
                                        </p:attrNameLst>
                                      </p:cBhvr>
                                      <p:tavLst>
                                        <p:tav tm="0">
                                          <p:val>
                                            <p:strVal val="#ppt_y+#ppt_h/2"/>
                                          </p:val>
                                        </p:tav>
                                        <p:tav tm="100000">
                                          <p:val>
                                            <p:strVal val="#ppt_y"/>
                                          </p:val>
                                        </p:tav>
                                      </p:tavLst>
                                    </p:anim>
                                    <p:anim calcmode="lin" valueType="num">
                                      <p:cBhvr>
                                        <p:cTn id="58" dur="500" fill="hold"/>
                                        <p:tgtEl>
                                          <p:spTgt spid="117770"/>
                                        </p:tgtEl>
                                        <p:attrNameLst>
                                          <p:attrName>ppt_w</p:attrName>
                                        </p:attrNameLst>
                                      </p:cBhvr>
                                      <p:tavLst>
                                        <p:tav tm="0">
                                          <p:val>
                                            <p:strVal val="#ppt_w"/>
                                          </p:val>
                                        </p:tav>
                                        <p:tav tm="100000">
                                          <p:val>
                                            <p:strVal val="#ppt_w"/>
                                          </p:val>
                                        </p:tav>
                                      </p:tavLst>
                                    </p:anim>
                                    <p:anim calcmode="lin" valueType="num">
                                      <p:cBhvr>
                                        <p:cTn id="59" dur="500" fill="hold"/>
                                        <p:tgtEl>
                                          <p:spTgt spid="117770"/>
                                        </p:tgtEl>
                                        <p:attrNameLst>
                                          <p:attrName>ppt_h</p:attrName>
                                        </p:attrNameLst>
                                      </p:cBhvr>
                                      <p:tavLst>
                                        <p:tav tm="0">
                                          <p:val>
                                            <p:fltVal val="0"/>
                                          </p:val>
                                        </p:tav>
                                        <p:tav tm="100000">
                                          <p:val>
                                            <p:strVal val="#ppt_h"/>
                                          </p:val>
                                        </p:tav>
                                      </p:tavLst>
                                    </p:anim>
                                  </p:childTnLst>
                                </p:cTn>
                              </p:par>
                            </p:childTnLst>
                          </p:cTn>
                        </p:par>
                        <p:par>
                          <p:cTn id="60" fill="hold">
                            <p:stCondLst>
                              <p:cond delay="10843"/>
                            </p:stCondLst>
                            <p:childTnLst>
                              <p:par>
                                <p:cTn id="61" presetID="17" presetClass="entr" presetSubtype="4" fill="hold" grpId="0" nodeType="afterEffect">
                                  <p:stCondLst>
                                    <p:cond delay="0"/>
                                  </p:stCondLst>
                                  <p:childTnLst>
                                    <p:set>
                                      <p:cBhvr>
                                        <p:cTn id="62" dur="1" fill="hold">
                                          <p:stCondLst>
                                            <p:cond delay="0"/>
                                          </p:stCondLst>
                                        </p:cTn>
                                        <p:tgtEl>
                                          <p:spTgt spid="117771"/>
                                        </p:tgtEl>
                                        <p:attrNameLst>
                                          <p:attrName>style.visibility</p:attrName>
                                        </p:attrNameLst>
                                      </p:cBhvr>
                                      <p:to>
                                        <p:strVal val="visible"/>
                                      </p:to>
                                    </p:set>
                                    <p:anim calcmode="lin" valueType="num">
                                      <p:cBhvr>
                                        <p:cTn id="63" dur="500" fill="hold"/>
                                        <p:tgtEl>
                                          <p:spTgt spid="117771"/>
                                        </p:tgtEl>
                                        <p:attrNameLst>
                                          <p:attrName>ppt_x</p:attrName>
                                        </p:attrNameLst>
                                      </p:cBhvr>
                                      <p:tavLst>
                                        <p:tav tm="0">
                                          <p:val>
                                            <p:strVal val="#ppt_x"/>
                                          </p:val>
                                        </p:tav>
                                        <p:tav tm="100000">
                                          <p:val>
                                            <p:strVal val="#ppt_x"/>
                                          </p:val>
                                        </p:tav>
                                      </p:tavLst>
                                    </p:anim>
                                    <p:anim calcmode="lin" valueType="num">
                                      <p:cBhvr>
                                        <p:cTn id="64" dur="500" fill="hold"/>
                                        <p:tgtEl>
                                          <p:spTgt spid="117771"/>
                                        </p:tgtEl>
                                        <p:attrNameLst>
                                          <p:attrName>ppt_y</p:attrName>
                                        </p:attrNameLst>
                                      </p:cBhvr>
                                      <p:tavLst>
                                        <p:tav tm="0">
                                          <p:val>
                                            <p:strVal val="#ppt_y+#ppt_h/2"/>
                                          </p:val>
                                        </p:tav>
                                        <p:tav tm="100000">
                                          <p:val>
                                            <p:strVal val="#ppt_y"/>
                                          </p:val>
                                        </p:tav>
                                      </p:tavLst>
                                    </p:anim>
                                    <p:anim calcmode="lin" valueType="num">
                                      <p:cBhvr>
                                        <p:cTn id="65" dur="500" fill="hold"/>
                                        <p:tgtEl>
                                          <p:spTgt spid="117771"/>
                                        </p:tgtEl>
                                        <p:attrNameLst>
                                          <p:attrName>ppt_w</p:attrName>
                                        </p:attrNameLst>
                                      </p:cBhvr>
                                      <p:tavLst>
                                        <p:tav tm="0">
                                          <p:val>
                                            <p:strVal val="#ppt_w"/>
                                          </p:val>
                                        </p:tav>
                                        <p:tav tm="100000">
                                          <p:val>
                                            <p:strVal val="#ppt_w"/>
                                          </p:val>
                                        </p:tav>
                                      </p:tavLst>
                                    </p:anim>
                                    <p:anim calcmode="lin" valueType="num">
                                      <p:cBhvr>
                                        <p:cTn id="66" dur="500" fill="hold"/>
                                        <p:tgtEl>
                                          <p:spTgt spid="117771"/>
                                        </p:tgtEl>
                                        <p:attrNameLst>
                                          <p:attrName>ppt_h</p:attrName>
                                        </p:attrNameLst>
                                      </p:cBhvr>
                                      <p:tavLst>
                                        <p:tav tm="0">
                                          <p:val>
                                            <p:fltVal val="0"/>
                                          </p:val>
                                        </p:tav>
                                        <p:tav tm="100000">
                                          <p:val>
                                            <p:strVal val="#ppt_h"/>
                                          </p:val>
                                        </p:tav>
                                      </p:tavLst>
                                    </p:anim>
                                  </p:childTnLst>
                                </p:cTn>
                              </p:par>
                            </p:childTnLst>
                          </p:cTn>
                        </p:par>
                        <p:par>
                          <p:cTn id="67" fill="hold">
                            <p:stCondLst>
                              <p:cond delay="11343"/>
                            </p:stCondLst>
                            <p:childTnLst>
                              <p:par>
                                <p:cTn id="68" presetID="17" presetClass="entr" presetSubtype="4" fill="hold" grpId="0" nodeType="afterEffect">
                                  <p:stCondLst>
                                    <p:cond delay="0"/>
                                  </p:stCondLst>
                                  <p:childTnLst>
                                    <p:set>
                                      <p:cBhvr>
                                        <p:cTn id="69" dur="1" fill="hold">
                                          <p:stCondLst>
                                            <p:cond delay="0"/>
                                          </p:stCondLst>
                                        </p:cTn>
                                        <p:tgtEl>
                                          <p:spTgt spid="117772"/>
                                        </p:tgtEl>
                                        <p:attrNameLst>
                                          <p:attrName>style.visibility</p:attrName>
                                        </p:attrNameLst>
                                      </p:cBhvr>
                                      <p:to>
                                        <p:strVal val="visible"/>
                                      </p:to>
                                    </p:set>
                                    <p:anim calcmode="lin" valueType="num">
                                      <p:cBhvr>
                                        <p:cTn id="70" dur="500" fill="hold"/>
                                        <p:tgtEl>
                                          <p:spTgt spid="117772"/>
                                        </p:tgtEl>
                                        <p:attrNameLst>
                                          <p:attrName>ppt_x</p:attrName>
                                        </p:attrNameLst>
                                      </p:cBhvr>
                                      <p:tavLst>
                                        <p:tav tm="0">
                                          <p:val>
                                            <p:strVal val="#ppt_x"/>
                                          </p:val>
                                        </p:tav>
                                        <p:tav tm="100000">
                                          <p:val>
                                            <p:strVal val="#ppt_x"/>
                                          </p:val>
                                        </p:tav>
                                      </p:tavLst>
                                    </p:anim>
                                    <p:anim calcmode="lin" valueType="num">
                                      <p:cBhvr>
                                        <p:cTn id="71" dur="500" fill="hold"/>
                                        <p:tgtEl>
                                          <p:spTgt spid="117772"/>
                                        </p:tgtEl>
                                        <p:attrNameLst>
                                          <p:attrName>ppt_y</p:attrName>
                                        </p:attrNameLst>
                                      </p:cBhvr>
                                      <p:tavLst>
                                        <p:tav tm="0">
                                          <p:val>
                                            <p:strVal val="#ppt_y+#ppt_h/2"/>
                                          </p:val>
                                        </p:tav>
                                        <p:tav tm="100000">
                                          <p:val>
                                            <p:strVal val="#ppt_y"/>
                                          </p:val>
                                        </p:tav>
                                      </p:tavLst>
                                    </p:anim>
                                    <p:anim calcmode="lin" valueType="num">
                                      <p:cBhvr>
                                        <p:cTn id="72" dur="500" fill="hold"/>
                                        <p:tgtEl>
                                          <p:spTgt spid="117772"/>
                                        </p:tgtEl>
                                        <p:attrNameLst>
                                          <p:attrName>ppt_w</p:attrName>
                                        </p:attrNameLst>
                                      </p:cBhvr>
                                      <p:tavLst>
                                        <p:tav tm="0">
                                          <p:val>
                                            <p:strVal val="#ppt_w"/>
                                          </p:val>
                                        </p:tav>
                                        <p:tav tm="100000">
                                          <p:val>
                                            <p:strVal val="#ppt_w"/>
                                          </p:val>
                                        </p:tav>
                                      </p:tavLst>
                                    </p:anim>
                                    <p:anim calcmode="lin" valueType="num">
                                      <p:cBhvr>
                                        <p:cTn id="73" dur="500" fill="hold"/>
                                        <p:tgtEl>
                                          <p:spTgt spid="1177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74"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bldLst>
      <p:bldP spid="117763" grpId="0" build="p" bldLvl="2" autoUpdateAnimBg="0" advAuto="0"/>
      <p:bldP spid="117764" grpId="0" animBg="1"/>
      <p:bldP spid="117765" grpId="0" animBg="1"/>
      <p:bldP spid="117766" grpId="0" animBg="1"/>
      <p:bldP spid="117767" grpId="0" animBg="1"/>
      <p:bldP spid="117768" grpId="0" animBg="1"/>
      <p:bldP spid="117769" grpId="0" animBg="1"/>
      <p:bldP spid="117770" grpId="0" animBg="1"/>
      <p:bldP spid="117771" grpId="0" animBg="1"/>
      <p:bldP spid="11777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990600"/>
            <a:ext cx="8229600" cy="4876801"/>
          </a:xfrm>
        </p:spPr>
        <p:txBody>
          <a:bodyPr/>
          <a:lstStyle/>
          <a:p>
            <a:r>
              <a:rPr lang="en-US" dirty="0"/>
              <a:t>Most disciplines have their own unique set of terms, jargon, and acronyms. LMI is no exception.</a:t>
            </a:r>
          </a:p>
          <a:p>
            <a:r>
              <a:rPr lang="en-US" dirty="0"/>
              <a:t>Before you begin to explore the LMI world, there are some basic terms and concepts with which you need to become familiar. The data will make more sense if you have a good grasp of these fundamentals.</a:t>
            </a:r>
          </a:p>
        </p:txBody>
      </p:sp>
      <p:pic>
        <p:nvPicPr>
          <p:cNvPr id="3" name="Recorded Sound">
            <a:hlinkClick r:id="" action="ppaction://media"/>
          </p:cNvPr>
          <p:cNvPicPr>
            <a:picLocks noRot="1" noChangeAspect="1"/>
          </p:cNvPicPr>
          <p:nvPr>
            <a:wavAudioFile r:embed="rId1" name="Recorded Sound"/>
          </p:nvPr>
        </p:nvPicPr>
        <p:blipFill>
          <a:blip r:embed="rId4" cstate="print"/>
          <a:stretch>
            <a:fillRect/>
          </a:stretch>
        </p:blipFill>
        <p:spPr>
          <a:xfrm>
            <a:off x="8534400" y="228600"/>
            <a:ext cx="304800" cy="304800"/>
          </a:xfrm>
          <a:prstGeom prst="rect">
            <a:avLst/>
          </a:prstGeom>
        </p:spPr>
      </p:pic>
    </p:spTree>
  </p:cSld>
  <p:clrMapOvr>
    <a:masterClrMapping/>
  </p:clrMapOvr>
  <p:transition advTm="2324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40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a:t>Acronyms Common to LMI</a:t>
            </a:r>
          </a:p>
        </p:txBody>
      </p:sp>
      <p:sp>
        <p:nvSpPr>
          <p:cNvPr id="12" name="Rectangle 3"/>
          <p:cNvSpPr txBox="1">
            <a:spLocks noChangeArrowheads="1"/>
          </p:cNvSpPr>
          <p:nvPr/>
        </p:nvSpPr>
        <p:spPr bwMode="auto">
          <a:xfrm>
            <a:off x="457200" y="1600200"/>
            <a:ext cx="4038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228600" algn="l" defTabSz="914400" rtl="0" eaLnBrk="0" fontAlgn="base" latinLnBrk="0" hangingPunct="0">
              <a:lnSpc>
                <a:spcPct val="100000"/>
              </a:lnSpc>
              <a:spcBef>
                <a:spcPct val="20000"/>
              </a:spcBef>
              <a:spcAft>
                <a:spcPct val="20000"/>
              </a:spcAft>
              <a:buClrTx/>
              <a:buSzTx/>
              <a:buFont typeface="Wingdings" pitchFamily="2" charset="2"/>
              <a:buChar char="§"/>
              <a:tabLst>
                <a:tab pos="1143000" algn="l"/>
              </a:tabLst>
              <a:defRPr/>
            </a:pPr>
            <a:r>
              <a:rPr kumimoji="0" lang="en-US" sz="1400" b="1" i="0" u="none" strike="noStrike" kern="1200" cap="none" spc="0" normalizeH="0" baseline="0" noProof="0" dirty="0">
                <a:ln>
                  <a:noFill/>
                </a:ln>
                <a:solidFill>
                  <a:schemeClr val="bg1"/>
                </a:solidFill>
                <a:effectLst/>
                <a:uLnTx/>
                <a:uFillTx/>
                <a:latin typeface="Georgia" pitchFamily="18" charset="0"/>
                <a:cs typeface="Arial" pitchFamily="34" charset="0"/>
              </a:rPr>
              <a:t>ACS</a:t>
            </a:r>
            <a:r>
              <a:rPr kumimoji="0" lang="en-US" sz="1400" i="0" u="none" strike="noStrike" kern="1200" cap="none" spc="0" normalizeH="0" baseline="0" noProof="0" dirty="0">
                <a:ln>
                  <a:noFill/>
                </a:ln>
                <a:solidFill>
                  <a:schemeClr val="bg1"/>
                </a:solidFill>
                <a:effectLst/>
                <a:uLnTx/>
                <a:uFillTx/>
                <a:latin typeface="Georgia" pitchFamily="18" charset="0"/>
                <a:cs typeface="Arial" pitchFamily="34" charset="0"/>
              </a:rPr>
              <a:t>	American Community 	Survey</a:t>
            </a:r>
          </a:p>
          <a:p>
            <a:pPr marR="0" lvl="0" indent="-228600" algn="l" defTabSz="914400" rtl="0" eaLnBrk="0" fontAlgn="base" latinLnBrk="0" hangingPunct="0">
              <a:lnSpc>
                <a:spcPct val="100000"/>
              </a:lnSpc>
              <a:spcBef>
                <a:spcPct val="20000"/>
              </a:spcBef>
              <a:spcAft>
                <a:spcPct val="20000"/>
              </a:spcAft>
              <a:buClrTx/>
              <a:buSzTx/>
              <a:buFont typeface="Wingdings" pitchFamily="2" charset="2"/>
              <a:buChar char="§"/>
              <a:tabLst>
                <a:tab pos="1143000" algn="l"/>
              </a:tabLst>
              <a:defRPr/>
            </a:pPr>
            <a:r>
              <a:rPr kumimoji="0" lang="en-US" sz="1400" b="1" i="0" u="none" strike="noStrike" kern="1200" cap="none" spc="0" normalizeH="0" baseline="0" noProof="0" dirty="0">
                <a:ln>
                  <a:noFill/>
                </a:ln>
                <a:solidFill>
                  <a:schemeClr val="bg1"/>
                </a:solidFill>
                <a:effectLst/>
                <a:uLnTx/>
                <a:uFillTx/>
                <a:latin typeface="Georgia" pitchFamily="18" charset="0"/>
                <a:cs typeface="Arial" pitchFamily="34" charset="0"/>
              </a:rPr>
              <a:t>BEA</a:t>
            </a:r>
            <a:r>
              <a:rPr kumimoji="0" lang="en-US" sz="1400" i="0" u="none" strike="noStrike" kern="1200" cap="none" spc="0" normalizeH="0" baseline="0" noProof="0" dirty="0">
                <a:ln>
                  <a:noFill/>
                </a:ln>
                <a:solidFill>
                  <a:schemeClr val="bg1"/>
                </a:solidFill>
                <a:effectLst/>
                <a:uLnTx/>
                <a:uFillTx/>
                <a:latin typeface="Georgia" pitchFamily="18" charset="0"/>
                <a:cs typeface="Arial" pitchFamily="34" charset="0"/>
              </a:rPr>
              <a:t> 	Bureau of Economic</a:t>
            </a:r>
            <a:r>
              <a:rPr kumimoji="0" lang="en-US" sz="1400" i="0" u="none" strike="noStrike" kern="1200" cap="none" spc="0" normalizeH="0" noProof="0" dirty="0">
                <a:ln>
                  <a:noFill/>
                </a:ln>
                <a:solidFill>
                  <a:schemeClr val="bg1"/>
                </a:solidFill>
                <a:effectLst/>
                <a:uLnTx/>
                <a:uFillTx/>
                <a:latin typeface="Georgia" pitchFamily="18" charset="0"/>
                <a:cs typeface="Arial" pitchFamily="34" charset="0"/>
              </a:rPr>
              <a:t> 	Analysis</a:t>
            </a:r>
            <a:endParaRPr kumimoji="0" lang="en-US" sz="1400" i="0" u="none" strike="noStrike" kern="1200" cap="none" spc="0" normalizeH="0" baseline="0" noProof="0" dirty="0">
              <a:ln>
                <a:noFill/>
              </a:ln>
              <a:solidFill>
                <a:schemeClr val="bg1"/>
              </a:solidFill>
              <a:effectLst/>
              <a:uLnTx/>
              <a:uFillTx/>
              <a:latin typeface="Georgia" pitchFamily="18" charset="0"/>
              <a:cs typeface="Arial" pitchFamily="34" charset="0"/>
            </a:endParaRPr>
          </a:p>
          <a:p>
            <a:pPr marR="0" lvl="0" indent="-228600" algn="l" defTabSz="914400" rtl="0" eaLnBrk="0" fontAlgn="base" latinLnBrk="0" hangingPunct="0">
              <a:lnSpc>
                <a:spcPct val="100000"/>
              </a:lnSpc>
              <a:spcBef>
                <a:spcPct val="20000"/>
              </a:spcBef>
              <a:spcAft>
                <a:spcPct val="20000"/>
              </a:spcAft>
              <a:buClrTx/>
              <a:buSzTx/>
              <a:buFont typeface="Wingdings" pitchFamily="2" charset="2"/>
              <a:buChar char="§"/>
              <a:tabLst>
                <a:tab pos="1143000" algn="l"/>
              </a:tabLst>
              <a:defRPr/>
            </a:pPr>
            <a:r>
              <a:rPr kumimoji="0" lang="en-US" sz="1400" b="1" i="0" u="none" strike="noStrike" kern="1200" cap="none" spc="0" normalizeH="0" baseline="0" noProof="0" dirty="0">
                <a:ln>
                  <a:noFill/>
                </a:ln>
                <a:solidFill>
                  <a:schemeClr val="bg1"/>
                </a:solidFill>
                <a:effectLst/>
                <a:uLnTx/>
                <a:uFillTx/>
                <a:latin typeface="Georgia" pitchFamily="18" charset="0"/>
                <a:cs typeface="Arial" pitchFamily="34" charset="0"/>
              </a:rPr>
              <a:t>BLS</a:t>
            </a:r>
            <a:r>
              <a:rPr kumimoji="0" lang="en-US" sz="1400" i="0" u="none" strike="noStrike" kern="1200" cap="none" spc="0" normalizeH="0" noProof="0" dirty="0">
                <a:ln>
                  <a:noFill/>
                </a:ln>
                <a:solidFill>
                  <a:schemeClr val="bg1"/>
                </a:solidFill>
                <a:effectLst/>
                <a:uLnTx/>
                <a:uFillTx/>
                <a:latin typeface="Georgia" pitchFamily="18" charset="0"/>
                <a:cs typeface="Arial" pitchFamily="34" charset="0"/>
              </a:rPr>
              <a:t> </a:t>
            </a:r>
            <a:r>
              <a:rPr lang="en-US" sz="1400" dirty="0">
                <a:solidFill>
                  <a:schemeClr val="bg1"/>
                </a:solidFill>
                <a:latin typeface="Georgia" pitchFamily="18" charset="0"/>
                <a:cs typeface="Arial" pitchFamily="34" charset="0"/>
              </a:rPr>
              <a:t>	</a:t>
            </a:r>
            <a:r>
              <a:rPr kumimoji="0" lang="en-US" sz="1400" i="0" u="none" strike="noStrike" kern="1200" cap="none" spc="0" normalizeH="0" noProof="0" dirty="0" err="1">
                <a:ln>
                  <a:noFill/>
                </a:ln>
                <a:solidFill>
                  <a:schemeClr val="bg1"/>
                </a:solidFill>
                <a:effectLst/>
                <a:uLnTx/>
                <a:uFillTx/>
                <a:latin typeface="Georgia" pitchFamily="18" charset="0"/>
                <a:cs typeface="Arial" pitchFamily="34" charset="0"/>
              </a:rPr>
              <a:t>Burea</a:t>
            </a:r>
            <a:r>
              <a:rPr lang="en-US" sz="1400" dirty="0">
                <a:solidFill>
                  <a:schemeClr val="bg1"/>
                </a:solidFill>
                <a:latin typeface="Georgia" pitchFamily="18" charset="0"/>
                <a:cs typeface="Arial" pitchFamily="34" charset="0"/>
              </a:rPr>
              <a:t>u of Labor Statistics</a:t>
            </a:r>
            <a:endParaRPr kumimoji="0" lang="en-US" sz="1400" i="0" u="none" strike="noStrike" kern="1200" cap="none" spc="0" normalizeH="0" baseline="0" noProof="0" dirty="0">
              <a:ln>
                <a:noFill/>
              </a:ln>
              <a:solidFill>
                <a:schemeClr val="bg1"/>
              </a:solidFill>
              <a:effectLst/>
              <a:uLnTx/>
              <a:uFillTx/>
              <a:latin typeface="Georgia" pitchFamily="18" charset="0"/>
              <a:cs typeface="Arial" pitchFamily="34" charset="0"/>
            </a:endParaRPr>
          </a:p>
          <a:p>
            <a:pPr marR="0" lvl="0" indent="-228600" algn="l" defTabSz="914400" rtl="0" eaLnBrk="0" fontAlgn="base" latinLnBrk="0" hangingPunct="0">
              <a:lnSpc>
                <a:spcPct val="100000"/>
              </a:lnSpc>
              <a:spcBef>
                <a:spcPct val="20000"/>
              </a:spcBef>
              <a:spcAft>
                <a:spcPct val="20000"/>
              </a:spcAft>
              <a:buClrTx/>
              <a:buSzTx/>
              <a:buFont typeface="Wingdings" pitchFamily="2" charset="2"/>
              <a:buChar char="§"/>
              <a:tabLst>
                <a:tab pos="1143000" algn="l"/>
              </a:tabLst>
              <a:defRPr/>
            </a:pPr>
            <a:r>
              <a:rPr kumimoji="0" lang="en-US" sz="1400" b="1" i="0" u="none" strike="noStrike" kern="1200" cap="none" spc="0" normalizeH="0" baseline="0" noProof="0" dirty="0">
                <a:ln>
                  <a:noFill/>
                </a:ln>
                <a:solidFill>
                  <a:schemeClr val="bg1"/>
                </a:solidFill>
                <a:effectLst/>
                <a:uLnTx/>
                <a:uFillTx/>
                <a:latin typeface="Georgia" pitchFamily="18" charset="0"/>
                <a:cs typeface="Arial" pitchFamily="34" charset="0"/>
              </a:rPr>
              <a:t>CES</a:t>
            </a:r>
            <a:r>
              <a:rPr kumimoji="0" lang="en-US" sz="1400" i="0" u="none" strike="noStrike" kern="1200" cap="none" spc="0" normalizeH="0" baseline="0" noProof="0" dirty="0">
                <a:ln>
                  <a:noFill/>
                </a:ln>
                <a:solidFill>
                  <a:schemeClr val="bg1"/>
                </a:solidFill>
                <a:effectLst/>
                <a:uLnTx/>
                <a:uFillTx/>
                <a:latin typeface="Georgia" pitchFamily="18" charset="0"/>
                <a:cs typeface="Arial" pitchFamily="34" charset="0"/>
              </a:rPr>
              <a:t>	</a:t>
            </a:r>
            <a:r>
              <a:rPr kumimoji="0" lang="en-US" sz="1400" i="0" u="none" strike="noStrike" kern="1200" cap="none" spc="0" normalizeH="0" noProof="0" dirty="0">
                <a:ln>
                  <a:noFill/>
                </a:ln>
                <a:solidFill>
                  <a:schemeClr val="bg1"/>
                </a:solidFill>
                <a:effectLst/>
                <a:uLnTx/>
                <a:uFillTx/>
                <a:latin typeface="Georgia" pitchFamily="18" charset="0"/>
                <a:cs typeface="Arial" pitchFamily="34" charset="0"/>
              </a:rPr>
              <a:t>Current Employment 	Statistics</a:t>
            </a:r>
            <a:endParaRPr kumimoji="0" lang="en-US" sz="1400" i="0" u="none" strike="noStrike" kern="1200" cap="none" spc="0" normalizeH="0" baseline="0" noProof="0" dirty="0">
              <a:ln>
                <a:noFill/>
              </a:ln>
              <a:solidFill>
                <a:schemeClr val="bg1"/>
              </a:solidFill>
              <a:effectLst/>
              <a:uLnTx/>
              <a:uFillTx/>
              <a:latin typeface="Georgia" pitchFamily="18" charset="0"/>
              <a:cs typeface="Arial" pitchFamily="34" charset="0"/>
            </a:endParaRPr>
          </a:p>
          <a:p>
            <a:pPr marR="0" lvl="0" indent="-228600" algn="l" defTabSz="914400" rtl="0" eaLnBrk="0" fontAlgn="base" latinLnBrk="0" hangingPunct="0">
              <a:lnSpc>
                <a:spcPct val="100000"/>
              </a:lnSpc>
              <a:spcBef>
                <a:spcPct val="20000"/>
              </a:spcBef>
              <a:spcAft>
                <a:spcPct val="20000"/>
              </a:spcAft>
              <a:buClrTx/>
              <a:buSzTx/>
              <a:buFont typeface="Wingdings" pitchFamily="2" charset="2"/>
              <a:buChar char="§"/>
              <a:tabLst>
                <a:tab pos="1143000" algn="l"/>
              </a:tabLst>
              <a:defRPr/>
            </a:pPr>
            <a:r>
              <a:rPr kumimoji="0" lang="en-US" sz="1400" b="1" i="0" u="none" strike="noStrike" kern="1200" cap="none" spc="0" normalizeH="0" baseline="0" noProof="0" dirty="0">
                <a:ln>
                  <a:noFill/>
                </a:ln>
                <a:solidFill>
                  <a:schemeClr val="bg1"/>
                </a:solidFill>
                <a:effectLst/>
                <a:uLnTx/>
                <a:uFillTx/>
                <a:latin typeface="Georgia" pitchFamily="18" charset="0"/>
                <a:cs typeface="Arial" pitchFamily="34" charset="0"/>
              </a:rPr>
              <a:t>CPS</a:t>
            </a:r>
            <a:r>
              <a:rPr kumimoji="0" lang="en-US" sz="1400" i="0" u="none" strike="noStrike" kern="1200" cap="none" spc="0" normalizeH="0" baseline="0" noProof="0" dirty="0">
                <a:ln>
                  <a:noFill/>
                </a:ln>
                <a:solidFill>
                  <a:schemeClr val="bg1"/>
                </a:solidFill>
                <a:effectLst/>
                <a:uLnTx/>
                <a:uFillTx/>
                <a:latin typeface="Georgia" pitchFamily="18" charset="0"/>
                <a:cs typeface="Arial" pitchFamily="34" charset="0"/>
              </a:rPr>
              <a:t> 	Current Population Survey</a:t>
            </a:r>
          </a:p>
          <a:p>
            <a:pPr marR="0" lvl="0" indent="-228600" algn="l" defTabSz="914400" rtl="0" eaLnBrk="0" fontAlgn="base" latinLnBrk="0" hangingPunct="0">
              <a:lnSpc>
                <a:spcPct val="100000"/>
              </a:lnSpc>
              <a:spcBef>
                <a:spcPct val="20000"/>
              </a:spcBef>
              <a:spcAft>
                <a:spcPct val="20000"/>
              </a:spcAft>
              <a:buClrTx/>
              <a:buSzTx/>
              <a:buFont typeface="Wingdings" pitchFamily="2" charset="2"/>
              <a:buChar char="§"/>
              <a:tabLst>
                <a:tab pos="1143000" algn="l"/>
              </a:tabLst>
              <a:defRPr/>
            </a:pPr>
            <a:r>
              <a:rPr kumimoji="0" lang="en-US" sz="1400" b="1" i="0" u="none" strike="noStrike" kern="1200" cap="none" spc="0" normalizeH="0" baseline="0" noProof="0" dirty="0">
                <a:ln>
                  <a:noFill/>
                </a:ln>
                <a:solidFill>
                  <a:schemeClr val="bg1"/>
                </a:solidFill>
                <a:effectLst/>
                <a:uLnTx/>
                <a:uFillTx/>
                <a:latin typeface="Georgia" pitchFamily="18" charset="0"/>
                <a:cs typeface="Arial" pitchFamily="34" charset="0"/>
              </a:rPr>
              <a:t>ETA</a:t>
            </a:r>
            <a:r>
              <a:rPr kumimoji="0" lang="en-US" sz="1400" i="0" u="none" strike="noStrike" kern="1200" cap="none" spc="0" normalizeH="0" baseline="0" noProof="0" dirty="0">
                <a:ln>
                  <a:noFill/>
                </a:ln>
                <a:solidFill>
                  <a:schemeClr val="bg1"/>
                </a:solidFill>
                <a:effectLst/>
                <a:uLnTx/>
                <a:uFillTx/>
                <a:latin typeface="Georgia" pitchFamily="18" charset="0"/>
                <a:cs typeface="Arial" pitchFamily="34" charset="0"/>
              </a:rPr>
              <a:t> 	Employment</a:t>
            </a:r>
            <a:r>
              <a:rPr kumimoji="0" lang="en-US" sz="1400" i="0" u="none" strike="noStrike" kern="1200" cap="none" spc="0" normalizeH="0" noProof="0" dirty="0">
                <a:ln>
                  <a:noFill/>
                </a:ln>
                <a:solidFill>
                  <a:schemeClr val="bg1"/>
                </a:solidFill>
                <a:effectLst/>
                <a:uLnTx/>
                <a:uFillTx/>
                <a:latin typeface="Georgia" pitchFamily="18" charset="0"/>
                <a:cs typeface="Arial" pitchFamily="34" charset="0"/>
              </a:rPr>
              <a:t> &amp; Training</a:t>
            </a:r>
            <a:br>
              <a:rPr kumimoji="0" lang="en-US" sz="1400" i="0" u="none" strike="noStrike" kern="1200" cap="none" spc="0" normalizeH="0" noProof="0" dirty="0">
                <a:ln>
                  <a:noFill/>
                </a:ln>
                <a:solidFill>
                  <a:schemeClr val="bg1"/>
                </a:solidFill>
                <a:effectLst/>
                <a:uLnTx/>
                <a:uFillTx/>
                <a:latin typeface="Georgia" pitchFamily="18" charset="0"/>
                <a:cs typeface="Arial" pitchFamily="34" charset="0"/>
              </a:rPr>
            </a:br>
            <a:r>
              <a:rPr kumimoji="0" lang="en-US" sz="1400" i="0" u="none" strike="noStrike" kern="1200" cap="none" spc="0" normalizeH="0" noProof="0" dirty="0">
                <a:ln>
                  <a:noFill/>
                </a:ln>
                <a:solidFill>
                  <a:schemeClr val="bg1"/>
                </a:solidFill>
                <a:effectLst/>
                <a:uLnTx/>
                <a:uFillTx/>
                <a:latin typeface="Georgia" pitchFamily="18" charset="0"/>
                <a:cs typeface="Arial" pitchFamily="34" charset="0"/>
              </a:rPr>
              <a:t>	Administration</a:t>
            </a:r>
            <a:endParaRPr kumimoji="0" lang="en-US" sz="1400" i="0" u="none" strike="noStrike" kern="1200" cap="none" spc="0" normalizeH="0" baseline="0" noProof="0" dirty="0">
              <a:ln>
                <a:noFill/>
              </a:ln>
              <a:solidFill>
                <a:schemeClr val="bg1"/>
              </a:solidFill>
              <a:effectLst/>
              <a:uLnTx/>
              <a:uFillTx/>
              <a:latin typeface="Georgia" pitchFamily="18" charset="0"/>
              <a:cs typeface="Arial" pitchFamily="34" charset="0"/>
            </a:endParaRPr>
          </a:p>
          <a:p>
            <a:pPr marR="0" lvl="0" indent="-228600" algn="l" defTabSz="914400" rtl="0" eaLnBrk="0" fontAlgn="base" latinLnBrk="0" hangingPunct="0">
              <a:lnSpc>
                <a:spcPct val="100000"/>
              </a:lnSpc>
              <a:spcBef>
                <a:spcPct val="20000"/>
              </a:spcBef>
              <a:spcAft>
                <a:spcPct val="20000"/>
              </a:spcAft>
              <a:buClrTx/>
              <a:buSzTx/>
              <a:buFont typeface="Wingdings" pitchFamily="2" charset="2"/>
              <a:buChar char="§"/>
              <a:tabLst>
                <a:tab pos="1143000" algn="l"/>
              </a:tabLst>
              <a:defRPr/>
            </a:pPr>
            <a:r>
              <a:rPr kumimoji="0" lang="en-US" sz="1400" b="1" i="0" u="none" strike="noStrike" kern="1200" cap="none" spc="0" normalizeH="0" baseline="0" noProof="0" dirty="0">
                <a:ln>
                  <a:noFill/>
                </a:ln>
                <a:solidFill>
                  <a:schemeClr val="bg1"/>
                </a:solidFill>
                <a:effectLst/>
                <a:uLnTx/>
                <a:uFillTx/>
                <a:latin typeface="Georgia" pitchFamily="18" charset="0"/>
                <a:cs typeface="Arial" pitchFamily="34" charset="0"/>
              </a:rPr>
              <a:t>LAUS</a:t>
            </a:r>
            <a:r>
              <a:rPr kumimoji="0" lang="en-US" sz="1400" i="0" u="none" strike="noStrike" kern="1200" cap="none" spc="0" normalizeH="0" baseline="0" noProof="0" dirty="0">
                <a:ln>
                  <a:noFill/>
                </a:ln>
                <a:solidFill>
                  <a:schemeClr val="bg1"/>
                </a:solidFill>
                <a:effectLst/>
                <a:uLnTx/>
                <a:uFillTx/>
                <a:latin typeface="Georgia" pitchFamily="18" charset="0"/>
                <a:cs typeface="Arial" pitchFamily="34" charset="0"/>
              </a:rPr>
              <a:t> 	Local Area Unemployment </a:t>
            </a:r>
            <a:r>
              <a:rPr lang="en-US" sz="1400" dirty="0">
                <a:solidFill>
                  <a:schemeClr val="bg1"/>
                </a:solidFill>
                <a:latin typeface="Georgia" pitchFamily="18" charset="0"/>
                <a:cs typeface="Arial" pitchFamily="34" charset="0"/>
              </a:rPr>
              <a:t>	</a:t>
            </a:r>
            <a:r>
              <a:rPr kumimoji="0" lang="en-US" sz="1400" i="0" u="none" strike="noStrike" kern="1200" cap="none" spc="0" normalizeH="0" baseline="0" noProof="0" dirty="0">
                <a:ln>
                  <a:noFill/>
                </a:ln>
                <a:solidFill>
                  <a:schemeClr val="bg1"/>
                </a:solidFill>
                <a:effectLst/>
                <a:uLnTx/>
                <a:uFillTx/>
                <a:latin typeface="Georgia" pitchFamily="18" charset="0"/>
                <a:cs typeface="Arial" pitchFamily="34" charset="0"/>
              </a:rPr>
              <a:t>Statistics</a:t>
            </a:r>
          </a:p>
          <a:p>
            <a:pPr marR="0" lvl="0" indent="-228600" algn="l" defTabSz="914400" rtl="0" eaLnBrk="0" fontAlgn="base" latinLnBrk="0" hangingPunct="0">
              <a:lnSpc>
                <a:spcPct val="100000"/>
              </a:lnSpc>
              <a:spcBef>
                <a:spcPct val="20000"/>
              </a:spcBef>
              <a:spcAft>
                <a:spcPct val="20000"/>
              </a:spcAft>
              <a:buClrTx/>
              <a:buSzTx/>
              <a:buFont typeface="Wingdings" pitchFamily="2" charset="2"/>
              <a:buChar char="§"/>
              <a:tabLst>
                <a:tab pos="1143000" algn="l"/>
              </a:tabLst>
              <a:defRPr/>
            </a:pPr>
            <a:r>
              <a:rPr kumimoji="0" lang="en-US" sz="1400" b="1" i="0" u="none" strike="noStrike" kern="1200" cap="none" spc="0" normalizeH="0" baseline="0" noProof="0" dirty="0">
                <a:ln>
                  <a:noFill/>
                </a:ln>
                <a:solidFill>
                  <a:schemeClr val="bg1"/>
                </a:solidFill>
                <a:effectLst/>
                <a:uLnTx/>
                <a:uFillTx/>
                <a:latin typeface="Georgia" pitchFamily="18" charset="0"/>
                <a:cs typeface="Arial" pitchFamily="34" charset="0"/>
              </a:rPr>
              <a:t>LED</a:t>
            </a:r>
            <a:r>
              <a:rPr kumimoji="0" lang="en-US" sz="1400" i="0" u="none" strike="noStrike" kern="1200" cap="none" spc="0" normalizeH="0" baseline="0" noProof="0" dirty="0">
                <a:ln>
                  <a:noFill/>
                </a:ln>
                <a:solidFill>
                  <a:schemeClr val="bg1"/>
                </a:solidFill>
                <a:effectLst/>
                <a:uLnTx/>
                <a:uFillTx/>
                <a:latin typeface="Georgia" pitchFamily="18" charset="0"/>
                <a:cs typeface="Arial" pitchFamily="34" charset="0"/>
              </a:rPr>
              <a:t>	Local Employment Dynamics</a:t>
            </a:r>
          </a:p>
          <a:p>
            <a:pPr marR="0" lvl="0" indent="-228600" algn="l" defTabSz="914400" rtl="0" eaLnBrk="0" fontAlgn="base" latinLnBrk="0" hangingPunct="0">
              <a:lnSpc>
                <a:spcPct val="100000"/>
              </a:lnSpc>
              <a:spcBef>
                <a:spcPct val="20000"/>
              </a:spcBef>
              <a:spcAft>
                <a:spcPct val="20000"/>
              </a:spcAft>
              <a:buClrTx/>
              <a:buSzTx/>
              <a:buFont typeface="Wingdings" pitchFamily="2" charset="2"/>
              <a:buChar char="§"/>
              <a:tabLst>
                <a:tab pos="1143000" algn="l"/>
              </a:tabLst>
              <a:defRPr/>
            </a:pPr>
            <a:r>
              <a:rPr kumimoji="0" lang="en-US" sz="1400" b="1" i="0" u="none" strike="noStrike" kern="1200" cap="none" spc="0" normalizeH="0" baseline="0" noProof="0" dirty="0">
                <a:ln>
                  <a:noFill/>
                </a:ln>
                <a:solidFill>
                  <a:schemeClr val="bg1"/>
                </a:solidFill>
                <a:effectLst/>
                <a:uLnTx/>
                <a:uFillTx/>
                <a:latin typeface="Georgia" pitchFamily="18" charset="0"/>
                <a:cs typeface="Arial" pitchFamily="34" charset="0"/>
              </a:rPr>
              <a:t>LMA</a:t>
            </a:r>
            <a:r>
              <a:rPr kumimoji="0" lang="en-US" sz="1400" i="0" u="none" strike="noStrike" kern="1200" cap="none" spc="0" normalizeH="0" baseline="0" noProof="0" dirty="0">
                <a:ln>
                  <a:noFill/>
                </a:ln>
                <a:solidFill>
                  <a:schemeClr val="bg1"/>
                </a:solidFill>
                <a:effectLst/>
                <a:uLnTx/>
                <a:uFillTx/>
                <a:latin typeface="Georgia" pitchFamily="18" charset="0"/>
                <a:cs typeface="Arial" pitchFamily="34" charset="0"/>
              </a:rPr>
              <a:t>	Labor Market Area</a:t>
            </a:r>
          </a:p>
          <a:p>
            <a:pPr marR="0" lvl="0" indent="-228600" algn="l" defTabSz="914400" rtl="0" eaLnBrk="0" fontAlgn="base" latinLnBrk="0" hangingPunct="0">
              <a:lnSpc>
                <a:spcPct val="100000"/>
              </a:lnSpc>
              <a:spcBef>
                <a:spcPct val="20000"/>
              </a:spcBef>
              <a:spcAft>
                <a:spcPct val="20000"/>
              </a:spcAft>
              <a:buClrTx/>
              <a:buSzTx/>
              <a:buFont typeface="Wingdings" pitchFamily="2" charset="2"/>
              <a:buChar char="§"/>
              <a:tabLst>
                <a:tab pos="1143000" algn="l"/>
              </a:tabLst>
              <a:defRPr/>
            </a:pPr>
            <a:endParaRPr kumimoji="0" lang="en-US" sz="1400" i="0" u="none" strike="noStrike" kern="1200" cap="none" spc="0" normalizeH="0" baseline="0" noProof="0" dirty="0">
              <a:ln>
                <a:noFill/>
              </a:ln>
              <a:solidFill>
                <a:schemeClr val="bg1"/>
              </a:solidFill>
              <a:effectLst/>
              <a:uLnTx/>
              <a:uFillTx/>
              <a:latin typeface="Georgia" pitchFamily="18" charset="0"/>
            </a:endParaRPr>
          </a:p>
        </p:txBody>
      </p:sp>
      <p:sp>
        <p:nvSpPr>
          <p:cNvPr id="15" name="Rectangle 4"/>
          <p:cNvSpPr>
            <a:spLocks noChangeArrowheads="1"/>
          </p:cNvSpPr>
          <p:nvPr/>
        </p:nvSpPr>
        <p:spPr bwMode="auto">
          <a:xfrm>
            <a:off x="4572000" y="1600200"/>
            <a:ext cx="4343400" cy="4830763"/>
          </a:xfrm>
          <a:prstGeom prst="rect">
            <a:avLst/>
          </a:prstGeom>
          <a:noFill/>
          <a:ln w="9525">
            <a:noFill/>
            <a:miter lim="800000"/>
            <a:headEnd/>
            <a:tailEnd/>
          </a:ln>
          <a:effectLst/>
        </p:spPr>
        <p:txBody>
          <a:bodyPr/>
          <a:lstStyle/>
          <a:p>
            <a:pPr indent="-228600">
              <a:spcBef>
                <a:spcPct val="20000"/>
              </a:spcBef>
              <a:spcAft>
                <a:spcPct val="20000"/>
              </a:spcAft>
              <a:buFont typeface="Wingdings" pitchFamily="2" charset="2"/>
              <a:buChar char="§"/>
              <a:tabLst>
                <a:tab pos="1143000" algn="l"/>
              </a:tabLst>
            </a:pPr>
            <a:r>
              <a:rPr lang="en-US" sz="1400" b="1" dirty="0">
                <a:solidFill>
                  <a:schemeClr val="bg1"/>
                </a:solidFill>
                <a:latin typeface="Georgia" pitchFamily="18" charset="0"/>
              </a:rPr>
              <a:t>LMI</a:t>
            </a:r>
            <a:r>
              <a:rPr lang="en-US" sz="1400" dirty="0">
                <a:solidFill>
                  <a:schemeClr val="bg1"/>
                </a:solidFill>
                <a:latin typeface="Georgia" pitchFamily="18" charset="0"/>
              </a:rPr>
              <a:t> 	Labor Market Information</a:t>
            </a:r>
          </a:p>
          <a:p>
            <a:pPr indent="-228600">
              <a:spcBef>
                <a:spcPct val="20000"/>
              </a:spcBef>
              <a:spcAft>
                <a:spcPct val="20000"/>
              </a:spcAft>
              <a:buFont typeface="Wingdings" pitchFamily="2" charset="2"/>
              <a:buChar char="§"/>
              <a:tabLst>
                <a:tab pos="1143000" algn="l"/>
              </a:tabLst>
            </a:pPr>
            <a:r>
              <a:rPr lang="en-US" sz="1400" b="1" dirty="0">
                <a:solidFill>
                  <a:schemeClr val="bg1"/>
                </a:solidFill>
                <a:latin typeface="Georgia" pitchFamily="18" charset="0"/>
              </a:rPr>
              <a:t>MLS</a:t>
            </a:r>
            <a:r>
              <a:rPr lang="en-US" sz="1400" dirty="0">
                <a:solidFill>
                  <a:schemeClr val="bg1"/>
                </a:solidFill>
                <a:latin typeface="Georgia" pitchFamily="18" charset="0"/>
              </a:rPr>
              <a:t>	Mass Layoff Statistics</a:t>
            </a:r>
          </a:p>
          <a:p>
            <a:pPr indent="-228600">
              <a:spcBef>
                <a:spcPct val="20000"/>
              </a:spcBef>
              <a:spcAft>
                <a:spcPct val="20000"/>
              </a:spcAft>
              <a:buFont typeface="Wingdings" pitchFamily="2" charset="2"/>
              <a:buChar char="§"/>
              <a:tabLst>
                <a:tab pos="1143000" algn="l"/>
              </a:tabLst>
            </a:pPr>
            <a:r>
              <a:rPr lang="en-US" sz="1400" b="1" dirty="0">
                <a:solidFill>
                  <a:schemeClr val="bg1"/>
                </a:solidFill>
                <a:latin typeface="Georgia" pitchFamily="18" charset="0"/>
              </a:rPr>
              <a:t>MSA</a:t>
            </a:r>
            <a:r>
              <a:rPr lang="en-US" sz="1400" dirty="0">
                <a:solidFill>
                  <a:schemeClr val="bg1"/>
                </a:solidFill>
                <a:latin typeface="Georgia" pitchFamily="18" charset="0"/>
              </a:rPr>
              <a:t> 	Metropolitan Statistical Area</a:t>
            </a:r>
          </a:p>
          <a:p>
            <a:pPr indent="-228600">
              <a:spcBef>
                <a:spcPct val="20000"/>
              </a:spcBef>
              <a:spcAft>
                <a:spcPct val="20000"/>
              </a:spcAft>
              <a:buFont typeface="Wingdings" pitchFamily="2" charset="2"/>
              <a:buChar char="§"/>
              <a:tabLst>
                <a:tab pos="1143000" algn="l"/>
              </a:tabLst>
            </a:pPr>
            <a:r>
              <a:rPr lang="en-US" sz="1400" b="1" dirty="0">
                <a:solidFill>
                  <a:schemeClr val="bg1"/>
                </a:solidFill>
                <a:latin typeface="Georgia" pitchFamily="18" charset="0"/>
              </a:rPr>
              <a:t>NAICS</a:t>
            </a:r>
            <a:r>
              <a:rPr lang="en-US" sz="1400" dirty="0">
                <a:solidFill>
                  <a:schemeClr val="bg1"/>
                </a:solidFill>
                <a:latin typeface="Georgia" pitchFamily="18" charset="0"/>
              </a:rPr>
              <a:t> 	North American Industry 	       	Classification System</a:t>
            </a:r>
          </a:p>
          <a:p>
            <a:pPr indent="-228600">
              <a:spcBef>
                <a:spcPct val="20000"/>
              </a:spcBef>
              <a:spcAft>
                <a:spcPct val="20000"/>
              </a:spcAft>
              <a:buFont typeface="Wingdings" pitchFamily="2" charset="2"/>
              <a:buChar char="§"/>
              <a:tabLst>
                <a:tab pos="1143000" algn="l"/>
              </a:tabLst>
            </a:pPr>
            <a:r>
              <a:rPr lang="en-US" sz="1400" b="1" dirty="0">
                <a:solidFill>
                  <a:schemeClr val="bg1"/>
                </a:solidFill>
                <a:latin typeface="Georgia" pitchFamily="18" charset="0"/>
              </a:rPr>
              <a:t>OES</a:t>
            </a:r>
            <a:r>
              <a:rPr lang="en-US" sz="1400" dirty="0">
                <a:solidFill>
                  <a:schemeClr val="bg1"/>
                </a:solidFill>
                <a:latin typeface="Georgia" pitchFamily="18" charset="0"/>
              </a:rPr>
              <a:t>	Occupational Employment	             	Statistics</a:t>
            </a:r>
          </a:p>
          <a:p>
            <a:pPr indent="-228600">
              <a:spcBef>
                <a:spcPct val="20000"/>
              </a:spcBef>
              <a:spcAft>
                <a:spcPct val="20000"/>
              </a:spcAft>
              <a:buFont typeface="Wingdings" pitchFamily="2" charset="2"/>
              <a:buChar char="§"/>
              <a:tabLst>
                <a:tab pos="1143000" algn="l"/>
              </a:tabLst>
            </a:pPr>
            <a:r>
              <a:rPr lang="en-US" sz="1400" b="1" dirty="0">
                <a:solidFill>
                  <a:schemeClr val="bg1"/>
                </a:solidFill>
                <a:latin typeface="Georgia" pitchFamily="18" charset="0"/>
              </a:rPr>
              <a:t>QCEW</a:t>
            </a:r>
            <a:r>
              <a:rPr lang="en-US" sz="1400" dirty="0">
                <a:solidFill>
                  <a:schemeClr val="bg1"/>
                </a:solidFill>
                <a:latin typeface="Georgia" pitchFamily="18" charset="0"/>
              </a:rPr>
              <a:t>	Quarterly Census of   	    	Employment &amp; Wages</a:t>
            </a:r>
          </a:p>
          <a:p>
            <a:pPr indent="-228600">
              <a:spcBef>
                <a:spcPct val="20000"/>
              </a:spcBef>
              <a:spcAft>
                <a:spcPct val="20000"/>
              </a:spcAft>
              <a:buFont typeface="Wingdings" pitchFamily="2" charset="2"/>
              <a:buChar char="§"/>
              <a:tabLst>
                <a:tab pos="1143000" algn="l"/>
              </a:tabLst>
            </a:pPr>
            <a:r>
              <a:rPr lang="en-US" sz="1400" b="1" dirty="0">
                <a:solidFill>
                  <a:schemeClr val="bg1"/>
                </a:solidFill>
                <a:latin typeface="Georgia" pitchFamily="18" charset="0"/>
              </a:rPr>
              <a:t>SOC</a:t>
            </a:r>
            <a:r>
              <a:rPr lang="en-US" sz="1400" dirty="0">
                <a:solidFill>
                  <a:schemeClr val="bg1"/>
                </a:solidFill>
                <a:latin typeface="Georgia" pitchFamily="18" charset="0"/>
              </a:rPr>
              <a:t> 	Standard Occupational 	          	Classification</a:t>
            </a:r>
          </a:p>
          <a:p>
            <a:pPr indent="-228600">
              <a:spcBef>
                <a:spcPct val="20000"/>
              </a:spcBef>
              <a:spcAft>
                <a:spcPct val="20000"/>
              </a:spcAft>
              <a:buFont typeface="Wingdings" pitchFamily="2" charset="2"/>
              <a:buChar char="§"/>
              <a:tabLst>
                <a:tab pos="1143000" algn="l"/>
              </a:tabLst>
            </a:pPr>
            <a:endParaRPr lang="en-US" sz="1400" dirty="0">
              <a:solidFill>
                <a:schemeClr val="bg1"/>
              </a:solidFill>
              <a:latin typeface="Georgia" pitchFamily="18" charset="0"/>
            </a:endParaRPr>
          </a:p>
        </p:txBody>
      </p:sp>
      <p:sp>
        <p:nvSpPr>
          <p:cNvPr id="13" name="TextBox 12">
            <a:hlinkClick r:id="rId4" action="ppaction://hlinkfile"/>
          </p:cNvPr>
          <p:cNvSpPr txBox="1"/>
          <p:nvPr/>
        </p:nvSpPr>
        <p:spPr>
          <a:xfrm>
            <a:off x="1295400" y="5421570"/>
            <a:ext cx="6781800" cy="400110"/>
          </a:xfrm>
          <a:prstGeom prst="rect">
            <a:avLst/>
          </a:prstGeom>
          <a:solidFill>
            <a:schemeClr val="accent1">
              <a:lumMod val="60000"/>
              <a:lumOff val="40000"/>
            </a:schemeClr>
          </a:solidFill>
          <a:ln>
            <a:noFill/>
          </a:ln>
          <a:effectLst/>
        </p:spPr>
        <p:txBody>
          <a:bodyPr wrap="square" rtlCol="0">
            <a:spAutoFit/>
          </a:bodyPr>
          <a:lstStyle/>
          <a:p>
            <a:pPr algn="ctr"/>
            <a:r>
              <a:rPr lang="en-US" sz="2000" b="1" dirty="0">
                <a:solidFill>
                  <a:schemeClr val="bg1"/>
                </a:solidFill>
                <a:latin typeface="Georgia" pitchFamily="18" charset="0"/>
              </a:rPr>
              <a:t>Click here to </a:t>
            </a:r>
            <a:r>
              <a:rPr lang="en-US" sz="2000" b="1" dirty="0">
                <a:solidFill>
                  <a:schemeClr val="bg1"/>
                </a:solidFill>
                <a:latin typeface="Georgia" pitchFamily="18" charset="0"/>
                <a:hlinkClick r:id="rId5" action="ppaction://hlinkfile"/>
              </a:rPr>
              <a:t>access</a:t>
            </a:r>
            <a:r>
              <a:rPr lang="en-US" sz="2000" b="1" dirty="0">
                <a:solidFill>
                  <a:schemeClr val="bg1"/>
                </a:solidFill>
                <a:latin typeface="Georgia" pitchFamily="18" charset="0"/>
              </a:rPr>
              <a:t> &amp; print a more complete list.</a:t>
            </a:r>
          </a:p>
        </p:txBody>
      </p:sp>
      <p:pic>
        <p:nvPicPr>
          <p:cNvPr id="6" name="Recorded Sound">
            <a:hlinkClick r:id="" action="ppaction://media"/>
          </p:cNvPr>
          <p:cNvPicPr>
            <a:picLocks noRot="1" noChangeAspect="1"/>
          </p:cNvPicPr>
          <p:nvPr>
            <a:wavAudioFile r:embed="rId1" name="Recorded Sound"/>
          </p:nvPr>
        </p:nvPicPr>
        <p:blipFill>
          <a:blip r:embed="rId6" cstate="print"/>
          <a:stretch>
            <a:fillRect/>
          </a:stretch>
        </p:blipFill>
        <p:spPr>
          <a:xfrm>
            <a:off x="8610600" y="304800"/>
            <a:ext cx="304800" cy="304800"/>
          </a:xfrm>
          <a:prstGeom prst="rect">
            <a:avLst/>
          </a:prstGeom>
        </p:spPr>
      </p:pic>
    </p:spTree>
  </p:cSld>
  <p:clrMapOvr>
    <a:masterClrMapping/>
  </p:clrMapOvr>
  <p:transition advTm="1745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53" fill="hold"/>
                                        <p:tgtEl>
                                          <p:spTgt spid="6"/>
                                        </p:tgtEl>
                                      </p:cBhvr>
                                    </p:cmd>
                                  </p:childTnLst>
                                </p:cTn>
                              </p:par>
                              <p:par>
                                <p:cTn id="7" presetID="9" presetClass="entr" presetSubtype="0" fill="hold" nodeType="withEffect">
                                  <p:stCondLst>
                                    <p:cond delay="1000"/>
                                  </p:stCondLst>
                                  <p:childTnLst>
                                    <p:set>
                                      <p:cBhvr>
                                        <p:cTn id="8" dur="1" fill="hold">
                                          <p:stCondLst>
                                            <p:cond delay="0"/>
                                          </p:stCondLst>
                                        </p:cTn>
                                        <p:tgtEl>
                                          <p:spTgt spid="12">
                                            <p:txEl>
                                              <p:pRg st="0" end="0"/>
                                            </p:txEl>
                                          </p:spTgt>
                                        </p:tgtEl>
                                        <p:attrNameLst>
                                          <p:attrName>style.visibility</p:attrName>
                                        </p:attrNameLst>
                                      </p:cBhvr>
                                      <p:to>
                                        <p:strVal val="visible"/>
                                      </p:to>
                                    </p:set>
                                    <p:animEffect transition="in" filter="dissolve">
                                      <p:cBhvr>
                                        <p:cTn id="9" dur="500"/>
                                        <p:tgtEl>
                                          <p:spTgt spid="12">
                                            <p:txEl>
                                              <p:pRg st="0" end="0"/>
                                            </p:txEl>
                                          </p:spTgt>
                                        </p:tgtEl>
                                      </p:cBhvr>
                                    </p:animEffect>
                                  </p:childTnLst>
                                </p:cTn>
                              </p:par>
                              <p:par>
                                <p:cTn id="10" presetID="9" presetClass="entr" presetSubtype="0" fill="hold" nodeType="withEffect">
                                  <p:stCondLst>
                                    <p:cond delay="100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ssolve">
                                      <p:cBhvr>
                                        <p:cTn id="12" dur="500"/>
                                        <p:tgtEl>
                                          <p:spTgt spid="12">
                                            <p:txEl>
                                              <p:pRg st="1" end="1"/>
                                            </p:txEl>
                                          </p:spTgt>
                                        </p:tgtEl>
                                      </p:cBhvr>
                                    </p:animEffect>
                                  </p:childTnLst>
                                </p:cTn>
                              </p:par>
                              <p:par>
                                <p:cTn id="13" presetID="9" presetClass="entr" presetSubtype="0" fill="hold" nodeType="withEffect">
                                  <p:stCondLst>
                                    <p:cond delay="100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dissolve">
                                      <p:cBhvr>
                                        <p:cTn id="15" dur="500"/>
                                        <p:tgtEl>
                                          <p:spTgt spid="12">
                                            <p:txEl>
                                              <p:pRg st="2" end="2"/>
                                            </p:txEl>
                                          </p:spTgt>
                                        </p:tgtEl>
                                      </p:cBhvr>
                                    </p:animEffect>
                                  </p:childTnLst>
                                </p:cTn>
                              </p:par>
                              <p:par>
                                <p:cTn id="16" presetID="9" presetClass="entr" presetSubtype="0" fill="hold" nodeType="withEffect">
                                  <p:stCondLst>
                                    <p:cond delay="100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dissolve">
                                      <p:cBhvr>
                                        <p:cTn id="18" dur="500"/>
                                        <p:tgtEl>
                                          <p:spTgt spid="12">
                                            <p:txEl>
                                              <p:pRg st="3" end="3"/>
                                            </p:txEl>
                                          </p:spTgt>
                                        </p:tgtEl>
                                      </p:cBhvr>
                                    </p:animEffect>
                                  </p:childTnLst>
                                </p:cTn>
                              </p:par>
                              <p:par>
                                <p:cTn id="19" presetID="9" presetClass="entr" presetSubtype="0" fill="hold" nodeType="withEffect">
                                  <p:stCondLst>
                                    <p:cond delay="100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dissolve">
                                      <p:cBhvr>
                                        <p:cTn id="21" dur="500"/>
                                        <p:tgtEl>
                                          <p:spTgt spid="12">
                                            <p:txEl>
                                              <p:pRg st="4" end="4"/>
                                            </p:txEl>
                                          </p:spTgt>
                                        </p:tgtEl>
                                      </p:cBhvr>
                                    </p:animEffect>
                                  </p:childTnLst>
                                </p:cTn>
                              </p:par>
                              <p:par>
                                <p:cTn id="22" presetID="9" presetClass="entr" presetSubtype="0" fill="hold" nodeType="withEffect">
                                  <p:stCondLst>
                                    <p:cond delay="1000"/>
                                  </p:stCondLst>
                                  <p:childTnLst>
                                    <p:set>
                                      <p:cBhvr>
                                        <p:cTn id="23" dur="1" fill="hold">
                                          <p:stCondLst>
                                            <p:cond delay="0"/>
                                          </p:stCondLst>
                                        </p:cTn>
                                        <p:tgtEl>
                                          <p:spTgt spid="12">
                                            <p:txEl>
                                              <p:pRg st="5" end="5"/>
                                            </p:txEl>
                                          </p:spTgt>
                                        </p:tgtEl>
                                        <p:attrNameLst>
                                          <p:attrName>style.visibility</p:attrName>
                                        </p:attrNameLst>
                                      </p:cBhvr>
                                      <p:to>
                                        <p:strVal val="visible"/>
                                      </p:to>
                                    </p:set>
                                    <p:animEffect transition="in" filter="dissolve">
                                      <p:cBhvr>
                                        <p:cTn id="24" dur="500"/>
                                        <p:tgtEl>
                                          <p:spTgt spid="12">
                                            <p:txEl>
                                              <p:pRg st="5" end="5"/>
                                            </p:txEl>
                                          </p:spTgt>
                                        </p:tgtEl>
                                      </p:cBhvr>
                                    </p:animEffect>
                                  </p:childTnLst>
                                </p:cTn>
                              </p:par>
                              <p:par>
                                <p:cTn id="25" presetID="9" presetClass="entr" presetSubtype="0" fill="hold" nodeType="withEffect">
                                  <p:stCondLst>
                                    <p:cond delay="100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dissolve">
                                      <p:cBhvr>
                                        <p:cTn id="27" dur="500"/>
                                        <p:tgtEl>
                                          <p:spTgt spid="12">
                                            <p:txEl>
                                              <p:pRg st="6" end="6"/>
                                            </p:txEl>
                                          </p:spTgt>
                                        </p:tgtEl>
                                      </p:cBhvr>
                                    </p:animEffect>
                                  </p:childTnLst>
                                </p:cTn>
                              </p:par>
                              <p:par>
                                <p:cTn id="28" presetID="9" presetClass="entr" presetSubtype="0" fill="hold" nodeType="withEffect">
                                  <p:stCondLst>
                                    <p:cond delay="1000"/>
                                  </p:stCondLst>
                                  <p:childTnLst>
                                    <p:set>
                                      <p:cBhvr>
                                        <p:cTn id="29" dur="1" fill="hold">
                                          <p:stCondLst>
                                            <p:cond delay="0"/>
                                          </p:stCondLst>
                                        </p:cTn>
                                        <p:tgtEl>
                                          <p:spTgt spid="12">
                                            <p:txEl>
                                              <p:pRg st="7" end="7"/>
                                            </p:txEl>
                                          </p:spTgt>
                                        </p:tgtEl>
                                        <p:attrNameLst>
                                          <p:attrName>style.visibility</p:attrName>
                                        </p:attrNameLst>
                                      </p:cBhvr>
                                      <p:to>
                                        <p:strVal val="visible"/>
                                      </p:to>
                                    </p:set>
                                    <p:animEffect transition="in" filter="dissolve">
                                      <p:cBhvr>
                                        <p:cTn id="30" dur="500"/>
                                        <p:tgtEl>
                                          <p:spTgt spid="12">
                                            <p:txEl>
                                              <p:pRg st="7" end="7"/>
                                            </p:txEl>
                                          </p:spTgt>
                                        </p:tgtEl>
                                      </p:cBhvr>
                                    </p:animEffect>
                                  </p:childTnLst>
                                </p:cTn>
                              </p:par>
                              <p:par>
                                <p:cTn id="31" presetID="9" presetClass="entr" presetSubtype="0" fill="hold" nodeType="withEffect">
                                  <p:stCondLst>
                                    <p:cond delay="1000"/>
                                  </p:stCondLst>
                                  <p:childTnLst>
                                    <p:set>
                                      <p:cBhvr>
                                        <p:cTn id="32" dur="1" fill="hold">
                                          <p:stCondLst>
                                            <p:cond delay="0"/>
                                          </p:stCondLst>
                                        </p:cTn>
                                        <p:tgtEl>
                                          <p:spTgt spid="12">
                                            <p:txEl>
                                              <p:pRg st="8" end="8"/>
                                            </p:txEl>
                                          </p:spTgt>
                                        </p:tgtEl>
                                        <p:attrNameLst>
                                          <p:attrName>style.visibility</p:attrName>
                                        </p:attrNameLst>
                                      </p:cBhvr>
                                      <p:to>
                                        <p:strVal val="visible"/>
                                      </p:to>
                                    </p:set>
                                    <p:animEffect transition="in" filter="dissolve">
                                      <p:cBhvr>
                                        <p:cTn id="33" dur="500"/>
                                        <p:tgtEl>
                                          <p:spTgt spid="12">
                                            <p:txEl>
                                              <p:pRg st="8" end="8"/>
                                            </p:txEl>
                                          </p:spTgt>
                                        </p:tgtEl>
                                      </p:cBhvr>
                                    </p:animEffect>
                                  </p:childTnLst>
                                </p:cTn>
                              </p:par>
                              <p:par>
                                <p:cTn id="34" presetID="9" presetClass="entr" presetSubtype="0" fill="hold" nodeType="withEffect">
                                  <p:stCondLst>
                                    <p:cond delay="100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dissolve">
                                      <p:cBhvr>
                                        <p:cTn id="36" dur="500"/>
                                        <p:tgtEl>
                                          <p:spTgt spid="15">
                                            <p:txEl>
                                              <p:pRg st="0" end="0"/>
                                            </p:txEl>
                                          </p:spTgt>
                                        </p:tgtEl>
                                      </p:cBhvr>
                                    </p:animEffect>
                                  </p:childTnLst>
                                </p:cTn>
                              </p:par>
                              <p:par>
                                <p:cTn id="37" presetID="9" presetClass="entr" presetSubtype="0" fill="hold" nodeType="withEffect">
                                  <p:stCondLst>
                                    <p:cond delay="1000"/>
                                  </p:stCondLst>
                                  <p:childTnLst>
                                    <p:set>
                                      <p:cBhvr>
                                        <p:cTn id="38" dur="1" fill="hold">
                                          <p:stCondLst>
                                            <p:cond delay="0"/>
                                          </p:stCondLst>
                                        </p:cTn>
                                        <p:tgtEl>
                                          <p:spTgt spid="15">
                                            <p:txEl>
                                              <p:pRg st="1" end="1"/>
                                            </p:txEl>
                                          </p:spTgt>
                                        </p:tgtEl>
                                        <p:attrNameLst>
                                          <p:attrName>style.visibility</p:attrName>
                                        </p:attrNameLst>
                                      </p:cBhvr>
                                      <p:to>
                                        <p:strVal val="visible"/>
                                      </p:to>
                                    </p:set>
                                    <p:animEffect transition="in" filter="dissolve">
                                      <p:cBhvr>
                                        <p:cTn id="39" dur="500"/>
                                        <p:tgtEl>
                                          <p:spTgt spid="15">
                                            <p:txEl>
                                              <p:pRg st="1" end="1"/>
                                            </p:txEl>
                                          </p:spTgt>
                                        </p:tgtEl>
                                      </p:cBhvr>
                                    </p:animEffect>
                                  </p:childTnLst>
                                </p:cTn>
                              </p:par>
                              <p:par>
                                <p:cTn id="40" presetID="9" presetClass="entr" presetSubtype="0" fill="hold" nodeType="withEffect">
                                  <p:stCondLst>
                                    <p:cond delay="1000"/>
                                  </p:stCondLst>
                                  <p:childTnLst>
                                    <p:set>
                                      <p:cBhvr>
                                        <p:cTn id="41" dur="1" fill="hold">
                                          <p:stCondLst>
                                            <p:cond delay="0"/>
                                          </p:stCondLst>
                                        </p:cTn>
                                        <p:tgtEl>
                                          <p:spTgt spid="15">
                                            <p:txEl>
                                              <p:pRg st="2" end="2"/>
                                            </p:txEl>
                                          </p:spTgt>
                                        </p:tgtEl>
                                        <p:attrNameLst>
                                          <p:attrName>style.visibility</p:attrName>
                                        </p:attrNameLst>
                                      </p:cBhvr>
                                      <p:to>
                                        <p:strVal val="visible"/>
                                      </p:to>
                                    </p:set>
                                    <p:animEffect transition="in" filter="dissolve">
                                      <p:cBhvr>
                                        <p:cTn id="42" dur="500"/>
                                        <p:tgtEl>
                                          <p:spTgt spid="15">
                                            <p:txEl>
                                              <p:pRg st="2" end="2"/>
                                            </p:txEl>
                                          </p:spTgt>
                                        </p:tgtEl>
                                      </p:cBhvr>
                                    </p:animEffect>
                                  </p:childTnLst>
                                </p:cTn>
                              </p:par>
                              <p:par>
                                <p:cTn id="43" presetID="9" presetClass="entr" presetSubtype="0" fill="hold" nodeType="withEffect">
                                  <p:stCondLst>
                                    <p:cond delay="1000"/>
                                  </p:stCondLst>
                                  <p:childTnLst>
                                    <p:set>
                                      <p:cBhvr>
                                        <p:cTn id="44" dur="1" fill="hold">
                                          <p:stCondLst>
                                            <p:cond delay="0"/>
                                          </p:stCondLst>
                                        </p:cTn>
                                        <p:tgtEl>
                                          <p:spTgt spid="15">
                                            <p:txEl>
                                              <p:pRg st="3" end="3"/>
                                            </p:txEl>
                                          </p:spTgt>
                                        </p:tgtEl>
                                        <p:attrNameLst>
                                          <p:attrName>style.visibility</p:attrName>
                                        </p:attrNameLst>
                                      </p:cBhvr>
                                      <p:to>
                                        <p:strVal val="visible"/>
                                      </p:to>
                                    </p:set>
                                    <p:animEffect transition="in" filter="dissolve">
                                      <p:cBhvr>
                                        <p:cTn id="45" dur="500"/>
                                        <p:tgtEl>
                                          <p:spTgt spid="15">
                                            <p:txEl>
                                              <p:pRg st="3" end="3"/>
                                            </p:txEl>
                                          </p:spTgt>
                                        </p:tgtEl>
                                      </p:cBhvr>
                                    </p:animEffect>
                                  </p:childTnLst>
                                </p:cTn>
                              </p:par>
                              <p:par>
                                <p:cTn id="46" presetID="9" presetClass="entr" presetSubtype="0" fill="hold" nodeType="withEffect">
                                  <p:stCondLst>
                                    <p:cond delay="1000"/>
                                  </p:stCondLst>
                                  <p:childTnLst>
                                    <p:set>
                                      <p:cBhvr>
                                        <p:cTn id="47" dur="1" fill="hold">
                                          <p:stCondLst>
                                            <p:cond delay="0"/>
                                          </p:stCondLst>
                                        </p:cTn>
                                        <p:tgtEl>
                                          <p:spTgt spid="15">
                                            <p:txEl>
                                              <p:pRg st="4" end="4"/>
                                            </p:txEl>
                                          </p:spTgt>
                                        </p:tgtEl>
                                        <p:attrNameLst>
                                          <p:attrName>style.visibility</p:attrName>
                                        </p:attrNameLst>
                                      </p:cBhvr>
                                      <p:to>
                                        <p:strVal val="visible"/>
                                      </p:to>
                                    </p:set>
                                    <p:animEffect transition="in" filter="dissolve">
                                      <p:cBhvr>
                                        <p:cTn id="48" dur="500"/>
                                        <p:tgtEl>
                                          <p:spTgt spid="15">
                                            <p:txEl>
                                              <p:pRg st="4" end="4"/>
                                            </p:txEl>
                                          </p:spTgt>
                                        </p:tgtEl>
                                      </p:cBhvr>
                                    </p:animEffect>
                                  </p:childTnLst>
                                </p:cTn>
                              </p:par>
                              <p:par>
                                <p:cTn id="49" presetID="9" presetClass="entr" presetSubtype="0" fill="hold" nodeType="withEffect">
                                  <p:stCondLst>
                                    <p:cond delay="1000"/>
                                  </p:stCondLst>
                                  <p:childTnLst>
                                    <p:set>
                                      <p:cBhvr>
                                        <p:cTn id="50" dur="1" fill="hold">
                                          <p:stCondLst>
                                            <p:cond delay="0"/>
                                          </p:stCondLst>
                                        </p:cTn>
                                        <p:tgtEl>
                                          <p:spTgt spid="15">
                                            <p:txEl>
                                              <p:pRg st="6" end="6"/>
                                            </p:txEl>
                                          </p:spTgt>
                                        </p:tgtEl>
                                        <p:attrNameLst>
                                          <p:attrName>style.visibility</p:attrName>
                                        </p:attrNameLst>
                                      </p:cBhvr>
                                      <p:to>
                                        <p:strVal val="visible"/>
                                      </p:to>
                                    </p:set>
                                    <p:animEffect transition="in" filter="dissolve">
                                      <p:cBhvr>
                                        <p:cTn id="51" dur="500"/>
                                        <p:tgtEl>
                                          <p:spTgt spid="15">
                                            <p:txEl>
                                              <p:pRg st="6" end="6"/>
                                            </p:txEl>
                                          </p:spTgt>
                                        </p:tgtEl>
                                      </p:cBhvr>
                                    </p:animEffect>
                                  </p:childTnLst>
                                </p:cTn>
                              </p:par>
                              <p:par>
                                <p:cTn id="52" presetID="9" presetClass="entr" presetSubtype="0" fill="hold" nodeType="withEffect">
                                  <p:stCondLst>
                                    <p:cond delay="1000"/>
                                  </p:stCondLst>
                                  <p:childTnLst>
                                    <p:set>
                                      <p:cBhvr>
                                        <p:cTn id="53" dur="1" fill="hold">
                                          <p:stCondLst>
                                            <p:cond delay="0"/>
                                          </p:stCondLst>
                                        </p:cTn>
                                        <p:tgtEl>
                                          <p:spTgt spid="15">
                                            <p:txEl>
                                              <p:pRg st="5" end="5"/>
                                            </p:txEl>
                                          </p:spTgt>
                                        </p:tgtEl>
                                        <p:attrNameLst>
                                          <p:attrName>style.visibility</p:attrName>
                                        </p:attrNameLst>
                                      </p:cBhvr>
                                      <p:to>
                                        <p:strVal val="visible"/>
                                      </p:to>
                                    </p:set>
                                    <p:animEffect transition="in" filter="dissolve">
                                      <p:cBhvr>
                                        <p:cTn id="54" dur="500"/>
                                        <p:tgtEl>
                                          <p:spTgt spid="15">
                                            <p:txEl>
                                              <p:pRg st="5" end="5"/>
                                            </p:txEl>
                                          </p:spTgt>
                                        </p:tgtEl>
                                      </p:cBhvr>
                                    </p:animEffect>
                                  </p:childTnLst>
                                </p:cTn>
                              </p:par>
                              <p:par>
                                <p:cTn id="55" presetID="23" presetClass="entr" presetSubtype="16" fill="hold" grpId="0" nodeType="withEffect">
                                  <p:stCondLst>
                                    <p:cond delay="100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5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ormAutofit/>
          </a:bodyPr>
          <a:lstStyle/>
          <a:p>
            <a:r>
              <a:rPr lang="en-US" dirty="0"/>
              <a:t>Some Basics</a:t>
            </a:r>
          </a:p>
        </p:txBody>
      </p:sp>
      <p:sp>
        <p:nvSpPr>
          <p:cNvPr id="11" name="Content Placeholder 10"/>
          <p:cNvSpPr>
            <a:spLocks noGrp="1"/>
          </p:cNvSpPr>
          <p:nvPr>
            <p:ph idx="1"/>
          </p:nvPr>
        </p:nvSpPr>
        <p:spPr/>
        <p:txBody>
          <a:bodyPr>
            <a:normAutofit/>
          </a:bodyPr>
          <a:lstStyle/>
          <a:p>
            <a:pPr lvl="0" eaLnBrk="0" fontAlgn="base" hangingPunct="0">
              <a:lnSpc>
                <a:spcPct val="90000"/>
              </a:lnSpc>
              <a:spcAft>
                <a:spcPct val="0"/>
              </a:spcAft>
              <a:buFont typeface="Arial" charset="0"/>
              <a:buChar char="•"/>
              <a:defRPr/>
            </a:pPr>
            <a:r>
              <a:rPr lang="en-US" sz="2000" b="1" dirty="0"/>
              <a:t>Employed</a:t>
            </a:r>
          </a:p>
          <a:p>
            <a:pPr lvl="1" eaLnBrk="0" fontAlgn="base" hangingPunct="0">
              <a:lnSpc>
                <a:spcPct val="90000"/>
              </a:lnSpc>
              <a:spcAft>
                <a:spcPct val="0"/>
              </a:spcAft>
              <a:buFont typeface="Arial" charset="0"/>
              <a:buChar char="–"/>
              <a:defRPr/>
            </a:pPr>
            <a:r>
              <a:rPr lang="en-US" sz="2000" dirty="0"/>
              <a:t>Worked at least one hour for pay or other compensation</a:t>
            </a:r>
          </a:p>
          <a:p>
            <a:pPr lvl="1" eaLnBrk="0" fontAlgn="base" hangingPunct="0">
              <a:lnSpc>
                <a:spcPct val="90000"/>
              </a:lnSpc>
              <a:spcAft>
                <a:spcPct val="0"/>
              </a:spcAft>
              <a:buFont typeface="Arial" charset="0"/>
              <a:buChar char="–"/>
              <a:defRPr/>
            </a:pPr>
            <a:r>
              <a:rPr lang="en-US" sz="2000" dirty="0"/>
              <a:t>Worked during the calendar week or pay period that includes the </a:t>
            </a:r>
            <a:r>
              <a:rPr lang="en-US" sz="2000" dirty="0">
                <a:solidFill>
                  <a:schemeClr val="tx2">
                    <a:lumMod val="20000"/>
                    <a:lumOff val="80000"/>
                  </a:schemeClr>
                </a:solidFill>
              </a:rPr>
              <a:t>12</a:t>
            </a:r>
            <a:r>
              <a:rPr lang="en-US" sz="2000" baseline="30000" dirty="0">
                <a:solidFill>
                  <a:schemeClr val="tx2">
                    <a:lumMod val="20000"/>
                    <a:lumOff val="80000"/>
                  </a:schemeClr>
                </a:solidFill>
              </a:rPr>
              <a:t>th</a:t>
            </a:r>
            <a:r>
              <a:rPr lang="en-US" sz="2000" dirty="0">
                <a:solidFill>
                  <a:schemeClr val="tx2">
                    <a:lumMod val="20000"/>
                    <a:lumOff val="80000"/>
                  </a:schemeClr>
                </a:solidFill>
              </a:rPr>
              <a:t> day of the month</a:t>
            </a:r>
            <a:r>
              <a:rPr lang="en-US" sz="2000" dirty="0"/>
              <a:t> (the week with the least number of holidays)</a:t>
            </a:r>
          </a:p>
          <a:p>
            <a:pPr lvl="1" eaLnBrk="0" fontAlgn="base" hangingPunct="0">
              <a:lnSpc>
                <a:spcPct val="90000"/>
              </a:lnSpc>
              <a:spcAft>
                <a:spcPct val="0"/>
              </a:spcAft>
              <a:buFont typeface="Arial" charset="0"/>
              <a:buChar char="–"/>
              <a:defRPr/>
            </a:pPr>
            <a:r>
              <a:rPr lang="en-US" sz="2000" dirty="0"/>
              <a:t>Total counts or estimates of </a:t>
            </a:r>
            <a:r>
              <a:rPr lang="en-US" sz="2000" dirty="0">
                <a:solidFill>
                  <a:schemeClr val="tx2">
                    <a:lumMod val="20000"/>
                    <a:lumOff val="80000"/>
                  </a:schemeClr>
                </a:solidFill>
              </a:rPr>
              <a:t>Employed</a:t>
            </a:r>
            <a:r>
              <a:rPr lang="en-US" sz="2000" dirty="0"/>
              <a:t> can either be by place of work (jobs) or place of residence (people).</a:t>
            </a:r>
          </a:p>
          <a:p>
            <a:pPr lvl="0" eaLnBrk="0" fontAlgn="base" hangingPunct="0">
              <a:lnSpc>
                <a:spcPct val="90000"/>
              </a:lnSpc>
              <a:spcAft>
                <a:spcPct val="0"/>
              </a:spcAft>
              <a:buFont typeface="Arial" charset="0"/>
              <a:buChar char="•"/>
              <a:defRPr/>
            </a:pPr>
            <a:r>
              <a:rPr lang="en-US" sz="2000" b="1" dirty="0"/>
              <a:t>Unemployed </a:t>
            </a:r>
          </a:p>
          <a:p>
            <a:pPr lvl="1" eaLnBrk="0" fontAlgn="base" hangingPunct="0">
              <a:lnSpc>
                <a:spcPct val="90000"/>
              </a:lnSpc>
              <a:spcAft>
                <a:spcPct val="0"/>
              </a:spcAft>
              <a:buFont typeface="Arial" charset="0"/>
              <a:buChar char="–"/>
              <a:defRPr/>
            </a:pPr>
            <a:r>
              <a:rPr lang="en-US" sz="2000" dirty="0"/>
              <a:t>Must have no job attachment (not </a:t>
            </a:r>
            <a:r>
              <a:rPr lang="en-US" sz="2000" dirty="0">
                <a:solidFill>
                  <a:schemeClr val="tx2">
                    <a:lumMod val="20000"/>
                    <a:lumOff val="80000"/>
                  </a:schemeClr>
                </a:solidFill>
              </a:rPr>
              <a:t>expected</a:t>
            </a:r>
            <a:r>
              <a:rPr lang="en-US" sz="2000" dirty="0">
                <a:solidFill>
                  <a:schemeClr val="tx1"/>
                </a:solidFill>
              </a:rPr>
              <a:t> </a:t>
            </a:r>
            <a:r>
              <a:rPr lang="en-US" sz="2000" dirty="0"/>
              <a:t>to be recalled)</a:t>
            </a:r>
          </a:p>
          <a:p>
            <a:pPr lvl="1" eaLnBrk="0" fontAlgn="base" hangingPunct="0">
              <a:lnSpc>
                <a:spcPct val="90000"/>
              </a:lnSpc>
              <a:spcAft>
                <a:spcPct val="0"/>
              </a:spcAft>
              <a:buFont typeface="Arial" charset="0"/>
              <a:buChar char="–"/>
              <a:defRPr/>
            </a:pPr>
            <a:r>
              <a:rPr lang="en-US" sz="2000" dirty="0"/>
              <a:t>Must be available for work and </a:t>
            </a:r>
            <a:r>
              <a:rPr lang="en-US" sz="2000" dirty="0">
                <a:solidFill>
                  <a:schemeClr val="tx2">
                    <a:lumMod val="20000"/>
                    <a:lumOff val="80000"/>
                  </a:schemeClr>
                </a:solidFill>
              </a:rPr>
              <a:t>actively</a:t>
            </a:r>
            <a:r>
              <a:rPr lang="en-US" sz="2000" dirty="0">
                <a:solidFill>
                  <a:schemeClr val="tx1"/>
                </a:solidFill>
              </a:rPr>
              <a:t> </a:t>
            </a:r>
            <a:r>
              <a:rPr lang="en-US" sz="2000" dirty="0"/>
              <a:t>seeking it</a:t>
            </a:r>
          </a:p>
          <a:p>
            <a:pPr lvl="1" eaLnBrk="0" fontAlgn="base" hangingPunct="0">
              <a:lnSpc>
                <a:spcPct val="90000"/>
              </a:lnSpc>
              <a:spcAft>
                <a:spcPct val="0"/>
              </a:spcAft>
              <a:buFont typeface="Arial" charset="0"/>
              <a:buChar char="–"/>
              <a:defRPr/>
            </a:pPr>
            <a:r>
              <a:rPr lang="en-US" sz="2000" dirty="0"/>
              <a:t>Can be experienced worker or be a new entrant or re-entrant into the labor force</a:t>
            </a:r>
          </a:p>
          <a:p>
            <a:pPr lvl="1" eaLnBrk="0" fontAlgn="base" hangingPunct="0">
              <a:lnSpc>
                <a:spcPct val="90000"/>
              </a:lnSpc>
              <a:spcAft>
                <a:spcPct val="0"/>
              </a:spcAft>
              <a:buFont typeface="Arial" charset="0"/>
              <a:buChar char="–"/>
              <a:defRPr/>
            </a:pPr>
            <a:r>
              <a:rPr lang="en-US" sz="2000" dirty="0"/>
              <a:t>Total counts of </a:t>
            </a:r>
            <a:r>
              <a:rPr lang="en-US" sz="2000" dirty="0">
                <a:solidFill>
                  <a:schemeClr val="tx2">
                    <a:lumMod val="20000"/>
                    <a:lumOff val="80000"/>
                  </a:schemeClr>
                </a:solidFill>
              </a:rPr>
              <a:t>Unemployed</a:t>
            </a:r>
            <a:r>
              <a:rPr lang="en-US" sz="2000" dirty="0"/>
              <a:t> are by place of residence</a:t>
            </a:r>
          </a:p>
        </p:txBody>
      </p:sp>
      <p:pic>
        <p:nvPicPr>
          <p:cNvPr id="4"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304800"/>
            <a:ext cx="304800" cy="304800"/>
          </a:xfrm>
          <a:prstGeom prst="rect">
            <a:avLst/>
          </a:prstGeom>
        </p:spPr>
      </p:pic>
    </p:spTree>
  </p:cSld>
  <p:clrMapOvr>
    <a:masterClrMapping/>
  </p:clrMapOvr>
  <p:transition advTm="269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i="1" dirty="0"/>
              <a:t>Important </a:t>
            </a:r>
            <a:r>
              <a:rPr lang="en-US" dirty="0"/>
              <a:t> </a:t>
            </a:r>
            <a:r>
              <a:rPr lang="en-US" i="1" dirty="0"/>
              <a:t>to Note</a:t>
            </a:r>
            <a:endParaRPr lang="en-US" dirty="0"/>
          </a:p>
        </p:txBody>
      </p:sp>
      <p:sp>
        <p:nvSpPr>
          <p:cNvPr id="12" name="Content Placeholder 11"/>
          <p:cNvSpPr>
            <a:spLocks noGrp="1"/>
          </p:cNvSpPr>
          <p:nvPr>
            <p:ph idx="1"/>
          </p:nvPr>
        </p:nvSpPr>
        <p:spPr/>
        <p:txBody>
          <a:bodyPr>
            <a:normAutofit fontScale="92500" lnSpcReduction="10000"/>
          </a:bodyPr>
          <a:lstStyle/>
          <a:p>
            <a:r>
              <a:rPr lang="en-US" dirty="0"/>
              <a:t>Many LMI data sources (such as QCEW, CES and LAUS) that report </a:t>
            </a:r>
            <a:r>
              <a:rPr lang="en-US" dirty="0">
                <a:solidFill>
                  <a:schemeClr val="tx2">
                    <a:lumMod val="20000"/>
                    <a:lumOff val="80000"/>
                  </a:schemeClr>
                </a:solidFill>
              </a:rPr>
              <a:t>monthly</a:t>
            </a:r>
            <a:r>
              <a:rPr lang="en-US" dirty="0">
                <a:solidFill>
                  <a:srgbClr val="FF0000"/>
                </a:solidFill>
              </a:rPr>
              <a:t> </a:t>
            </a:r>
            <a:r>
              <a:rPr lang="en-US" dirty="0"/>
              <a:t>data are </a:t>
            </a:r>
            <a:r>
              <a:rPr lang="en-US" dirty="0">
                <a:solidFill>
                  <a:schemeClr val="tx2">
                    <a:lumMod val="20000"/>
                    <a:lumOff val="80000"/>
                  </a:schemeClr>
                </a:solidFill>
              </a:rPr>
              <a:t>NOT</a:t>
            </a:r>
            <a:r>
              <a:rPr lang="en-US" dirty="0">
                <a:solidFill>
                  <a:srgbClr val="3333FF"/>
                </a:solidFill>
              </a:rPr>
              <a:t> </a:t>
            </a:r>
            <a:r>
              <a:rPr lang="en-US" dirty="0"/>
              <a:t>monthly averages but are only for the week that includes the 12</a:t>
            </a:r>
            <a:r>
              <a:rPr lang="en-US" baseline="30000" dirty="0"/>
              <a:t>th</a:t>
            </a:r>
            <a:r>
              <a:rPr lang="en-US" dirty="0"/>
              <a:t> day of the month.   This is done to standardize data collection.</a:t>
            </a:r>
          </a:p>
          <a:p>
            <a:r>
              <a:rPr lang="en-US" i="1" dirty="0"/>
              <a:t>For example: If a two-week layoff occurs that runs from May 16 through June 6, these layoffs would not show up in the unemployment data for either month</a:t>
            </a:r>
            <a:endParaRPr lang="en-US" dirty="0"/>
          </a:p>
        </p:txBody>
      </p:sp>
      <p:pic>
        <p:nvPicPr>
          <p:cNvPr id="4"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304800"/>
            <a:ext cx="304800" cy="304800"/>
          </a:xfrm>
          <a:prstGeom prst="rect">
            <a:avLst/>
          </a:prstGeom>
        </p:spPr>
      </p:pic>
    </p:spTree>
  </p:cSld>
  <p:clrMapOvr>
    <a:masterClrMapping/>
  </p:clrMapOvr>
  <p:transition advTm="2350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ormAutofit/>
          </a:bodyPr>
          <a:lstStyle/>
          <a:p>
            <a:r>
              <a:rPr lang="en-US" dirty="0"/>
              <a:t>More definitions</a:t>
            </a:r>
          </a:p>
        </p:txBody>
      </p:sp>
      <p:sp>
        <p:nvSpPr>
          <p:cNvPr id="131075" name="Rectangle 3"/>
          <p:cNvSpPr>
            <a:spLocks noGrp="1" noChangeArrowheads="1"/>
          </p:cNvSpPr>
          <p:nvPr>
            <p:ph idx="1"/>
          </p:nvPr>
        </p:nvSpPr>
        <p:spPr/>
        <p:txBody>
          <a:bodyPr>
            <a:normAutofit/>
          </a:bodyPr>
          <a:lstStyle/>
          <a:p>
            <a:r>
              <a:rPr lang="en-US" sz="2400" dirty="0"/>
              <a:t>Labor Force</a:t>
            </a:r>
          </a:p>
          <a:p>
            <a:pPr lvl="1"/>
            <a:r>
              <a:rPr lang="en-US" sz="2400" dirty="0"/>
              <a:t>Must be at least 16 years old</a:t>
            </a:r>
          </a:p>
          <a:p>
            <a:pPr lvl="1"/>
            <a:r>
              <a:rPr lang="en-US" sz="2400" dirty="0"/>
              <a:t>Equals the sum of Employed  plus Unemployed</a:t>
            </a:r>
          </a:p>
          <a:p>
            <a:pPr lvl="1"/>
            <a:r>
              <a:rPr lang="en-US" sz="2400" dirty="0"/>
              <a:t>Does </a:t>
            </a:r>
            <a:r>
              <a:rPr lang="en-US" sz="2400" dirty="0">
                <a:solidFill>
                  <a:schemeClr val="tx2">
                    <a:lumMod val="20000"/>
                    <a:lumOff val="80000"/>
                  </a:schemeClr>
                </a:solidFill>
              </a:rPr>
              <a:t>NOT</a:t>
            </a:r>
            <a:r>
              <a:rPr lang="en-US" sz="2400" dirty="0">
                <a:solidFill>
                  <a:schemeClr val="hlink"/>
                </a:solidFill>
              </a:rPr>
              <a:t> </a:t>
            </a:r>
            <a:r>
              <a:rPr lang="en-US" sz="2400" dirty="0"/>
              <a:t>include military personnel or persons in institutions so is officially the civilian labor force</a:t>
            </a:r>
          </a:p>
          <a:p>
            <a:r>
              <a:rPr lang="en-US" sz="2400" dirty="0"/>
              <a:t>Unemployment Rate</a:t>
            </a:r>
          </a:p>
          <a:p>
            <a:pPr lvl="1"/>
            <a:r>
              <a:rPr lang="en-US" sz="2400" dirty="0"/>
              <a:t>Expressed as %</a:t>
            </a:r>
          </a:p>
          <a:p>
            <a:pPr lvl="1"/>
            <a:r>
              <a:rPr lang="en-US" sz="2400" dirty="0"/>
              <a:t>Total Unemployed divided by the </a:t>
            </a:r>
            <a:br>
              <a:rPr lang="en-US" sz="2400" dirty="0"/>
            </a:br>
            <a:r>
              <a:rPr lang="en-US" sz="2400" dirty="0"/>
              <a:t>Total Labor Force</a:t>
            </a:r>
          </a:p>
        </p:txBody>
      </p:sp>
      <p:pic>
        <p:nvPicPr>
          <p:cNvPr id="263171" name="Picture 3" descr="C:\Users\Ted\AppData\Local\Microsoft\Windows\Temporary Internet Files\Content.IE5\6OJZ45JO\MC900188075[1].wmf"/>
          <p:cNvPicPr>
            <a:picLocks noChangeAspect="1" noChangeArrowheads="1"/>
          </p:cNvPicPr>
          <p:nvPr/>
        </p:nvPicPr>
        <p:blipFill>
          <a:blip r:embed="rId4" cstate="print"/>
          <a:srcRect/>
          <a:stretch>
            <a:fillRect/>
          </a:stretch>
        </p:blipFill>
        <p:spPr bwMode="auto">
          <a:xfrm>
            <a:off x="6336487" y="3821887"/>
            <a:ext cx="1816913" cy="1816913"/>
          </a:xfrm>
          <a:prstGeom prst="rect">
            <a:avLst/>
          </a:prstGeom>
          <a:noFill/>
        </p:spPr>
      </p:pic>
      <p:pic>
        <p:nvPicPr>
          <p:cNvPr id="5" name="Recorded Sound">
            <a:hlinkClick r:id="" action="ppaction://media"/>
          </p:cNvPr>
          <p:cNvPicPr>
            <a:picLocks noRot="1" noChangeAspect="1"/>
          </p:cNvPicPr>
          <p:nvPr>
            <a:wavAudioFile r:embed="rId1" name="Recorded Sound"/>
          </p:nvPr>
        </p:nvPicPr>
        <p:blipFill>
          <a:blip r:embed="rId5" cstate="print"/>
          <a:stretch>
            <a:fillRect/>
          </a:stretch>
        </p:blipFill>
        <p:spPr>
          <a:xfrm>
            <a:off x="8534400" y="304800"/>
            <a:ext cx="304800" cy="304800"/>
          </a:xfrm>
          <a:prstGeom prst="rect">
            <a:avLst/>
          </a:prstGeom>
        </p:spPr>
      </p:pic>
    </p:spTree>
  </p:cSld>
  <p:clrMapOvr>
    <a:masterClrMapping/>
  </p:clrMapOvr>
  <p:transition advTm="3327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43" fill="hold"/>
                                        <p:tgtEl>
                                          <p:spTgt spid="5"/>
                                        </p:tgtEl>
                                      </p:cBhvr>
                                    </p:cmd>
                                  </p:childTnLst>
                                </p:cTn>
                              </p:par>
                              <p:par>
                                <p:cTn id="7" presetID="22" presetClass="entr" presetSubtype="8" fill="hold" grpId="0" nodeType="withEffect">
                                  <p:stCondLst>
                                    <p:cond delay="0"/>
                                  </p:stCondLst>
                                  <p:childTnLst>
                                    <p:set>
                                      <p:cBhvr>
                                        <p:cTn id="8" dur="1" fill="hold">
                                          <p:stCondLst>
                                            <p:cond delay="0"/>
                                          </p:stCondLst>
                                        </p:cTn>
                                        <p:tgtEl>
                                          <p:spTgt spid="131075">
                                            <p:txEl>
                                              <p:pRg st="0" end="0"/>
                                            </p:txEl>
                                          </p:spTgt>
                                        </p:tgtEl>
                                        <p:attrNameLst>
                                          <p:attrName>style.visibility</p:attrName>
                                        </p:attrNameLst>
                                      </p:cBhvr>
                                      <p:to>
                                        <p:strVal val="visible"/>
                                      </p:to>
                                    </p:set>
                                    <p:animEffect transition="in" filter="wipe(left)">
                                      <p:cBhvr>
                                        <p:cTn id="9" dur="500"/>
                                        <p:tgtEl>
                                          <p:spTgt spid="131075">
                                            <p:txEl>
                                              <p:pRg st="0" end="0"/>
                                            </p:txEl>
                                          </p:spTgt>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wipe(left)">
                                      <p:cBhvr>
                                        <p:cTn id="12" dur="500"/>
                                        <p:tgtEl>
                                          <p:spTgt spid="131075">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1075">
                                            <p:txEl>
                                              <p:pRg st="2" end="2"/>
                                            </p:txEl>
                                          </p:spTgt>
                                        </p:tgtEl>
                                        <p:attrNameLst>
                                          <p:attrName>style.visibility</p:attrName>
                                        </p:attrNameLst>
                                      </p:cBhvr>
                                      <p:to>
                                        <p:strVal val="visible"/>
                                      </p:to>
                                    </p:set>
                                    <p:animEffect transition="in" filter="wipe(left)">
                                      <p:cBhvr>
                                        <p:cTn id="15" dur="500"/>
                                        <p:tgtEl>
                                          <p:spTgt spid="131075">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1075">
                                            <p:txEl>
                                              <p:pRg st="3" end="3"/>
                                            </p:txEl>
                                          </p:spTgt>
                                        </p:tgtEl>
                                        <p:attrNameLst>
                                          <p:attrName>style.visibility</p:attrName>
                                        </p:attrNameLst>
                                      </p:cBhvr>
                                      <p:to>
                                        <p:strVal val="visible"/>
                                      </p:to>
                                    </p:set>
                                    <p:animEffect transition="in" filter="wipe(left)">
                                      <p:cBhvr>
                                        <p:cTn id="18" dur="500"/>
                                        <p:tgtEl>
                                          <p:spTgt spid="13107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1075">
                                            <p:txEl>
                                              <p:pRg st="4" end="4"/>
                                            </p:txEl>
                                          </p:spTgt>
                                        </p:tgtEl>
                                        <p:attrNameLst>
                                          <p:attrName>style.visibility</p:attrName>
                                        </p:attrNameLst>
                                      </p:cBhvr>
                                      <p:to>
                                        <p:strVal val="visible"/>
                                      </p:to>
                                    </p:set>
                                    <p:animEffect transition="in" filter="wipe(left)">
                                      <p:cBhvr>
                                        <p:cTn id="21" dur="500"/>
                                        <p:tgtEl>
                                          <p:spTgt spid="131075">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1075">
                                            <p:txEl>
                                              <p:pRg st="5" end="5"/>
                                            </p:txEl>
                                          </p:spTgt>
                                        </p:tgtEl>
                                        <p:attrNameLst>
                                          <p:attrName>style.visibility</p:attrName>
                                        </p:attrNameLst>
                                      </p:cBhvr>
                                      <p:to>
                                        <p:strVal val="visible"/>
                                      </p:to>
                                    </p:set>
                                    <p:animEffect transition="in" filter="wipe(left)">
                                      <p:cBhvr>
                                        <p:cTn id="24" dur="500"/>
                                        <p:tgtEl>
                                          <p:spTgt spid="131075">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1075">
                                            <p:txEl>
                                              <p:pRg st="6" end="6"/>
                                            </p:txEl>
                                          </p:spTgt>
                                        </p:tgtEl>
                                        <p:attrNameLst>
                                          <p:attrName>style.visibility</p:attrName>
                                        </p:attrNameLst>
                                      </p:cBhvr>
                                      <p:to>
                                        <p:strVal val="visible"/>
                                      </p:to>
                                    </p:set>
                                    <p:animEffect transition="in" filter="wipe(left)">
                                      <p:cBhvr>
                                        <p:cTn id="27" dur="500"/>
                                        <p:tgtEl>
                                          <p:spTgt spid="131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131075"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a:t>Classification Systems Used in LMI</a:t>
            </a:r>
          </a:p>
        </p:txBody>
      </p:sp>
      <p:sp>
        <p:nvSpPr>
          <p:cNvPr id="13" name="Content Placeholder 12"/>
          <p:cNvSpPr>
            <a:spLocks noGrp="1"/>
          </p:cNvSpPr>
          <p:nvPr>
            <p:ph idx="1"/>
          </p:nvPr>
        </p:nvSpPr>
        <p:spPr/>
        <p:txBody>
          <a:bodyPr/>
          <a:lstStyle/>
          <a:p>
            <a:r>
              <a:rPr lang="en-US" dirty="0"/>
              <a:t>Geographic</a:t>
            </a:r>
          </a:p>
          <a:p>
            <a:r>
              <a:rPr lang="en-US" dirty="0"/>
              <a:t>Industrial</a:t>
            </a:r>
          </a:p>
          <a:p>
            <a:r>
              <a:rPr lang="en-US" dirty="0"/>
              <a:t>Occupational</a:t>
            </a:r>
          </a:p>
        </p:txBody>
      </p:sp>
      <p:pic>
        <p:nvPicPr>
          <p:cNvPr id="4"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304800"/>
            <a:ext cx="304800" cy="304800"/>
          </a:xfrm>
          <a:prstGeom prst="rect">
            <a:avLst/>
          </a:prstGeom>
        </p:spPr>
      </p:pic>
    </p:spTree>
  </p:cSld>
  <p:clrMapOvr>
    <a:masterClrMapping/>
  </p:clrMapOvr>
  <p:transition advTm="1508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z="3600" dirty="0"/>
              <a:t>The First Type: </a:t>
            </a:r>
            <a:r>
              <a:rPr lang="en-US" sz="3600" b="1" dirty="0"/>
              <a:t>Geographic</a:t>
            </a:r>
          </a:p>
        </p:txBody>
      </p:sp>
      <p:sp>
        <p:nvSpPr>
          <p:cNvPr id="12" name="Content Placeholder 11"/>
          <p:cNvSpPr>
            <a:spLocks noGrp="1"/>
          </p:cNvSpPr>
          <p:nvPr>
            <p:ph idx="1"/>
          </p:nvPr>
        </p:nvSpPr>
        <p:spPr/>
        <p:txBody>
          <a:bodyPr/>
          <a:lstStyle/>
          <a:p>
            <a:pPr lvl="0"/>
            <a:r>
              <a:rPr lang="en-US" dirty="0"/>
              <a:t>One system used almost universally in LMI circles – </a:t>
            </a:r>
            <a:r>
              <a:rPr lang="en-US" dirty="0">
                <a:solidFill>
                  <a:schemeClr val="tx2">
                    <a:lumMod val="20000"/>
                    <a:lumOff val="80000"/>
                  </a:schemeClr>
                </a:solidFill>
              </a:rPr>
              <a:t>FIPS (Federal Information Processing Standards)</a:t>
            </a:r>
          </a:p>
          <a:p>
            <a:pPr lvl="1"/>
            <a:r>
              <a:rPr lang="en-US" dirty="0"/>
              <a:t>States</a:t>
            </a:r>
          </a:p>
          <a:p>
            <a:pPr lvl="1"/>
            <a:r>
              <a:rPr lang="en-US" dirty="0"/>
              <a:t>Counties (or equivalent)</a:t>
            </a:r>
          </a:p>
          <a:p>
            <a:pPr lvl="1"/>
            <a:r>
              <a:rPr lang="en-US" dirty="0"/>
              <a:t>Metro Areas</a:t>
            </a:r>
          </a:p>
          <a:p>
            <a:pPr lvl="1"/>
            <a:r>
              <a:rPr lang="en-US" dirty="0"/>
              <a:t>Towns and cities</a:t>
            </a:r>
          </a:p>
          <a:p>
            <a:pPr lvl="1"/>
            <a:endParaRPr lang="en-US" dirty="0"/>
          </a:p>
          <a:p>
            <a:pPr lvl="1"/>
            <a:endParaRPr lang="en-US" dirty="0"/>
          </a:p>
        </p:txBody>
      </p:sp>
      <p:pic>
        <p:nvPicPr>
          <p:cNvPr id="4"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228600"/>
            <a:ext cx="304800" cy="304800"/>
          </a:xfrm>
          <a:prstGeom prst="rect">
            <a:avLst/>
          </a:prstGeom>
        </p:spPr>
      </p:pic>
    </p:spTree>
  </p:cSld>
  <p:clrMapOvr>
    <a:masterClrMapping/>
  </p:clrMapOvr>
  <p:transition advTm="2155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z="3600" dirty="0"/>
              <a:t>The Second Type: </a:t>
            </a:r>
            <a:r>
              <a:rPr lang="en-US" sz="3600" b="1" dirty="0"/>
              <a:t>Industrial</a:t>
            </a:r>
            <a:endParaRPr lang="en-US" sz="3600" dirty="0"/>
          </a:p>
        </p:txBody>
      </p:sp>
      <p:sp>
        <p:nvSpPr>
          <p:cNvPr id="11" name="Content Placeholder 10"/>
          <p:cNvSpPr>
            <a:spLocks noGrp="1"/>
          </p:cNvSpPr>
          <p:nvPr>
            <p:ph idx="1"/>
          </p:nvPr>
        </p:nvSpPr>
        <p:spPr/>
        <p:txBody>
          <a:bodyPr/>
          <a:lstStyle/>
          <a:p>
            <a:pPr lvl="0"/>
            <a:r>
              <a:rPr lang="en-US" dirty="0">
                <a:solidFill>
                  <a:schemeClr val="tx2">
                    <a:lumMod val="20000"/>
                    <a:lumOff val="80000"/>
                  </a:schemeClr>
                </a:solidFill>
              </a:rPr>
              <a:t>NAICS – North American Industry Classification System</a:t>
            </a:r>
          </a:p>
          <a:p>
            <a:pPr lvl="1"/>
            <a:r>
              <a:rPr lang="en-US" dirty="0"/>
              <a:t>Six-digit system</a:t>
            </a:r>
          </a:p>
          <a:p>
            <a:pPr lvl="1"/>
            <a:r>
              <a:rPr lang="en-US" dirty="0"/>
              <a:t>Twenty major sectors</a:t>
            </a:r>
          </a:p>
          <a:p>
            <a:pPr lvl="1"/>
            <a:r>
              <a:rPr lang="en-US" dirty="0"/>
              <a:t>Identifies businesses by product made or sold or by service provided</a:t>
            </a:r>
          </a:p>
          <a:p>
            <a:pPr lvl="1"/>
            <a:r>
              <a:rPr lang="en-US" dirty="0"/>
              <a:t>Used in Canada, U.S. and Mexico</a:t>
            </a:r>
          </a:p>
          <a:p>
            <a:endParaRPr lang="en-US" dirty="0"/>
          </a:p>
        </p:txBody>
      </p:sp>
      <p:pic>
        <p:nvPicPr>
          <p:cNvPr id="4"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304800"/>
            <a:ext cx="304800" cy="304800"/>
          </a:xfrm>
          <a:prstGeom prst="rect">
            <a:avLst/>
          </a:prstGeom>
        </p:spPr>
      </p:pic>
    </p:spTree>
  </p:cSld>
  <p:clrMapOvr>
    <a:masterClrMapping/>
  </p:clrMapOvr>
  <p:transition advTm="1636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z="3600" dirty="0"/>
              <a:t>Industry Groups: The NAICS Sectors</a:t>
            </a:r>
          </a:p>
        </p:txBody>
      </p:sp>
      <p:sp>
        <p:nvSpPr>
          <p:cNvPr id="13" name="Rectangle 3"/>
          <p:cNvSpPr txBox="1">
            <a:spLocks noChangeArrowheads="1"/>
          </p:cNvSpPr>
          <p:nvPr/>
        </p:nvSpPr>
        <p:spPr bwMode="auto">
          <a:xfrm>
            <a:off x="457200" y="1600200"/>
            <a:ext cx="3886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2000" i="0" u="none" strike="noStrike" kern="1200" cap="none" spc="0" normalizeH="0" baseline="0" noProof="0" dirty="0">
                <a:ln>
                  <a:noFill/>
                </a:ln>
                <a:solidFill>
                  <a:schemeClr val="bg1"/>
                </a:solidFill>
                <a:effectLst/>
                <a:uLnTx/>
                <a:uFillTx/>
                <a:latin typeface="Georgia" pitchFamily="18" charset="0"/>
              </a:rPr>
              <a:t>Agriculture, Forestry, Fishing &amp; Hunting</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2000" i="0" u="none" strike="noStrike" kern="1200" cap="none" spc="0" normalizeH="0" baseline="0" noProof="0" dirty="0">
                <a:ln>
                  <a:noFill/>
                </a:ln>
                <a:solidFill>
                  <a:schemeClr val="bg1"/>
                </a:solidFill>
                <a:effectLst/>
                <a:uLnTx/>
                <a:uFillTx/>
                <a:latin typeface="Georgia" pitchFamily="18" charset="0"/>
              </a:rPr>
              <a:t>Mining</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2000" i="0" u="none" strike="noStrike" kern="1200" cap="none" spc="0" normalizeH="0" baseline="0" noProof="0" dirty="0">
                <a:ln>
                  <a:noFill/>
                </a:ln>
                <a:solidFill>
                  <a:schemeClr val="bg1"/>
                </a:solidFill>
                <a:effectLst/>
                <a:uLnTx/>
                <a:uFillTx/>
                <a:latin typeface="Georgia" pitchFamily="18" charset="0"/>
              </a:rPr>
              <a:t>Utilities</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2000" i="0" u="none" strike="noStrike" kern="1200" cap="none" spc="0" normalizeH="0" baseline="0" noProof="0" dirty="0">
                <a:ln>
                  <a:noFill/>
                </a:ln>
                <a:solidFill>
                  <a:schemeClr val="bg1"/>
                </a:solidFill>
                <a:effectLst/>
                <a:uLnTx/>
                <a:uFillTx/>
                <a:latin typeface="Georgia" pitchFamily="18" charset="0"/>
              </a:rPr>
              <a:t>Construction</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2000" i="0" u="none" strike="noStrike" kern="1200" cap="none" spc="0" normalizeH="0" baseline="0" noProof="0" dirty="0">
                <a:ln>
                  <a:noFill/>
                </a:ln>
                <a:solidFill>
                  <a:schemeClr val="bg1"/>
                </a:solidFill>
                <a:effectLst/>
                <a:uLnTx/>
                <a:uFillTx/>
                <a:latin typeface="Georgia" pitchFamily="18" charset="0"/>
              </a:rPr>
              <a:t>Manufacturing</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2000" i="0" u="none" strike="noStrike" kern="1200" cap="none" spc="0" normalizeH="0" baseline="0" noProof="0" dirty="0">
                <a:ln>
                  <a:noFill/>
                </a:ln>
                <a:solidFill>
                  <a:schemeClr val="bg1"/>
                </a:solidFill>
                <a:effectLst/>
                <a:uLnTx/>
                <a:uFillTx/>
                <a:latin typeface="Georgia" pitchFamily="18" charset="0"/>
              </a:rPr>
              <a:t>Wholesale Trade</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2000" i="0" u="none" strike="noStrike" kern="1200" cap="none" spc="0" normalizeH="0" baseline="0" noProof="0" dirty="0">
                <a:ln>
                  <a:noFill/>
                </a:ln>
                <a:solidFill>
                  <a:schemeClr val="bg1"/>
                </a:solidFill>
                <a:effectLst/>
                <a:uLnTx/>
                <a:uFillTx/>
                <a:latin typeface="Georgia" pitchFamily="18" charset="0"/>
              </a:rPr>
              <a:t>Retail Trade</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2000" i="0" u="none" strike="noStrike" kern="1200" cap="none" spc="0" normalizeH="0" baseline="0" noProof="0" dirty="0">
                <a:ln>
                  <a:noFill/>
                </a:ln>
                <a:solidFill>
                  <a:schemeClr val="bg1"/>
                </a:solidFill>
                <a:effectLst/>
                <a:uLnTx/>
                <a:uFillTx/>
                <a:latin typeface="Georgia" pitchFamily="18" charset="0"/>
              </a:rPr>
              <a:t>Transportation &amp; Warehousing</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2000" i="0" u="none" strike="noStrike" kern="1200" cap="none" spc="0" normalizeH="0" baseline="0" noProof="0" dirty="0">
                <a:ln>
                  <a:noFill/>
                </a:ln>
                <a:solidFill>
                  <a:schemeClr val="bg1"/>
                </a:solidFill>
                <a:effectLst/>
                <a:uLnTx/>
                <a:uFillTx/>
                <a:latin typeface="Georgia" pitchFamily="18" charset="0"/>
              </a:rPr>
              <a:t>Information</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2000" i="0" u="none" strike="noStrike" kern="1200" cap="none" spc="0" normalizeH="0" baseline="0" noProof="0" dirty="0">
                <a:ln>
                  <a:noFill/>
                </a:ln>
                <a:solidFill>
                  <a:schemeClr val="bg1"/>
                </a:solidFill>
                <a:effectLst/>
                <a:uLnTx/>
                <a:uFillTx/>
                <a:latin typeface="Georgia" pitchFamily="18" charset="0"/>
              </a:rPr>
              <a:t>Finance &amp; Insurance</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endParaRPr kumimoji="0" lang="en-US" sz="2400" i="0" u="none" strike="noStrike" kern="1200" cap="none" spc="0" normalizeH="0" baseline="0" noProof="0" dirty="0">
              <a:ln>
                <a:noFill/>
              </a:ln>
              <a:solidFill>
                <a:schemeClr val="bg1"/>
              </a:solidFill>
              <a:effectLst/>
              <a:uLnTx/>
              <a:uFillTx/>
              <a:latin typeface="Georgia" pitchFamily="18" charset="0"/>
            </a:endParaRPr>
          </a:p>
        </p:txBody>
      </p:sp>
      <p:sp>
        <p:nvSpPr>
          <p:cNvPr id="14" name="Rectangle 4"/>
          <p:cNvSpPr txBox="1">
            <a:spLocks noChangeArrowheads="1"/>
          </p:cNvSpPr>
          <p:nvPr/>
        </p:nvSpPr>
        <p:spPr bwMode="auto">
          <a:xfrm>
            <a:off x="4419600" y="1600200"/>
            <a:ext cx="42672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2000" i="0" u="none" strike="noStrike" kern="1200" cap="none" spc="0" normalizeH="0" baseline="0" noProof="0" dirty="0">
                <a:ln>
                  <a:noFill/>
                </a:ln>
                <a:solidFill>
                  <a:schemeClr val="bg1"/>
                </a:solidFill>
                <a:effectLst/>
                <a:uLnTx/>
                <a:uFillTx/>
                <a:latin typeface="Georgia" pitchFamily="18" charset="0"/>
              </a:rPr>
              <a:t>Real Estate, Renting &amp; Leasing</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2000" i="0" u="none" strike="noStrike" kern="1200" cap="none" spc="0" normalizeH="0" baseline="0" noProof="0" dirty="0">
                <a:ln>
                  <a:noFill/>
                </a:ln>
                <a:solidFill>
                  <a:schemeClr val="bg1"/>
                </a:solidFill>
                <a:effectLst/>
                <a:uLnTx/>
                <a:uFillTx/>
                <a:latin typeface="Georgia" pitchFamily="18" charset="0"/>
              </a:rPr>
              <a:t>Professional, Scientific, &amp; Technical  Services</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2000" i="0" u="none" strike="noStrike" kern="1200" cap="none" spc="0" normalizeH="0" baseline="0" noProof="0" dirty="0">
                <a:ln>
                  <a:noFill/>
                </a:ln>
                <a:solidFill>
                  <a:schemeClr val="bg1"/>
                </a:solidFill>
                <a:effectLst/>
                <a:uLnTx/>
                <a:uFillTx/>
                <a:latin typeface="Georgia" pitchFamily="18" charset="0"/>
              </a:rPr>
              <a:t>Management Services</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2000" i="0" u="none" strike="noStrike" kern="1200" cap="none" spc="0" normalizeH="0" baseline="0" noProof="0" dirty="0">
                <a:ln>
                  <a:noFill/>
                </a:ln>
                <a:solidFill>
                  <a:schemeClr val="bg1"/>
                </a:solidFill>
                <a:effectLst/>
                <a:uLnTx/>
                <a:uFillTx/>
                <a:latin typeface="Georgia" pitchFamily="18" charset="0"/>
              </a:rPr>
              <a:t>Admin., Support, Waste </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2000" i="0" u="none" strike="noStrike" kern="1200" cap="none" spc="0" normalizeH="0" baseline="0" noProof="0" dirty="0">
                <a:ln>
                  <a:noFill/>
                </a:ln>
                <a:solidFill>
                  <a:schemeClr val="bg1"/>
                </a:solidFill>
                <a:effectLst/>
                <a:uLnTx/>
                <a:uFillTx/>
                <a:latin typeface="Georgia" pitchFamily="18" charset="0"/>
              </a:rPr>
              <a:t>Educational Services</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2000" i="0" u="none" strike="noStrike" kern="1200" cap="none" spc="0" normalizeH="0" baseline="0" noProof="0" dirty="0">
                <a:ln>
                  <a:noFill/>
                </a:ln>
                <a:solidFill>
                  <a:schemeClr val="bg1"/>
                </a:solidFill>
                <a:effectLst/>
                <a:uLnTx/>
                <a:uFillTx/>
                <a:latin typeface="Georgia" pitchFamily="18" charset="0"/>
              </a:rPr>
              <a:t>Health &amp; Social Services</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2000" i="0" u="none" strike="noStrike" kern="1200" cap="none" spc="0" normalizeH="0" baseline="0" noProof="0" dirty="0">
                <a:ln>
                  <a:noFill/>
                </a:ln>
                <a:solidFill>
                  <a:schemeClr val="bg1"/>
                </a:solidFill>
                <a:effectLst/>
                <a:uLnTx/>
                <a:uFillTx/>
                <a:latin typeface="Georgia" pitchFamily="18" charset="0"/>
              </a:rPr>
              <a:t>Arts, Entertainment &amp; Recreation</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2000" i="0" u="none" strike="noStrike" kern="1200" cap="none" spc="0" normalizeH="0" baseline="0" noProof="0" dirty="0">
                <a:ln>
                  <a:noFill/>
                </a:ln>
                <a:solidFill>
                  <a:schemeClr val="bg1"/>
                </a:solidFill>
                <a:effectLst/>
                <a:uLnTx/>
                <a:uFillTx/>
                <a:latin typeface="Georgia" pitchFamily="18" charset="0"/>
              </a:rPr>
              <a:t>Accommodation &amp; Food</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2000" i="0" u="none" strike="noStrike" kern="1200" cap="none" spc="0" normalizeH="0" baseline="0" noProof="0" dirty="0">
                <a:ln>
                  <a:noFill/>
                </a:ln>
                <a:solidFill>
                  <a:schemeClr val="bg1"/>
                </a:solidFill>
                <a:effectLst/>
                <a:uLnTx/>
                <a:uFillTx/>
                <a:latin typeface="Georgia" pitchFamily="18" charset="0"/>
              </a:rPr>
              <a:t>Other Private Services</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Char char="§"/>
              <a:tabLst/>
              <a:defRPr/>
            </a:pPr>
            <a:r>
              <a:rPr kumimoji="0" lang="en-US" sz="2000" i="0" u="none" strike="noStrike" kern="1200" cap="none" spc="0" normalizeH="0" baseline="0" noProof="0" dirty="0">
                <a:ln>
                  <a:noFill/>
                </a:ln>
                <a:solidFill>
                  <a:schemeClr val="bg1"/>
                </a:solidFill>
                <a:effectLst/>
                <a:uLnTx/>
                <a:uFillTx/>
                <a:latin typeface="Georgia" pitchFamily="18" charset="0"/>
              </a:rPr>
              <a:t>Public Administration </a:t>
            </a:r>
          </a:p>
        </p:txBody>
      </p:sp>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228600"/>
            <a:ext cx="304800" cy="304800"/>
          </a:xfrm>
          <a:prstGeom prst="rect">
            <a:avLst/>
          </a:prstGeom>
        </p:spPr>
      </p:pic>
    </p:spTree>
  </p:cSld>
  <p:clrMapOvr>
    <a:masterClrMapping/>
  </p:clrMapOvr>
  <p:transition advTm="223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43" fill="hold"/>
                                        <p:tgtEl>
                                          <p:spTgt spid="5"/>
                                        </p:tgtEl>
                                      </p:cBhvr>
                                    </p:cmd>
                                  </p:childTnLst>
                                </p:cTn>
                              </p:par>
                              <p:par>
                                <p:cTn id="7" presetID="9"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dissolve">
                                      <p:cBhvr>
                                        <p:cTn id="9" dur="1000"/>
                                        <p:tgtEl>
                                          <p:spTgt spid="13"/>
                                        </p:tgtEl>
                                      </p:cBhvr>
                                    </p:animEffect>
                                  </p:childTnLst>
                                </p:cTn>
                              </p:par>
                            </p:childTnLst>
                          </p:cTn>
                        </p:par>
                        <p:par>
                          <p:cTn id="10" fill="hold">
                            <p:stCondLst>
                              <p:cond delay="6443"/>
                            </p:stCondLst>
                            <p:childTnLst>
                              <p:par>
                                <p:cTn id="11" presetID="9"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Module 1: </a:t>
            </a:r>
            <a:br>
              <a:rPr lang="en-US" dirty="0"/>
            </a:br>
            <a:r>
              <a:rPr lang="en-US" dirty="0"/>
              <a:t>Fundamentals of LMI Series</a:t>
            </a:r>
          </a:p>
        </p:txBody>
      </p:sp>
      <p:sp>
        <p:nvSpPr>
          <p:cNvPr id="7" name="Content Placeholder 6"/>
          <p:cNvSpPr>
            <a:spLocks noGrp="1"/>
          </p:cNvSpPr>
          <p:nvPr>
            <p:ph idx="1"/>
          </p:nvPr>
        </p:nvSpPr>
        <p:spPr/>
        <p:txBody>
          <a:bodyPr/>
          <a:lstStyle/>
          <a:p>
            <a:pPr>
              <a:buNone/>
            </a:pPr>
            <a:r>
              <a:rPr lang="en-US" dirty="0"/>
              <a:t>The Basics of Labor Market Information</a:t>
            </a:r>
          </a:p>
          <a:p>
            <a:r>
              <a:rPr lang="en-US" dirty="0"/>
              <a:t>Summary</a:t>
            </a:r>
          </a:p>
          <a:p>
            <a:pPr lvl="1"/>
            <a:r>
              <a:rPr lang="en-US" dirty="0"/>
              <a:t>An introduction to the world of Labor Market Information</a:t>
            </a:r>
          </a:p>
          <a:p>
            <a:pPr lvl="1"/>
            <a:r>
              <a:rPr lang="en-US" dirty="0"/>
              <a:t>This is the first module in the Fundamentals of LMI Series and serves as a prerequisite for the four modules that follow.</a:t>
            </a:r>
          </a:p>
          <a:p>
            <a:r>
              <a:rPr lang="en-US" dirty="0"/>
              <a:t>Average duration: 45 minutes</a:t>
            </a:r>
          </a:p>
        </p:txBody>
      </p:sp>
      <p:pic>
        <p:nvPicPr>
          <p:cNvPr id="4" name="Recorded Sound">
            <a:hlinkClick r:id="" action="ppaction://media"/>
          </p:cNvPr>
          <p:cNvPicPr>
            <a:picLocks noRot="1" noChangeAspect="1"/>
          </p:cNvPicPr>
          <p:nvPr>
            <a:wavAudioFile r:embed="rId1" name="Recorded Sound"/>
          </p:nvPr>
        </p:nvPicPr>
        <p:blipFill>
          <a:blip r:embed="rId4" cstate="print"/>
          <a:stretch>
            <a:fillRect/>
          </a:stretch>
        </p:blipFill>
        <p:spPr>
          <a:xfrm>
            <a:off x="8534400" y="304800"/>
            <a:ext cx="304800" cy="304800"/>
          </a:xfrm>
          <a:prstGeom prst="rect">
            <a:avLst/>
          </a:prstGeom>
        </p:spPr>
      </p:pic>
    </p:spTree>
  </p:cSld>
  <p:clrMapOvr>
    <a:masterClrMapping/>
  </p:clrMapOvr>
  <p:transition advTm="1511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z="3600" dirty="0"/>
              <a:t>The Third Type: </a:t>
            </a:r>
            <a:r>
              <a:rPr lang="en-US" sz="3600" b="1" dirty="0"/>
              <a:t>Occupational</a:t>
            </a:r>
            <a:endParaRPr lang="en-US" sz="3600" dirty="0"/>
          </a:p>
        </p:txBody>
      </p:sp>
      <p:sp>
        <p:nvSpPr>
          <p:cNvPr id="12" name="Content Placeholder 11"/>
          <p:cNvSpPr>
            <a:spLocks noGrp="1"/>
          </p:cNvSpPr>
          <p:nvPr>
            <p:ph idx="1"/>
          </p:nvPr>
        </p:nvSpPr>
        <p:spPr/>
        <p:txBody>
          <a:bodyPr/>
          <a:lstStyle/>
          <a:p>
            <a:pPr lvl="0"/>
            <a:r>
              <a:rPr lang="en-US" dirty="0">
                <a:solidFill>
                  <a:schemeClr val="tx2">
                    <a:lumMod val="20000"/>
                    <a:lumOff val="80000"/>
                  </a:schemeClr>
                </a:solidFill>
              </a:rPr>
              <a:t>SOC</a:t>
            </a:r>
            <a:r>
              <a:rPr lang="en-US" dirty="0"/>
              <a:t> – Standard Occupational Code</a:t>
            </a:r>
          </a:p>
          <a:p>
            <a:pPr lvl="1"/>
            <a:r>
              <a:rPr lang="en-US" dirty="0"/>
              <a:t>Classifies occupations according to tasks performed and skills utilized</a:t>
            </a:r>
          </a:p>
          <a:p>
            <a:pPr lvl="1"/>
            <a:r>
              <a:rPr lang="en-US" dirty="0"/>
              <a:t>Twenty-three broad clusters</a:t>
            </a:r>
          </a:p>
          <a:p>
            <a:pPr lvl="1"/>
            <a:r>
              <a:rPr lang="en-US" dirty="0"/>
              <a:t>Used in O*Net and </a:t>
            </a:r>
            <a:r>
              <a:rPr lang="en-US" dirty="0" err="1"/>
              <a:t>CareerInfoNet</a:t>
            </a:r>
            <a:endParaRPr lang="en-US" dirty="0"/>
          </a:p>
        </p:txBody>
      </p:sp>
      <p:pic>
        <p:nvPicPr>
          <p:cNvPr id="4" name="Recorded Sound">
            <a:hlinkClick r:id="" action="ppaction://media"/>
          </p:cNvPr>
          <p:cNvPicPr>
            <a:picLocks noRot="1" noChangeAspect="1"/>
          </p:cNvPicPr>
          <p:nvPr>
            <a:wavAudioFile r:embed="rId1" name="Recorded Sound"/>
          </p:nvPr>
        </p:nvPicPr>
        <p:blipFill>
          <a:blip r:embed="rId4" cstate="print"/>
          <a:stretch>
            <a:fillRect/>
          </a:stretch>
        </p:blipFill>
        <p:spPr>
          <a:xfrm>
            <a:off x="8534400" y="228600"/>
            <a:ext cx="304800" cy="304800"/>
          </a:xfrm>
          <a:prstGeom prst="rect">
            <a:avLst/>
          </a:prstGeom>
        </p:spPr>
      </p:pic>
    </p:spTree>
  </p:cSld>
  <p:clrMapOvr>
    <a:masterClrMapping/>
  </p:clrMapOvr>
  <p:transition advTm="2120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274638"/>
            <a:ext cx="8229600" cy="1143000"/>
          </a:xfrm>
        </p:spPr>
        <p:txBody>
          <a:bodyPr>
            <a:normAutofit fontScale="90000"/>
          </a:bodyPr>
          <a:lstStyle/>
          <a:p>
            <a:r>
              <a:rPr lang="en-US" sz="3600" dirty="0"/>
              <a:t>Occupational Groups: </a:t>
            </a:r>
            <a:br>
              <a:rPr lang="en-US" sz="3600" dirty="0"/>
            </a:br>
            <a:r>
              <a:rPr lang="en-US" sz="3600" dirty="0"/>
              <a:t>The Major SOC Clusters</a:t>
            </a:r>
          </a:p>
        </p:txBody>
      </p:sp>
      <p:sp>
        <p:nvSpPr>
          <p:cNvPr id="12" name="Rectangle 3"/>
          <p:cNvSpPr txBox="1">
            <a:spLocks noChangeArrowheads="1"/>
          </p:cNvSpPr>
          <p:nvPr/>
        </p:nvSpPr>
        <p:spPr bwMode="auto">
          <a:xfrm>
            <a:off x="457200" y="1600201"/>
            <a:ext cx="396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20000"/>
              </a:spcAft>
              <a:buClrTx/>
              <a:buSzTx/>
              <a:buFont typeface="Wingdings" pitchFamily="2" charset="2"/>
              <a:buChar char="§"/>
              <a:tabLst/>
              <a:defRPr/>
            </a:pPr>
            <a:r>
              <a:rPr kumimoji="0" lang="en-US" sz="1700" i="0" u="none" strike="noStrike" kern="1200" cap="none" spc="0" normalizeH="0" baseline="0" noProof="0" dirty="0">
                <a:ln>
                  <a:noFill/>
                </a:ln>
                <a:solidFill>
                  <a:schemeClr val="bg1"/>
                </a:solidFill>
                <a:effectLst/>
                <a:uLnTx/>
                <a:uFillTx/>
                <a:latin typeface="Georgia" pitchFamily="18" charset="0"/>
                <a:cs typeface="Arial" pitchFamily="34" charset="0"/>
              </a:rPr>
              <a:t>Management </a:t>
            </a:r>
          </a:p>
          <a:p>
            <a:pPr marL="342900" marR="0" lvl="0" indent="-342900" algn="l" defTabSz="914400" rtl="0" eaLnBrk="0" fontAlgn="base" latinLnBrk="0" hangingPunct="0">
              <a:lnSpc>
                <a:spcPct val="100000"/>
              </a:lnSpc>
              <a:spcBef>
                <a:spcPct val="20000"/>
              </a:spcBef>
              <a:spcAft>
                <a:spcPct val="20000"/>
              </a:spcAft>
              <a:buClrTx/>
              <a:buSzTx/>
              <a:buFont typeface="Wingdings" pitchFamily="2" charset="2"/>
              <a:buChar char="§"/>
              <a:tabLst/>
              <a:defRPr/>
            </a:pPr>
            <a:r>
              <a:rPr kumimoji="0" lang="en-US" sz="1700" i="0" u="none" strike="noStrike" kern="1200" cap="none" spc="0" normalizeH="0" baseline="0" noProof="0" dirty="0">
                <a:ln>
                  <a:noFill/>
                </a:ln>
                <a:solidFill>
                  <a:schemeClr val="bg1"/>
                </a:solidFill>
                <a:effectLst/>
                <a:uLnTx/>
                <a:uFillTx/>
                <a:latin typeface="Georgia" pitchFamily="18" charset="0"/>
                <a:cs typeface="Arial" pitchFamily="34" charset="0"/>
              </a:rPr>
              <a:t>Business &amp; Financial Operations </a:t>
            </a:r>
          </a:p>
          <a:p>
            <a:pPr marL="342900" marR="0" lvl="0" indent="-342900" algn="l" defTabSz="914400" rtl="0" eaLnBrk="0" fontAlgn="base" latinLnBrk="0" hangingPunct="0">
              <a:lnSpc>
                <a:spcPct val="100000"/>
              </a:lnSpc>
              <a:spcBef>
                <a:spcPct val="20000"/>
              </a:spcBef>
              <a:spcAft>
                <a:spcPct val="20000"/>
              </a:spcAft>
              <a:buClrTx/>
              <a:buSzTx/>
              <a:buFont typeface="Wingdings" pitchFamily="2" charset="2"/>
              <a:buChar char="§"/>
              <a:tabLst/>
              <a:defRPr/>
            </a:pPr>
            <a:r>
              <a:rPr kumimoji="0" lang="en-US" sz="1700" i="0" u="none" strike="noStrike" kern="1200" cap="none" spc="0" normalizeH="0" baseline="0" noProof="0" dirty="0">
                <a:ln>
                  <a:noFill/>
                </a:ln>
                <a:solidFill>
                  <a:schemeClr val="bg1"/>
                </a:solidFill>
                <a:effectLst/>
                <a:uLnTx/>
                <a:uFillTx/>
                <a:latin typeface="Georgia" pitchFamily="18" charset="0"/>
                <a:cs typeface="Arial" pitchFamily="34" charset="0"/>
              </a:rPr>
              <a:t>Computer &amp; Mathematical Science</a:t>
            </a:r>
          </a:p>
          <a:p>
            <a:pPr marL="342900" marR="0" lvl="0" indent="-342900" algn="l" defTabSz="914400" rtl="0" eaLnBrk="0" fontAlgn="base" latinLnBrk="0" hangingPunct="0">
              <a:lnSpc>
                <a:spcPct val="100000"/>
              </a:lnSpc>
              <a:spcBef>
                <a:spcPct val="20000"/>
              </a:spcBef>
              <a:spcAft>
                <a:spcPct val="20000"/>
              </a:spcAft>
              <a:buClrTx/>
              <a:buSzTx/>
              <a:buFont typeface="Wingdings" pitchFamily="2" charset="2"/>
              <a:buChar char="§"/>
              <a:tabLst/>
              <a:defRPr/>
            </a:pPr>
            <a:r>
              <a:rPr kumimoji="0" lang="en-US" sz="1700" i="0" u="none" strike="noStrike" kern="1200" cap="none" spc="0" normalizeH="0" baseline="0" noProof="0" dirty="0">
                <a:ln>
                  <a:noFill/>
                </a:ln>
                <a:solidFill>
                  <a:schemeClr val="bg1"/>
                </a:solidFill>
                <a:effectLst/>
                <a:uLnTx/>
                <a:uFillTx/>
                <a:latin typeface="Georgia" pitchFamily="18" charset="0"/>
                <a:cs typeface="Arial" pitchFamily="34" charset="0"/>
              </a:rPr>
              <a:t>Architecture &amp; Engineering</a:t>
            </a:r>
          </a:p>
          <a:p>
            <a:pPr marL="342900" marR="0" lvl="0" indent="-342900" algn="l" defTabSz="914400" rtl="0" eaLnBrk="0" fontAlgn="base" latinLnBrk="0" hangingPunct="0">
              <a:lnSpc>
                <a:spcPct val="100000"/>
              </a:lnSpc>
              <a:spcBef>
                <a:spcPct val="20000"/>
              </a:spcBef>
              <a:spcAft>
                <a:spcPct val="20000"/>
              </a:spcAft>
              <a:buClrTx/>
              <a:buSzTx/>
              <a:buFont typeface="Wingdings" pitchFamily="2" charset="2"/>
              <a:buChar char="§"/>
              <a:tabLst/>
              <a:defRPr/>
            </a:pPr>
            <a:r>
              <a:rPr kumimoji="0" lang="en-US" sz="1700" i="0" u="none" strike="noStrike" kern="1200" cap="none" spc="0" normalizeH="0" baseline="0" noProof="0" dirty="0">
                <a:ln>
                  <a:noFill/>
                </a:ln>
                <a:solidFill>
                  <a:schemeClr val="bg1"/>
                </a:solidFill>
                <a:effectLst/>
                <a:uLnTx/>
                <a:uFillTx/>
                <a:latin typeface="Georgia" pitchFamily="18" charset="0"/>
                <a:cs typeface="Arial" pitchFamily="34" charset="0"/>
              </a:rPr>
              <a:t>Life, Physical, &amp; Social Science</a:t>
            </a:r>
          </a:p>
          <a:p>
            <a:pPr marL="342900" marR="0" lvl="0" indent="-342900" algn="l" defTabSz="914400" rtl="0" eaLnBrk="0" fontAlgn="base" latinLnBrk="0" hangingPunct="0">
              <a:lnSpc>
                <a:spcPct val="100000"/>
              </a:lnSpc>
              <a:spcBef>
                <a:spcPct val="20000"/>
              </a:spcBef>
              <a:spcAft>
                <a:spcPct val="20000"/>
              </a:spcAft>
              <a:buClrTx/>
              <a:buSzTx/>
              <a:buFont typeface="Wingdings" pitchFamily="2" charset="2"/>
              <a:buChar char="§"/>
              <a:tabLst/>
              <a:defRPr/>
            </a:pPr>
            <a:r>
              <a:rPr kumimoji="0" lang="en-US" sz="1700" i="0" u="none" strike="noStrike" kern="1200" cap="none" spc="0" normalizeH="0" baseline="0" noProof="0" dirty="0">
                <a:ln>
                  <a:noFill/>
                </a:ln>
                <a:solidFill>
                  <a:schemeClr val="bg1"/>
                </a:solidFill>
                <a:effectLst/>
                <a:uLnTx/>
                <a:uFillTx/>
                <a:latin typeface="Georgia" pitchFamily="18" charset="0"/>
                <a:cs typeface="Arial" pitchFamily="34" charset="0"/>
              </a:rPr>
              <a:t>Community &amp; Social Service</a:t>
            </a:r>
          </a:p>
          <a:p>
            <a:pPr marL="342900" marR="0" lvl="0" indent="-342900" algn="l" defTabSz="914400" rtl="0" eaLnBrk="0" fontAlgn="base" latinLnBrk="0" hangingPunct="0">
              <a:lnSpc>
                <a:spcPct val="100000"/>
              </a:lnSpc>
              <a:spcBef>
                <a:spcPct val="20000"/>
              </a:spcBef>
              <a:spcAft>
                <a:spcPct val="20000"/>
              </a:spcAft>
              <a:buClrTx/>
              <a:buSzTx/>
              <a:buFont typeface="Wingdings" pitchFamily="2" charset="2"/>
              <a:buChar char="§"/>
              <a:tabLst/>
              <a:defRPr/>
            </a:pPr>
            <a:r>
              <a:rPr kumimoji="0" lang="en-US" sz="1700" i="0" u="none" strike="noStrike" kern="1200" cap="none" spc="0" normalizeH="0" baseline="0" noProof="0" dirty="0">
                <a:ln>
                  <a:noFill/>
                </a:ln>
                <a:solidFill>
                  <a:schemeClr val="bg1"/>
                </a:solidFill>
                <a:effectLst/>
                <a:uLnTx/>
                <a:uFillTx/>
                <a:latin typeface="Georgia" pitchFamily="18" charset="0"/>
                <a:cs typeface="Arial" pitchFamily="34" charset="0"/>
              </a:rPr>
              <a:t>Legal</a:t>
            </a:r>
          </a:p>
          <a:p>
            <a:pPr marL="342900" marR="0" lvl="0" indent="-342900" algn="l" defTabSz="914400" rtl="0" eaLnBrk="0" fontAlgn="base" latinLnBrk="0" hangingPunct="0">
              <a:lnSpc>
                <a:spcPct val="100000"/>
              </a:lnSpc>
              <a:spcBef>
                <a:spcPct val="20000"/>
              </a:spcBef>
              <a:spcAft>
                <a:spcPct val="20000"/>
              </a:spcAft>
              <a:buClrTx/>
              <a:buSzTx/>
              <a:buFont typeface="Wingdings" pitchFamily="2" charset="2"/>
              <a:buChar char="§"/>
              <a:tabLst/>
              <a:defRPr/>
            </a:pPr>
            <a:r>
              <a:rPr kumimoji="0" lang="en-US" sz="1700" i="0" u="none" strike="noStrike" kern="1200" cap="none" spc="0" normalizeH="0" baseline="0" noProof="0" dirty="0">
                <a:ln>
                  <a:noFill/>
                </a:ln>
                <a:solidFill>
                  <a:schemeClr val="bg1"/>
                </a:solidFill>
                <a:effectLst/>
                <a:uLnTx/>
                <a:uFillTx/>
                <a:latin typeface="Georgia" pitchFamily="18" charset="0"/>
                <a:cs typeface="Arial" pitchFamily="34" charset="0"/>
              </a:rPr>
              <a:t>Education, Training, &amp; Library </a:t>
            </a:r>
          </a:p>
          <a:p>
            <a:pPr marL="342900" marR="0" lvl="0" indent="-342900" algn="l" defTabSz="914400" rtl="0" eaLnBrk="0" fontAlgn="base" latinLnBrk="0" hangingPunct="0">
              <a:lnSpc>
                <a:spcPct val="100000"/>
              </a:lnSpc>
              <a:spcBef>
                <a:spcPct val="20000"/>
              </a:spcBef>
              <a:spcAft>
                <a:spcPct val="20000"/>
              </a:spcAft>
              <a:buClrTx/>
              <a:buSzTx/>
              <a:buFont typeface="Wingdings" pitchFamily="2" charset="2"/>
              <a:buChar char="§"/>
              <a:tabLst/>
              <a:defRPr/>
            </a:pPr>
            <a:r>
              <a:rPr kumimoji="0" lang="en-US" sz="1700" i="0" u="none" strike="noStrike" kern="1200" cap="none" spc="0" normalizeH="0" baseline="0" noProof="0" dirty="0">
                <a:ln>
                  <a:noFill/>
                </a:ln>
                <a:solidFill>
                  <a:schemeClr val="bg1"/>
                </a:solidFill>
                <a:effectLst/>
                <a:uLnTx/>
                <a:uFillTx/>
                <a:latin typeface="Georgia" pitchFamily="18" charset="0"/>
                <a:cs typeface="Arial" pitchFamily="34" charset="0"/>
              </a:rPr>
              <a:t>Arts, Design, Entertainment, Sports, &amp; Media</a:t>
            </a:r>
          </a:p>
          <a:p>
            <a:pPr marL="342900" marR="0" lvl="0" indent="-342900" algn="l" defTabSz="914400" rtl="0" eaLnBrk="0" fontAlgn="base" latinLnBrk="0" hangingPunct="0">
              <a:lnSpc>
                <a:spcPct val="100000"/>
              </a:lnSpc>
              <a:spcBef>
                <a:spcPct val="20000"/>
              </a:spcBef>
              <a:spcAft>
                <a:spcPct val="20000"/>
              </a:spcAft>
              <a:buClrTx/>
              <a:buSzTx/>
              <a:buFont typeface="Wingdings" pitchFamily="2" charset="2"/>
              <a:buChar char="§"/>
              <a:tabLst/>
              <a:defRPr/>
            </a:pPr>
            <a:r>
              <a:rPr kumimoji="0" lang="en-US" sz="1700" i="0" u="none" strike="noStrike" kern="1200" cap="none" spc="0" normalizeH="0" baseline="0" noProof="0" dirty="0">
                <a:ln>
                  <a:noFill/>
                </a:ln>
                <a:solidFill>
                  <a:schemeClr val="bg1"/>
                </a:solidFill>
                <a:effectLst/>
                <a:uLnTx/>
                <a:uFillTx/>
                <a:latin typeface="Georgia" pitchFamily="18" charset="0"/>
                <a:cs typeface="Arial" pitchFamily="34" charset="0"/>
              </a:rPr>
              <a:t>Healthcare Practitioner &amp; Technical</a:t>
            </a:r>
          </a:p>
          <a:p>
            <a:pPr marL="342900" marR="0" lvl="0" indent="-342900" algn="l" defTabSz="914400" rtl="0" eaLnBrk="0" fontAlgn="base" latinLnBrk="0" hangingPunct="0">
              <a:lnSpc>
                <a:spcPct val="100000"/>
              </a:lnSpc>
              <a:spcBef>
                <a:spcPct val="20000"/>
              </a:spcBef>
              <a:spcAft>
                <a:spcPct val="20000"/>
              </a:spcAft>
              <a:buClrTx/>
              <a:buSzTx/>
              <a:buFont typeface="Wingdings" pitchFamily="2" charset="2"/>
              <a:buChar char="§"/>
              <a:tabLst/>
              <a:defRPr/>
            </a:pPr>
            <a:r>
              <a:rPr kumimoji="0" lang="en-US" sz="1700" i="0" u="none" strike="noStrike" kern="1200" cap="none" spc="0" normalizeH="0" baseline="0" noProof="0" dirty="0">
                <a:ln>
                  <a:noFill/>
                </a:ln>
                <a:solidFill>
                  <a:schemeClr val="bg1"/>
                </a:solidFill>
                <a:effectLst/>
                <a:uLnTx/>
                <a:uFillTx/>
                <a:latin typeface="Georgia" pitchFamily="18" charset="0"/>
                <a:cs typeface="Arial" pitchFamily="34" charset="0"/>
              </a:rPr>
              <a:t>Healthcare Support</a:t>
            </a:r>
          </a:p>
          <a:p>
            <a:pPr marL="342900" marR="0" lvl="0" indent="-342900" algn="l" defTabSz="914400" rtl="0" eaLnBrk="0" fontAlgn="base" latinLnBrk="0" hangingPunct="0">
              <a:lnSpc>
                <a:spcPct val="100000"/>
              </a:lnSpc>
              <a:spcBef>
                <a:spcPct val="20000"/>
              </a:spcBef>
              <a:spcAft>
                <a:spcPct val="20000"/>
              </a:spcAft>
              <a:buClrTx/>
              <a:buSzTx/>
              <a:buFont typeface="Wingdings" pitchFamily="2" charset="2"/>
              <a:buChar char="§"/>
              <a:tabLst/>
              <a:defRPr/>
            </a:pPr>
            <a:endParaRPr kumimoji="0" lang="en-US" sz="1600" i="0" u="none" strike="noStrike" kern="1200" cap="none" spc="0" normalizeH="0" baseline="0" noProof="0" dirty="0">
              <a:ln>
                <a:noFill/>
              </a:ln>
              <a:solidFill>
                <a:schemeClr val="bg1"/>
              </a:solidFill>
              <a:effectLst/>
              <a:uLnTx/>
              <a:uFillTx/>
              <a:latin typeface="Georgia" pitchFamily="18" charset="0"/>
            </a:endParaRPr>
          </a:p>
        </p:txBody>
      </p:sp>
      <p:sp>
        <p:nvSpPr>
          <p:cNvPr id="15" name="Rectangle 4"/>
          <p:cNvSpPr>
            <a:spLocks noChangeArrowheads="1"/>
          </p:cNvSpPr>
          <p:nvPr/>
        </p:nvSpPr>
        <p:spPr bwMode="auto">
          <a:xfrm>
            <a:off x="4495800" y="1600201"/>
            <a:ext cx="4343400" cy="4267200"/>
          </a:xfrm>
          <a:prstGeom prst="rect">
            <a:avLst/>
          </a:prstGeom>
          <a:noFill/>
          <a:ln w="9525">
            <a:noFill/>
            <a:miter lim="800000"/>
            <a:headEnd/>
            <a:tailEnd/>
          </a:ln>
          <a:effectLst/>
        </p:spPr>
        <p:txBody>
          <a:bodyPr/>
          <a:lstStyle/>
          <a:p>
            <a:pPr marL="342900" indent="-342900">
              <a:spcBef>
                <a:spcPct val="20000"/>
              </a:spcBef>
              <a:spcAft>
                <a:spcPct val="20000"/>
              </a:spcAft>
              <a:buFont typeface="Wingdings" pitchFamily="2" charset="2"/>
              <a:buChar char="§"/>
            </a:pPr>
            <a:r>
              <a:rPr lang="en-US" sz="1700" dirty="0">
                <a:solidFill>
                  <a:schemeClr val="bg1"/>
                </a:solidFill>
                <a:latin typeface="Georgia" pitchFamily="18" charset="0"/>
              </a:rPr>
              <a:t>Protective Service</a:t>
            </a:r>
          </a:p>
          <a:p>
            <a:pPr marL="342900" indent="-342900">
              <a:spcBef>
                <a:spcPct val="20000"/>
              </a:spcBef>
              <a:spcAft>
                <a:spcPct val="20000"/>
              </a:spcAft>
              <a:buFont typeface="Wingdings" pitchFamily="2" charset="2"/>
              <a:buChar char="§"/>
            </a:pPr>
            <a:r>
              <a:rPr lang="en-US" sz="1700" dirty="0">
                <a:solidFill>
                  <a:schemeClr val="bg1"/>
                </a:solidFill>
                <a:latin typeface="Georgia" pitchFamily="18" charset="0"/>
              </a:rPr>
              <a:t>Food Preparation &amp; Serving Related</a:t>
            </a:r>
          </a:p>
          <a:p>
            <a:pPr marL="342900" indent="-342900">
              <a:spcBef>
                <a:spcPct val="20000"/>
              </a:spcBef>
              <a:spcAft>
                <a:spcPct val="20000"/>
              </a:spcAft>
              <a:buFont typeface="Wingdings" pitchFamily="2" charset="2"/>
              <a:buChar char="§"/>
            </a:pPr>
            <a:r>
              <a:rPr lang="en-US" sz="1700" dirty="0">
                <a:solidFill>
                  <a:schemeClr val="bg1"/>
                </a:solidFill>
                <a:latin typeface="Georgia" pitchFamily="18" charset="0"/>
              </a:rPr>
              <a:t>Building &amp; Grounds Cleaning &amp; Maintenance</a:t>
            </a:r>
          </a:p>
          <a:p>
            <a:pPr marL="342900" indent="-342900">
              <a:spcBef>
                <a:spcPct val="20000"/>
              </a:spcBef>
              <a:spcAft>
                <a:spcPct val="20000"/>
              </a:spcAft>
              <a:buFont typeface="Wingdings" pitchFamily="2" charset="2"/>
              <a:buChar char="§"/>
            </a:pPr>
            <a:r>
              <a:rPr lang="en-US" sz="1700" dirty="0">
                <a:solidFill>
                  <a:schemeClr val="bg1"/>
                </a:solidFill>
                <a:latin typeface="Georgia" pitchFamily="18" charset="0"/>
              </a:rPr>
              <a:t>Personal Care &amp; Service</a:t>
            </a:r>
          </a:p>
          <a:p>
            <a:pPr marL="342900" indent="-342900">
              <a:spcBef>
                <a:spcPct val="20000"/>
              </a:spcBef>
              <a:spcAft>
                <a:spcPct val="20000"/>
              </a:spcAft>
              <a:buFont typeface="Wingdings" pitchFamily="2" charset="2"/>
              <a:buChar char="§"/>
            </a:pPr>
            <a:r>
              <a:rPr lang="en-US" sz="1700" dirty="0">
                <a:solidFill>
                  <a:schemeClr val="bg1"/>
                </a:solidFill>
                <a:latin typeface="Georgia" pitchFamily="18" charset="0"/>
              </a:rPr>
              <a:t>Sales &amp; Related</a:t>
            </a:r>
          </a:p>
          <a:p>
            <a:pPr marL="342900" indent="-342900">
              <a:spcBef>
                <a:spcPct val="20000"/>
              </a:spcBef>
              <a:spcAft>
                <a:spcPct val="20000"/>
              </a:spcAft>
              <a:buFont typeface="Wingdings" pitchFamily="2" charset="2"/>
              <a:buChar char="§"/>
            </a:pPr>
            <a:r>
              <a:rPr lang="en-US" sz="1700" dirty="0">
                <a:solidFill>
                  <a:schemeClr val="bg1"/>
                </a:solidFill>
                <a:latin typeface="Georgia" pitchFamily="18" charset="0"/>
              </a:rPr>
              <a:t>Office &amp; Administrative Support</a:t>
            </a:r>
          </a:p>
          <a:p>
            <a:pPr marL="342900" indent="-342900">
              <a:spcBef>
                <a:spcPct val="20000"/>
              </a:spcBef>
              <a:spcAft>
                <a:spcPct val="20000"/>
              </a:spcAft>
              <a:buFont typeface="Wingdings" pitchFamily="2" charset="2"/>
              <a:buChar char="§"/>
            </a:pPr>
            <a:r>
              <a:rPr lang="en-US" sz="1700" dirty="0">
                <a:solidFill>
                  <a:schemeClr val="bg1"/>
                </a:solidFill>
                <a:latin typeface="Georgia" pitchFamily="18" charset="0"/>
              </a:rPr>
              <a:t>Farming, Fishing, &amp; Forestry</a:t>
            </a:r>
          </a:p>
          <a:p>
            <a:pPr marL="342900" indent="-342900">
              <a:spcBef>
                <a:spcPct val="20000"/>
              </a:spcBef>
              <a:spcAft>
                <a:spcPct val="20000"/>
              </a:spcAft>
              <a:buFont typeface="Wingdings" pitchFamily="2" charset="2"/>
              <a:buChar char="§"/>
            </a:pPr>
            <a:r>
              <a:rPr lang="en-US" sz="1700" dirty="0">
                <a:solidFill>
                  <a:schemeClr val="bg1"/>
                </a:solidFill>
                <a:latin typeface="Georgia" pitchFamily="18" charset="0"/>
              </a:rPr>
              <a:t>Construction &amp; Extraction</a:t>
            </a:r>
          </a:p>
          <a:p>
            <a:pPr marL="342900" indent="-342900">
              <a:spcBef>
                <a:spcPct val="20000"/>
              </a:spcBef>
              <a:spcAft>
                <a:spcPct val="20000"/>
              </a:spcAft>
              <a:buFont typeface="Wingdings" pitchFamily="2" charset="2"/>
              <a:buChar char="§"/>
            </a:pPr>
            <a:r>
              <a:rPr lang="en-US" sz="1700" dirty="0">
                <a:solidFill>
                  <a:schemeClr val="bg1"/>
                </a:solidFill>
                <a:latin typeface="Georgia" pitchFamily="18" charset="0"/>
              </a:rPr>
              <a:t>Installation, Maintenance, &amp; Repair</a:t>
            </a:r>
          </a:p>
          <a:p>
            <a:pPr marL="342900" indent="-342900">
              <a:spcBef>
                <a:spcPct val="20000"/>
              </a:spcBef>
              <a:spcAft>
                <a:spcPct val="20000"/>
              </a:spcAft>
              <a:buFont typeface="Wingdings" pitchFamily="2" charset="2"/>
              <a:buChar char="§"/>
            </a:pPr>
            <a:r>
              <a:rPr lang="en-US" sz="1700" dirty="0">
                <a:solidFill>
                  <a:schemeClr val="bg1"/>
                </a:solidFill>
                <a:latin typeface="Georgia" pitchFamily="18" charset="0"/>
              </a:rPr>
              <a:t>Production</a:t>
            </a:r>
          </a:p>
          <a:p>
            <a:pPr marL="342900" indent="-342900">
              <a:spcBef>
                <a:spcPct val="20000"/>
              </a:spcBef>
              <a:spcAft>
                <a:spcPct val="20000"/>
              </a:spcAft>
              <a:buFont typeface="Wingdings" pitchFamily="2" charset="2"/>
              <a:buChar char="§"/>
            </a:pPr>
            <a:r>
              <a:rPr lang="en-US" sz="1700" dirty="0">
                <a:solidFill>
                  <a:schemeClr val="bg1"/>
                </a:solidFill>
                <a:latin typeface="Georgia" pitchFamily="18" charset="0"/>
              </a:rPr>
              <a:t>Transportation &amp; Material Moving</a:t>
            </a:r>
          </a:p>
          <a:p>
            <a:pPr marL="342900" indent="-342900">
              <a:spcBef>
                <a:spcPct val="20000"/>
              </a:spcBef>
              <a:spcAft>
                <a:spcPct val="20000"/>
              </a:spcAft>
              <a:buFont typeface="Wingdings" pitchFamily="2" charset="2"/>
              <a:buChar char="§"/>
            </a:pPr>
            <a:endParaRPr lang="en-US" sz="1700" dirty="0">
              <a:solidFill>
                <a:schemeClr val="bg1"/>
              </a:solidFill>
              <a:latin typeface="Georgia" pitchFamily="18" charset="0"/>
            </a:endParaRPr>
          </a:p>
          <a:p>
            <a:pPr marL="342900" indent="-342900">
              <a:spcBef>
                <a:spcPct val="20000"/>
              </a:spcBef>
              <a:spcAft>
                <a:spcPct val="20000"/>
              </a:spcAft>
              <a:buFont typeface="Wingdings" pitchFamily="2" charset="2"/>
              <a:buChar char="§"/>
            </a:pPr>
            <a:endParaRPr lang="en-US" sz="1600" dirty="0">
              <a:solidFill>
                <a:schemeClr val="bg1"/>
              </a:solidFill>
              <a:latin typeface="Georgia" pitchFamily="18" charset="0"/>
            </a:endParaRPr>
          </a:p>
        </p:txBody>
      </p:sp>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228600"/>
            <a:ext cx="304800" cy="304800"/>
          </a:xfrm>
          <a:prstGeom prst="rect">
            <a:avLst/>
          </a:prstGeom>
        </p:spPr>
      </p:pic>
    </p:spTree>
  </p:cSld>
  <p:clrMapOvr>
    <a:masterClrMapping/>
  </p:clrMapOvr>
  <p:transition advTm="2018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43" fill="hold"/>
                                        <p:tgtEl>
                                          <p:spTgt spid="5"/>
                                        </p:tgtEl>
                                      </p:cBhvr>
                                    </p:cmd>
                                  </p:childTnLst>
                                </p:cTn>
                              </p:par>
                            </p:childTnLst>
                          </p:cTn>
                        </p:par>
                        <p:par>
                          <p:cTn id="7" fill="hold">
                            <p:stCondLst>
                              <p:cond delay="8743"/>
                            </p:stCondLst>
                            <p:childTnLst>
                              <p:par>
                                <p:cTn id="8" presetID="9"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1000"/>
                                        <p:tgtEl>
                                          <p:spTgt spid="12"/>
                                        </p:tgtEl>
                                      </p:cBhvr>
                                    </p:animEffect>
                                  </p:childTnLst>
                                </p:cTn>
                              </p:par>
                            </p:childTnLst>
                          </p:cTn>
                        </p:par>
                        <p:par>
                          <p:cTn id="11" fill="hold">
                            <p:stCondLst>
                              <p:cond delay="9743"/>
                            </p:stCondLst>
                            <p:childTnLst>
                              <p:par>
                                <p:cTn id="12" presetID="9"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ssolv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12"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dirty="0"/>
              <a:t>A Quick Quiz!</a:t>
            </a:r>
          </a:p>
        </p:txBody>
      </p:sp>
      <p:sp>
        <p:nvSpPr>
          <p:cNvPr id="9" name="Content Placeholder 8"/>
          <p:cNvSpPr>
            <a:spLocks noGrp="1"/>
          </p:cNvSpPr>
          <p:nvPr>
            <p:ph idx="1"/>
          </p:nvPr>
        </p:nvSpPr>
        <p:spPr>
          <a:xfrm>
            <a:off x="457200" y="1600201"/>
            <a:ext cx="8229600" cy="1676399"/>
          </a:xfrm>
        </p:spPr>
        <p:txBody>
          <a:bodyPr/>
          <a:lstStyle/>
          <a:p>
            <a:pPr>
              <a:buNone/>
            </a:pPr>
            <a:r>
              <a:rPr lang="en-US" dirty="0">
                <a:solidFill>
                  <a:schemeClr val="tx2">
                    <a:lumMod val="20000"/>
                    <a:lumOff val="80000"/>
                  </a:schemeClr>
                </a:solidFill>
                <a:cs typeface="Times New Roman" pitchFamily="18" charset="0"/>
              </a:rPr>
              <a:t>Let’s see how much you’ve learned so far! </a:t>
            </a:r>
            <a:r>
              <a:rPr lang="en-US" dirty="0">
                <a:cs typeface="Times New Roman" pitchFamily="18" charset="0"/>
              </a:rPr>
              <a:t>Read the questions, and then point and click on the answers.</a:t>
            </a:r>
            <a:endParaRPr lang="en-US" dirty="0"/>
          </a:p>
        </p:txBody>
      </p:sp>
      <p:pic>
        <p:nvPicPr>
          <p:cNvPr id="4"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228600"/>
            <a:ext cx="304800" cy="304800"/>
          </a:xfrm>
          <a:prstGeom prst="rect">
            <a:avLst/>
          </a:prstGeom>
        </p:spPr>
      </p:pic>
    </p:spTree>
  </p:cSld>
  <p:clrMapOvr>
    <a:masterClrMapping/>
  </p:clrMapOvr>
  <p:transition advTm="1159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72" name="Rectangle 8"/>
          <p:cNvSpPr>
            <a:spLocks noGrp="1" noChangeArrowheads="1"/>
          </p:cNvSpPr>
          <p:nvPr>
            <p:ph type="title"/>
          </p:nvPr>
        </p:nvSpPr>
        <p:spPr/>
        <p:txBody>
          <a:bodyPr/>
          <a:lstStyle/>
          <a:p>
            <a:r>
              <a:rPr lang="en-US" sz="4000" b="1" dirty="0"/>
              <a:t>Category: Basic Terms</a:t>
            </a:r>
            <a:endParaRPr lang="en-US" dirty="0"/>
          </a:p>
        </p:txBody>
      </p:sp>
      <p:sp>
        <p:nvSpPr>
          <p:cNvPr id="190476" name="AutoShape 12">
            <a:hlinkClick r:id="rId3" action="ppaction://hlinksldjump" highlightClick="1"/>
          </p:cNvPr>
          <p:cNvSpPr>
            <a:spLocks noChangeArrowheads="1"/>
          </p:cNvSpPr>
          <p:nvPr/>
        </p:nvSpPr>
        <p:spPr bwMode="auto">
          <a:xfrm>
            <a:off x="4495800" y="2743200"/>
            <a:ext cx="3657600" cy="609600"/>
          </a:xfrm>
          <a:prstGeom prst="actionButtonBlank">
            <a:avLst/>
          </a:prstGeom>
          <a:solidFill>
            <a:schemeClr val="tx2">
              <a:lumMod val="20000"/>
              <a:lumOff val="80000"/>
            </a:schemeClr>
          </a:solidFill>
          <a:ln w="3175">
            <a:noFill/>
            <a:miter lim="800000"/>
            <a:headEnd/>
            <a:tailEnd/>
          </a:ln>
          <a:effectLst/>
        </p:spPr>
        <p:txBody>
          <a:bodyPr wrap="none" anchor="ctr"/>
          <a:lstStyle/>
          <a:p>
            <a:pPr algn="l"/>
            <a:r>
              <a:rPr lang="en-US" dirty="0">
                <a:solidFill>
                  <a:schemeClr val="tx1">
                    <a:lumMod val="85000"/>
                    <a:lumOff val="15000"/>
                  </a:schemeClr>
                </a:solidFill>
                <a:latin typeface="Georgia" pitchFamily="18" charset="0"/>
              </a:rPr>
              <a:t>A  bunch of made up statistics</a:t>
            </a:r>
          </a:p>
        </p:txBody>
      </p:sp>
      <p:sp>
        <p:nvSpPr>
          <p:cNvPr id="190478" name="AutoShape 14">
            <a:hlinkClick r:id="rId4" action="ppaction://hlinksldjump" highlightClick="1"/>
          </p:cNvPr>
          <p:cNvSpPr>
            <a:spLocks noChangeArrowheads="1"/>
          </p:cNvSpPr>
          <p:nvPr/>
        </p:nvSpPr>
        <p:spPr bwMode="auto">
          <a:xfrm>
            <a:off x="4495800" y="3581400"/>
            <a:ext cx="3657600" cy="685800"/>
          </a:xfrm>
          <a:prstGeom prst="actionButtonBlank">
            <a:avLst/>
          </a:prstGeom>
          <a:solidFill>
            <a:schemeClr val="tx2">
              <a:lumMod val="20000"/>
              <a:lumOff val="80000"/>
            </a:schemeClr>
          </a:solidFill>
          <a:ln w="3175">
            <a:noFill/>
            <a:miter lim="800000"/>
            <a:headEnd/>
            <a:tailEnd/>
          </a:ln>
          <a:effectLst/>
        </p:spPr>
        <p:txBody>
          <a:bodyPr wrap="none" anchor="ctr"/>
          <a:lstStyle/>
          <a:p>
            <a:pPr algn="l"/>
            <a:r>
              <a:rPr lang="en-US" dirty="0">
                <a:solidFill>
                  <a:schemeClr val="tx1">
                    <a:lumMod val="85000"/>
                    <a:lumOff val="15000"/>
                  </a:schemeClr>
                </a:solidFill>
                <a:latin typeface="Georgia" pitchFamily="18" charset="0"/>
              </a:rPr>
              <a:t>Any data or analysis that relates </a:t>
            </a:r>
          </a:p>
          <a:p>
            <a:pPr algn="l"/>
            <a:r>
              <a:rPr lang="en-US" dirty="0">
                <a:solidFill>
                  <a:schemeClr val="tx1">
                    <a:lumMod val="85000"/>
                    <a:lumOff val="15000"/>
                  </a:schemeClr>
                </a:solidFill>
                <a:latin typeface="Georgia" pitchFamily="18" charset="0"/>
              </a:rPr>
              <a:t>to the work force</a:t>
            </a:r>
          </a:p>
        </p:txBody>
      </p:sp>
      <p:sp>
        <p:nvSpPr>
          <p:cNvPr id="190480" name="AutoShape 16">
            <a:hlinkClick r:id="rId3" action="ppaction://hlinksldjump" highlightClick="1"/>
          </p:cNvPr>
          <p:cNvSpPr>
            <a:spLocks noChangeArrowheads="1"/>
          </p:cNvSpPr>
          <p:nvPr/>
        </p:nvSpPr>
        <p:spPr bwMode="auto">
          <a:xfrm>
            <a:off x="4495800" y="4495800"/>
            <a:ext cx="3657600" cy="609600"/>
          </a:xfrm>
          <a:prstGeom prst="actionButtonBlank">
            <a:avLst/>
          </a:prstGeom>
          <a:solidFill>
            <a:schemeClr val="tx2">
              <a:lumMod val="20000"/>
              <a:lumOff val="80000"/>
            </a:schemeClr>
          </a:solidFill>
          <a:ln w="3175">
            <a:noFill/>
            <a:miter lim="800000"/>
            <a:headEnd/>
            <a:tailEnd/>
          </a:ln>
          <a:effectLst/>
        </p:spPr>
        <p:txBody>
          <a:bodyPr wrap="none" anchor="ctr"/>
          <a:lstStyle/>
          <a:p>
            <a:pPr algn="l"/>
            <a:r>
              <a:rPr lang="en-US" dirty="0">
                <a:solidFill>
                  <a:schemeClr val="tx1">
                    <a:lumMod val="85000"/>
                    <a:lumOff val="15000"/>
                  </a:schemeClr>
                </a:solidFill>
                <a:latin typeface="Georgia" pitchFamily="18" charset="0"/>
              </a:rPr>
              <a:t>Information about Labor Union </a:t>
            </a:r>
            <a:br>
              <a:rPr lang="en-US" dirty="0">
                <a:solidFill>
                  <a:schemeClr val="tx1">
                    <a:lumMod val="85000"/>
                    <a:lumOff val="15000"/>
                  </a:schemeClr>
                </a:solidFill>
                <a:latin typeface="Georgia" pitchFamily="18" charset="0"/>
              </a:rPr>
            </a:br>
            <a:r>
              <a:rPr lang="en-US" dirty="0">
                <a:solidFill>
                  <a:schemeClr val="tx1">
                    <a:lumMod val="85000"/>
                    <a:lumOff val="15000"/>
                  </a:schemeClr>
                </a:solidFill>
                <a:latin typeface="Georgia" pitchFamily="18" charset="0"/>
              </a:rPr>
              <a:t>dues</a:t>
            </a:r>
          </a:p>
        </p:txBody>
      </p:sp>
      <p:sp>
        <p:nvSpPr>
          <p:cNvPr id="15" name="Notched Right Arrow 14"/>
          <p:cNvSpPr/>
          <p:nvPr/>
        </p:nvSpPr>
        <p:spPr>
          <a:xfrm rot="5400000">
            <a:off x="4400550" y="2152650"/>
            <a:ext cx="609600" cy="419100"/>
          </a:xfrm>
          <a:prstGeom prst="notchedRightArrow">
            <a:avLst>
              <a:gd name="adj1" fmla="val 50000"/>
              <a:gd name="adj2" fmla="val 4464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Rectangle 16"/>
          <p:cNvSpPr/>
          <p:nvPr/>
        </p:nvSpPr>
        <p:spPr>
          <a:xfrm>
            <a:off x="4419600" y="1676400"/>
            <a:ext cx="3741730" cy="400110"/>
          </a:xfrm>
          <a:prstGeom prst="rect">
            <a:avLst/>
          </a:prstGeom>
          <a:noFill/>
        </p:spPr>
        <p:txBody>
          <a:bodyPr wrap="none" lIns="91440" tIns="45720" rIns="91440" bIns="45720">
            <a:spAutoFit/>
          </a:bodyPr>
          <a:lstStyle/>
          <a:p>
            <a:pPr algn="ctr"/>
            <a:r>
              <a:rPr lang="en-US" sz="2000" b="1" cap="all" spc="0" dirty="0">
                <a:ln w="9000" cmpd="sng">
                  <a:noFill/>
                  <a:prstDash val="solid"/>
                </a:ln>
                <a:solidFill>
                  <a:schemeClr val="bg1"/>
                </a:solidFill>
                <a:effectLst>
                  <a:reflection blurRad="12700" stA="28000" endPos="45000" dist="1000" dir="5400000" sy="-100000" algn="bl" rotWithShape="0"/>
                </a:effectLst>
                <a:latin typeface="Georgia" pitchFamily="18" charset="0"/>
              </a:rPr>
              <a:t>CLICK ON YOUR ANSWER</a:t>
            </a:r>
          </a:p>
        </p:txBody>
      </p:sp>
      <p:sp>
        <p:nvSpPr>
          <p:cNvPr id="18" name="Rectangle 17"/>
          <p:cNvSpPr/>
          <p:nvPr/>
        </p:nvSpPr>
        <p:spPr>
          <a:xfrm>
            <a:off x="457200" y="1676400"/>
            <a:ext cx="3193503" cy="400110"/>
          </a:xfrm>
          <a:prstGeom prst="rect">
            <a:avLst/>
          </a:prstGeom>
          <a:noFill/>
        </p:spPr>
        <p:txBody>
          <a:bodyPr wrap="none" lIns="91440" tIns="45720" rIns="91440" bIns="45720">
            <a:spAutoFit/>
          </a:bodyPr>
          <a:lstStyle/>
          <a:p>
            <a:pPr algn="ctr"/>
            <a:r>
              <a:rPr lang="en-US" sz="2000" b="1" cap="all" spc="0" dirty="0">
                <a:ln w="9000" cmpd="sng">
                  <a:noFill/>
                  <a:prstDash val="solid"/>
                </a:ln>
                <a:solidFill>
                  <a:schemeClr val="bg1"/>
                </a:solidFill>
                <a:effectLst>
                  <a:reflection blurRad="12700" stA="28000" endPos="45000" dist="1000" dir="5400000" sy="-100000" algn="bl" rotWithShape="0"/>
                </a:effectLst>
                <a:latin typeface="Georgia" pitchFamily="18" charset="0"/>
              </a:rPr>
              <a:t>READ THE QUESTION</a:t>
            </a:r>
          </a:p>
        </p:txBody>
      </p:sp>
      <p:sp>
        <p:nvSpPr>
          <p:cNvPr id="20" name="TextBox 19"/>
          <p:cNvSpPr txBox="1"/>
          <p:nvPr/>
        </p:nvSpPr>
        <p:spPr>
          <a:xfrm>
            <a:off x="533400" y="2743200"/>
            <a:ext cx="3657600" cy="1200329"/>
          </a:xfrm>
          <a:prstGeom prst="rect">
            <a:avLst/>
          </a:prstGeom>
          <a:solidFill>
            <a:schemeClr val="tx1">
              <a:lumMod val="85000"/>
              <a:lumOff val="15000"/>
            </a:schemeClr>
          </a:solidFill>
          <a:ln w="6350">
            <a:noFill/>
          </a:ln>
        </p:spPr>
        <p:txBody>
          <a:bodyPr wrap="square" rtlCol="0">
            <a:spAutoFit/>
          </a:bodyPr>
          <a:lstStyle/>
          <a:p>
            <a:r>
              <a:rPr lang="en-US" sz="2400" dirty="0">
                <a:solidFill>
                  <a:schemeClr val="bg1"/>
                </a:solidFill>
                <a:latin typeface="Georgia" pitchFamily="18" charset="0"/>
              </a:rPr>
              <a:t>Labor Market Information can be defined as …</a:t>
            </a:r>
          </a:p>
        </p:txBody>
      </p:sp>
      <p:sp>
        <p:nvSpPr>
          <p:cNvPr id="21" name="Notched Right Arrow 20"/>
          <p:cNvSpPr/>
          <p:nvPr/>
        </p:nvSpPr>
        <p:spPr>
          <a:xfrm rot="5400000">
            <a:off x="476250" y="2152650"/>
            <a:ext cx="609600" cy="419100"/>
          </a:xfrm>
          <a:prstGeom prst="notchedRightArrow">
            <a:avLst>
              <a:gd name="adj1" fmla="val 50000"/>
              <a:gd name="adj2" fmla="val 4464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2" name="TextBox 21">
            <a:hlinkClick r:id="" action="ppaction://hlinkshowjump?jump=nextslide"/>
          </p:cNvPr>
          <p:cNvSpPr txBox="1"/>
          <p:nvPr/>
        </p:nvSpPr>
        <p:spPr>
          <a:xfrm>
            <a:off x="2362200" y="5486400"/>
            <a:ext cx="3962400" cy="369332"/>
          </a:xfrm>
          <a:prstGeom prst="rect">
            <a:avLst/>
          </a:prstGeom>
          <a:noFill/>
          <a:ln>
            <a:solidFill>
              <a:schemeClr val="bg1"/>
            </a:solidFill>
          </a:ln>
        </p:spPr>
        <p:txBody>
          <a:bodyPr wrap="square" rtlCol="0">
            <a:spAutoFit/>
          </a:bodyPr>
          <a:lstStyle/>
          <a:p>
            <a:pPr algn="ctr"/>
            <a:r>
              <a:rPr lang="en-US" dirty="0">
                <a:solidFill>
                  <a:schemeClr val="bg1"/>
                </a:solidFill>
                <a:latin typeface="Georgia" pitchFamily="18" charset="0"/>
              </a:rPr>
              <a:t>Click here to advance to next slide</a:t>
            </a:r>
          </a:p>
        </p:txBody>
      </p:sp>
    </p:spTree>
  </p:cSld>
  <p:clrMapOvr>
    <a:masterClrMapping/>
  </p:clrMapOvr>
  <p:transition advTm="2933">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72" name="Rectangle 8"/>
          <p:cNvSpPr>
            <a:spLocks noGrp="1" noChangeArrowheads="1"/>
          </p:cNvSpPr>
          <p:nvPr>
            <p:ph type="title"/>
          </p:nvPr>
        </p:nvSpPr>
        <p:spPr/>
        <p:txBody>
          <a:bodyPr/>
          <a:lstStyle/>
          <a:p>
            <a:r>
              <a:rPr lang="en-US" sz="4000" b="1" dirty="0"/>
              <a:t>Category: Basic Terms</a:t>
            </a:r>
            <a:endParaRPr lang="en-US" dirty="0"/>
          </a:p>
        </p:txBody>
      </p:sp>
      <p:sp>
        <p:nvSpPr>
          <p:cNvPr id="190476" name="AutoShape 12">
            <a:hlinkClick r:id="rId3" action="ppaction://hlinksldjump" highlightClick="1"/>
          </p:cNvPr>
          <p:cNvSpPr>
            <a:spLocks noChangeArrowheads="1"/>
          </p:cNvSpPr>
          <p:nvPr/>
        </p:nvSpPr>
        <p:spPr bwMode="auto">
          <a:xfrm>
            <a:off x="4495800" y="3733800"/>
            <a:ext cx="3657600" cy="609600"/>
          </a:xfrm>
          <a:prstGeom prst="actionButtonBlank">
            <a:avLst/>
          </a:prstGeom>
          <a:solidFill>
            <a:schemeClr val="tx2">
              <a:lumMod val="20000"/>
              <a:lumOff val="80000"/>
            </a:schemeClr>
          </a:solidFill>
          <a:ln w="3175">
            <a:noFill/>
            <a:miter lim="800000"/>
            <a:headEnd/>
            <a:tailEnd/>
          </a:ln>
          <a:effectLst/>
        </p:spPr>
        <p:txBody>
          <a:bodyPr wrap="none" anchor="ctr"/>
          <a:lstStyle/>
          <a:p>
            <a:r>
              <a:rPr lang="en-US" dirty="0">
                <a:solidFill>
                  <a:schemeClr val="tx1">
                    <a:lumMod val="85000"/>
                    <a:lumOff val="15000"/>
                  </a:schemeClr>
                </a:solidFill>
                <a:latin typeface="Georgia" pitchFamily="18" charset="0"/>
              </a:rPr>
              <a:t>Working age population divided by</a:t>
            </a:r>
          </a:p>
          <a:p>
            <a:r>
              <a:rPr lang="en-US" dirty="0">
                <a:solidFill>
                  <a:schemeClr val="tx1">
                    <a:lumMod val="85000"/>
                    <a:lumOff val="15000"/>
                  </a:schemeClr>
                </a:solidFill>
                <a:latin typeface="Georgia" pitchFamily="18" charset="0"/>
              </a:rPr>
              <a:t>number of unemployed</a:t>
            </a:r>
          </a:p>
        </p:txBody>
      </p:sp>
      <p:sp>
        <p:nvSpPr>
          <p:cNvPr id="190478" name="AutoShape 14">
            <a:hlinkClick r:id="rId4" action="ppaction://hlinksldjump" highlightClick="1"/>
          </p:cNvPr>
          <p:cNvSpPr>
            <a:spLocks noChangeArrowheads="1"/>
          </p:cNvSpPr>
          <p:nvPr/>
        </p:nvSpPr>
        <p:spPr bwMode="auto">
          <a:xfrm>
            <a:off x="4495800" y="4572000"/>
            <a:ext cx="3657600" cy="685800"/>
          </a:xfrm>
          <a:prstGeom prst="actionButtonBlank">
            <a:avLst/>
          </a:prstGeom>
          <a:solidFill>
            <a:schemeClr val="tx2">
              <a:lumMod val="20000"/>
              <a:lumOff val="80000"/>
            </a:schemeClr>
          </a:solidFill>
          <a:ln w="3175">
            <a:noFill/>
            <a:miter lim="800000"/>
            <a:headEnd/>
            <a:tailEnd/>
          </a:ln>
          <a:effectLst/>
        </p:spPr>
        <p:txBody>
          <a:bodyPr wrap="none" anchor="ctr"/>
          <a:lstStyle/>
          <a:p>
            <a:r>
              <a:rPr lang="en-US" dirty="0">
                <a:solidFill>
                  <a:schemeClr val="tx1">
                    <a:lumMod val="85000"/>
                    <a:lumOff val="15000"/>
                  </a:schemeClr>
                </a:solidFill>
                <a:latin typeface="Georgia" pitchFamily="18" charset="0"/>
              </a:rPr>
              <a:t>Number of unemployed divided by </a:t>
            </a:r>
          </a:p>
          <a:p>
            <a:r>
              <a:rPr lang="en-US" dirty="0">
                <a:solidFill>
                  <a:schemeClr val="tx1">
                    <a:lumMod val="85000"/>
                    <a:lumOff val="15000"/>
                  </a:schemeClr>
                </a:solidFill>
                <a:latin typeface="Georgia" pitchFamily="18" charset="0"/>
              </a:rPr>
              <a:t>the total labor force</a:t>
            </a:r>
          </a:p>
        </p:txBody>
      </p:sp>
      <p:sp>
        <p:nvSpPr>
          <p:cNvPr id="190480" name="AutoShape 16">
            <a:hlinkClick r:id="rId3" action="ppaction://hlinksldjump" highlightClick="1"/>
          </p:cNvPr>
          <p:cNvSpPr>
            <a:spLocks noChangeArrowheads="1"/>
          </p:cNvSpPr>
          <p:nvPr/>
        </p:nvSpPr>
        <p:spPr bwMode="auto">
          <a:xfrm>
            <a:off x="4495800" y="2743200"/>
            <a:ext cx="3657600" cy="762000"/>
          </a:xfrm>
          <a:prstGeom prst="actionButtonBlank">
            <a:avLst/>
          </a:prstGeom>
          <a:solidFill>
            <a:schemeClr val="tx2">
              <a:lumMod val="20000"/>
              <a:lumOff val="80000"/>
            </a:schemeClr>
          </a:solidFill>
          <a:ln w="3175">
            <a:noFill/>
            <a:miter lim="800000"/>
            <a:headEnd/>
            <a:tailEnd/>
          </a:ln>
          <a:effectLst/>
        </p:spPr>
        <p:txBody>
          <a:bodyPr wrap="none" anchor="ctr"/>
          <a:lstStyle/>
          <a:p>
            <a:r>
              <a:rPr lang="en-US" sz="1600" dirty="0">
                <a:solidFill>
                  <a:schemeClr val="tx1">
                    <a:lumMod val="85000"/>
                    <a:lumOff val="15000"/>
                  </a:schemeClr>
                </a:solidFill>
                <a:latin typeface="Georgia" pitchFamily="18" charset="0"/>
              </a:rPr>
              <a:t>Total of  all jobless adults, excluding</a:t>
            </a:r>
          </a:p>
          <a:p>
            <a:r>
              <a:rPr lang="en-US" sz="1600" dirty="0">
                <a:solidFill>
                  <a:schemeClr val="tx1">
                    <a:lumMod val="85000"/>
                    <a:lumOff val="15000"/>
                  </a:schemeClr>
                </a:solidFill>
                <a:latin typeface="Georgia" pitchFamily="18" charset="0"/>
              </a:rPr>
              <a:t>military, divided by  the number of</a:t>
            </a:r>
          </a:p>
          <a:p>
            <a:r>
              <a:rPr lang="en-US" sz="1600" dirty="0">
                <a:solidFill>
                  <a:schemeClr val="tx1">
                    <a:lumMod val="85000"/>
                    <a:lumOff val="15000"/>
                  </a:schemeClr>
                </a:solidFill>
                <a:latin typeface="Georgia" pitchFamily="18" charset="0"/>
              </a:rPr>
              <a:t>employed</a:t>
            </a:r>
          </a:p>
        </p:txBody>
      </p:sp>
      <p:sp>
        <p:nvSpPr>
          <p:cNvPr id="20" name="TextBox 19"/>
          <p:cNvSpPr txBox="1"/>
          <p:nvPr/>
        </p:nvSpPr>
        <p:spPr>
          <a:xfrm>
            <a:off x="533400" y="2743200"/>
            <a:ext cx="3657600" cy="1200329"/>
          </a:xfrm>
          <a:prstGeom prst="rect">
            <a:avLst/>
          </a:prstGeom>
          <a:solidFill>
            <a:schemeClr val="tx1">
              <a:lumMod val="85000"/>
              <a:lumOff val="15000"/>
            </a:schemeClr>
          </a:solidFill>
          <a:ln w="6350">
            <a:noFill/>
          </a:ln>
        </p:spPr>
        <p:txBody>
          <a:bodyPr wrap="square" rtlCol="0">
            <a:spAutoFit/>
          </a:bodyPr>
          <a:lstStyle/>
          <a:p>
            <a:r>
              <a:rPr lang="en-US" sz="2400" dirty="0">
                <a:solidFill>
                  <a:schemeClr val="bg1"/>
                </a:solidFill>
                <a:latin typeface="Georgia" pitchFamily="18" charset="0"/>
              </a:rPr>
              <a:t>What is the formula for calculating the Unemployment Rate?</a:t>
            </a:r>
          </a:p>
        </p:txBody>
      </p:sp>
      <p:sp>
        <p:nvSpPr>
          <p:cNvPr id="19" name="Notched Right Arrow 18"/>
          <p:cNvSpPr/>
          <p:nvPr/>
        </p:nvSpPr>
        <p:spPr>
          <a:xfrm rot="5400000">
            <a:off x="4400550" y="2152650"/>
            <a:ext cx="609600" cy="419100"/>
          </a:xfrm>
          <a:prstGeom prst="notchedRightArrow">
            <a:avLst>
              <a:gd name="adj1" fmla="val 50000"/>
              <a:gd name="adj2" fmla="val 4464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5" name="Rectangle 24"/>
          <p:cNvSpPr/>
          <p:nvPr/>
        </p:nvSpPr>
        <p:spPr>
          <a:xfrm>
            <a:off x="4419600" y="1676400"/>
            <a:ext cx="3741730" cy="400110"/>
          </a:xfrm>
          <a:prstGeom prst="rect">
            <a:avLst/>
          </a:prstGeom>
          <a:noFill/>
        </p:spPr>
        <p:txBody>
          <a:bodyPr wrap="none" lIns="91440" tIns="45720" rIns="91440" bIns="45720">
            <a:spAutoFit/>
          </a:bodyPr>
          <a:lstStyle/>
          <a:p>
            <a:pPr algn="ctr"/>
            <a:r>
              <a:rPr lang="en-US" sz="2000" b="1" cap="all" spc="0" dirty="0">
                <a:ln w="9000" cmpd="sng">
                  <a:noFill/>
                  <a:prstDash val="solid"/>
                </a:ln>
                <a:solidFill>
                  <a:schemeClr val="bg1"/>
                </a:solidFill>
                <a:effectLst>
                  <a:reflection blurRad="12700" stA="28000" endPos="45000" dist="1000" dir="5400000" sy="-100000" algn="bl" rotWithShape="0"/>
                </a:effectLst>
                <a:latin typeface="Georgia" pitchFamily="18" charset="0"/>
              </a:rPr>
              <a:t>CLICK ON YOUR ANSWER</a:t>
            </a:r>
          </a:p>
        </p:txBody>
      </p:sp>
      <p:sp>
        <p:nvSpPr>
          <p:cNvPr id="26" name="Rectangle 25"/>
          <p:cNvSpPr/>
          <p:nvPr/>
        </p:nvSpPr>
        <p:spPr>
          <a:xfrm>
            <a:off x="457200" y="1676400"/>
            <a:ext cx="3193503" cy="400110"/>
          </a:xfrm>
          <a:prstGeom prst="rect">
            <a:avLst/>
          </a:prstGeom>
          <a:noFill/>
        </p:spPr>
        <p:txBody>
          <a:bodyPr wrap="none" lIns="91440" tIns="45720" rIns="91440" bIns="45720">
            <a:spAutoFit/>
          </a:bodyPr>
          <a:lstStyle/>
          <a:p>
            <a:pPr algn="ctr"/>
            <a:r>
              <a:rPr lang="en-US" sz="2000" b="1" cap="all" spc="0" dirty="0">
                <a:ln w="9000" cmpd="sng">
                  <a:noFill/>
                  <a:prstDash val="solid"/>
                </a:ln>
                <a:solidFill>
                  <a:schemeClr val="bg1"/>
                </a:solidFill>
                <a:effectLst>
                  <a:reflection blurRad="12700" stA="28000" endPos="45000" dist="1000" dir="5400000" sy="-100000" algn="bl" rotWithShape="0"/>
                </a:effectLst>
                <a:latin typeface="Georgia" pitchFamily="18" charset="0"/>
              </a:rPr>
              <a:t>READ THE QUESTION</a:t>
            </a:r>
          </a:p>
        </p:txBody>
      </p:sp>
      <p:sp>
        <p:nvSpPr>
          <p:cNvPr id="27" name="Notched Right Arrow 26"/>
          <p:cNvSpPr/>
          <p:nvPr/>
        </p:nvSpPr>
        <p:spPr>
          <a:xfrm rot="5400000">
            <a:off x="476250" y="2152650"/>
            <a:ext cx="609600" cy="419100"/>
          </a:xfrm>
          <a:prstGeom prst="notchedRightArrow">
            <a:avLst>
              <a:gd name="adj1" fmla="val 50000"/>
              <a:gd name="adj2" fmla="val 4464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8" name="TextBox 27">
            <a:hlinkClick r:id="" action="ppaction://hlinkshowjump?jump=nextslide"/>
          </p:cNvPr>
          <p:cNvSpPr txBox="1"/>
          <p:nvPr/>
        </p:nvSpPr>
        <p:spPr>
          <a:xfrm>
            <a:off x="2362200" y="5486400"/>
            <a:ext cx="3962400" cy="369332"/>
          </a:xfrm>
          <a:prstGeom prst="rect">
            <a:avLst/>
          </a:prstGeom>
          <a:noFill/>
          <a:ln>
            <a:solidFill>
              <a:schemeClr val="bg1"/>
            </a:solidFill>
          </a:ln>
        </p:spPr>
        <p:txBody>
          <a:bodyPr wrap="square" rtlCol="0">
            <a:spAutoFit/>
          </a:bodyPr>
          <a:lstStyle/>
          <a:p>
            <a:pPr algn="ctr"/>
            <a:r>
              <a:rPr lang="en-US" dirty="0">
                <a:solidFill>
                  <a:schemeClr val="bg1"/>
                </a:solidFill>
                <a:latin typeface="Georgia" pitchFamily="18" charset="0"/>
              </a:rPr>
              <a:t>Click here to advance to next slide</a:t>
            </a:r>
          </a:p>
        </p:txBody>
      </p:sp>
    </p:spTree>
  </p:cSld>
  <p:clrMapOvr>
    <a:masterClrMapping/>
  </p:clrMapOvr>
  <p:transition advTm="36301">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76" name="AutoShape 12">
            <a:hlinkClick r:id="rId3" action="ppaction://hlinksldjump" highlightClick="1"/>
          </p:cNvPr>
          <p:cNvSpPr>
            <a:spLocks noChangeArrowheads="1"/>
          </p:cNvSpPr>
          <p:nvPr/>
        </p:nvSpPr>
        <p:spPr bwMode="auto">
          <a:xfrm>
            <a:off x="4495800" y="2743200"/>
            <a:ext cx="3657600" cy="609600"/>
          </a:xfrm>
          <a:prstGeom prst="actionButtonBlank">
            <a:avLst/>
          </a:prstGeom>
          <a:solidFill>
            <a:schemeClr val="tx2">
              <a:lumMod val="20000"/>
              <a:lumOff val="80000"/>
            </a:schemeClr>
          </a:solidFill>
          <a:ln w="3175">
            <a:noFill/>
            <a:miter lim="800000"/>
            <a:headEnd/>
            <a:tailEnd/>
          </a:ln>
          <a:effectLst/>
        </p:spPr>
        <p:txBody>
          <a:bodyPr wrap="none" anchor="ctr"/>
          <a:lstStyle/>
          <a:p>
            <a:r>
              <a:rPr lang="en-US" dirty="0">
                <a:solidFill>
                  <a:schemeClr val="tx1">
                    <a:lumMod val="85000"/>
                    <a:lumOff val="15000"/>
                  </a:schemeClr>
                </a:solidFill>
                <a:latin typeface="Georgia" pitchFamily="18" charset="0"/>
              </a:rPr>
              <a:t>Occupational</a:t>
            </a:r>
          </a:p>
        </p:txBody>
      </p:sp>
      <p:sp>
        <p:nvSpPr>
          <p:cNvPr id="190478" name="AutoShape 14">
            <a:hlinkClick r:id="rId4" action="ppaction://hlinksldjump" highlightClick="1"/>
          </p:cNvPr>
          <p:cNvSpPr>
            <a:spLocks noChangeArrowheads="1"/>
          </p:cNvSpPr>
          <p:nvPr/>
        </p:nvSpPr>
        <p:spPr bwMode="auto">
          <a:xfrm>
            <a:off x="4495800" y="3657600"/>
            <a:ext cx="3657600" cy="685800"/>
          </a:xfrm>
          <a:prstGeom prst="actionButtonBlank">
            <a:avLst/>
          </a:prstGeom>
          <a:solidFill>
            <a:schemeClr val="tx2">
              <a:lumMod val="20000"/>
              <a:lumOff val="80000"/>
            </a:schemeClr>
          </a:solidFill>
          <a:ln w="3175">
            <a:noFill/>
            <a:miter lim="800000"/>
            <a:headEnd/>
            <a:tailEnd/>
          </a:ln>
          <a:effectLst/>
        </p:spPr>
        <p:txBody>
          <a:bodyPr wrap="none" anchor="ctr"/>
          <a:lstStyle/>
          <a:p>
            <a:r>
              <a:rPr lang="en-US" dirty="0">
                <a:solidFill>
                  <a:schemeClr val="tx1">
                    <a:lumMod val="85000"/>
                    <a:lumOff val="15000"/>
                  </a:schemeClr>
                </a:solidFill>
                <a:latin typeface="Georgia" pitchFamily="18" charset="0"/>
              </a:rPr>
              <a:t>Industrial</a:t>
            </a:r>
          </a:p>
        </p:txBody>
      </p:sp>
      <p:sp>
        <p:nvSpPr>
          <p:cNvPr id="20" name="TextBox 19"/>
          <p:cNvSpPr txBox="1"/>
          <p:nvPr/>
        </p:nvSpPr>
        <p:spPr>
          <a:xfrm>
            <a:off x="533400" y="2743200"/>
            <a:ext cx="3657600" cy="1200329"/>
          </a:xfrm>
          <a:prstGeom prst="rect">
            <a:avLst/>
          </a:prstGeom>
          <a:solidFill>
            <a:schemeClr val="tx1">
              <a:lumMod val="85000"/>
              <a:lumOff val="15000"/>
            </a:schemeClr>
          </a:solidFill>
          <a:ln w="6350">
            <a:noFill/>
          </a:ln>
        </p:spPr>
        <p:txBody>
          <a:bodyPr wrap="square" rtlCol="0">
            <a:spAutoFit/>
          </a:bodyPr>
          <a:lstStyle/>
          <a:p>
            <a:r>
              <a:rPr lang="en-US" sz="2400" dirty="0">
                <a:solidFill>
                  <a:schemeClr val="bg1"/>
                </a:solidFill>
                <a:latin typeface="Georgia" pitchFamily="18" charset="0"/>
              </a:rPr>
              <a:t>NAICS is an acronym for what  type of classification system?</a:t>
            </a:r>
          </a:p>
        </p:txBody>
      </p:sp>
      <p:sp>
        <p:nvSpPr>
          <p:cNvPr id="16" name="AutoShape 12">
            <a:hlinkClick r:id="rId3" action="ppaction://hlinksldjump" highlightClick="1"/>
          </p:cNvPr>
          <p:cNvSpPr>
            <a:spLocks noChangeArrowheads="1"/>
          </p:cNvSpPr>
          <p:nvPr/>
        </p:nvSpPr>
        <p:spPr bwMode="auto">
          <a:xfrm>
            <a:off x="4495800" y="4572000"/>
            <a:ext cx="3657600" cy="609600"/>
          </a:xfrm>
          <a:prstGeom prst="actionButtonBlank">
            <a:avLst/>
          </a:prstGeom>
          <a:solidFill>
            <a:schemeClr val="tx2">
              <a:lumMod val="20000"/>
              <a:lumOff val="80000"/>
            </a:schemeClr>
          </a:solidFill>
          <a:ln w="3175">
            <a:noFill/>
            <a:miter lim="800000"/>
            <a:headEnd/>
            <a:tailEnd/>
          </a:ln>
          <a:effectLst/>
        </p:spPr>
        <p:txBody>
          <a:bodyPr wrap="none" anchor="ctr"/>
          <a:lstStyle/>
          <a:p>
            <a:r>
              <a:rPr lang="en-US" dirty="0">
                <a:solidFill>
                  <a:schemeClr val="tx1">
                    <a:lumMod val="85000"/>
                    <a:lumOff val="15000"/>
                  </a:schemeClr>
                </a:solidFill>
                <a:latin typeface="Georgia" pitchFamily="18" charset="0"/>
              </a:rPr>
              <a:t>Geographical</a:t>
            </a:r>
          </a:p>
        </p:txBody>
      </p:sp>
      <p:sp>
        <p:nvSpPr>
          <p:cNvPr id="19" name="Rectangle 8"/>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tx2">
                    <a:lumMod val="20000"/>
                    <a:lumOff val="80000"/>
                  </a:schemeClr>
                </a:solidFill>
                <a:effectLst/>
                <a:uLnTx/>
                <a:uFillTx/>
                <a:latin typeface="Georgia" pitchFamily="18" charset="0"/>
                <a:ea typeface="+mj-ea"/>
                <a:cs typeface="+mj-cs"/>
              </a:rPr>
              <a:t>Category: Basic Terms</a:t>
            </a:r>
            <a:endParaRPr kumimoji="0" lang="en-US" sz="4400" b="0" i="0" u="none" strike="noStrike" kern="1200" cap="none" spc="0" normalizeH="0" baseline="0" noProof="0" dirty="0">
              <a:ln>
                <a:noFill/>
              </a:ln>
              <a:solidFill>
                <a:schemeClr val="tx2">
                  <a:lumMod val="20000"/>
                  <a:lumOff val="80000"/>
                </a:schemeClr>
              </a:solidFill>
              <a:effectLst/>
              <a:uLnTx/>
              <a:uFillTx/>
              <a:latin typeface="Georgia" pitchFamily="18" charset="0"/>
              <a:ea typeface="+mj-ea"/>
              <a:cs typeface="+mj-cs"/>
            </a:endParaRPr>
          </a:p>
        </p:txBody>
      </p:sp>
      <p:sp>
        <p:nvSpPr>
          <p:cNvPr id="25" name="Notched Right Arrow 24"/>
          <p:cNvSpPr/>
          <p:nvPr/>
        </p:nvSpPr>
        <p:spPr>
          <a:xfrm rot="5400000">
            <a:off x="4400550" y="2152650"/>
            <a:ext cx="609600" cy="419100"/>
          </a:xfrm>
          <a:prstGeom prst="notchedRightArrow">
            <a:avLst>
              <a:gd name="adj1" fmla="val 50000"/>
              <a:gd name="adj2" fmla="val 4464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6" name="Rectangle 25"/>
          <p:cNvSpPr/>
          <p:nvPr/>
        </p:nvSpPr>
        <p:spPr>
          <a:xfrm>
            <a:off x="4419600" y="1676400"/>
            <a:ext cx="3741730" cy="400110"/>
          </a:xfrm>
          <a:prstGeom prst="rect">
            <a:avLst/>
          </a:prstGeom>
          <a:noFill/>
        </p:spPr>
        <p:txBody>
          <a:bodyPr wrap="none" lIns="91440" tIns="45720" rIns="91440" bIns="45720">
            <a:spAutoFit/>
          </a:bodyPr>
          <a:lstStyle/>
          <a:p>
            <a:pPr algn="ctr"/>
            <a:r>
              <a:rPr lang="en-US" sz="2000" b="1" cap="all" spc="0" dirty="0">
                <a:ln w="9000" cmpd="sng">
                  <a:noFill/>
                  <a:prstDash val="solid"/>
                </a:ln>
                <a:solidFill>
                  <a:schemeClr val="bg1"/>
                </a:solidFill>
                <a:effectLst>
                  <a:reflection blurRad="12700" stA="28000" endPos="45000" dist="1000" dir="5400000" sy="-100000" algn="bl" rotWithShape="0"/>
                </a:effectLst>
                <a:latin typeface="Georgia" pitchFamily="18" charset="0"/>
              </a:rPr>
              <a:t>CLICK ON YOUR ANSWER</a:t>
            </a:r>
          </a:p>
        </p:txBody>
      </p:sp>
      <p:sp>
        <p:nvSpPr>
          <p:cNvPr id="27" name="Rectangle 26"/>
          <p:cNvSpPr/>
          <p:nvPr/>
        </p:nvSpPr>
        <p:spPr>
          <a:xfrm>
            <a:off x="457200" y="1676400"/>
            <a:ext cx="3193503" cy="400110"/>
          </a:xfrm>
          <a:prstGeom prst="rect">
            <a:avLst/>
          </a:prstGeom>
          <a:noFill/>
        </p:spPr>
        <p:txBody>
          <a:bodyPr wrap="none" lIns="91440" tIns="45720" rIns="91440" bIns="45720">
            <a:spAutoFit/>
          </a:bodyPr>
          <a:lstStyle/>
          <a:p>
            <a:pPr algn="ctr"/>
            <a:r>
              <a:rPr lang="en-US" sz="2000" b="1" cap="all" spc="0" dirty="0">
                <a:ln w="9000" cmpd="sng">
                  <a:noFill/>
                  <a:prstDash val="solid"/>
                </a:ln>
                <a:solidFill>
                  <a:schemeClr val="bg1"/>
                </a:solidFill>
                <a:effectLst>
                  <a:reflection blurRad="12700" stA="28000" endPos="45000" dist="1000" dir="5400000" sy="-100000" algn="bl" rotWithShape="0"/>
                </a:effectLst>
                <a:latin typeface="Georgia" pitchFamily="18" charset="0"/>
              </a:rPr>
              <a:t>READ THE QUESTION</a:t>
            </a:r>
          </a:p>
        </p:txBody>
      </p:sp>
      <p:sp>
        <p:nvSpPr>
          <p:cNvPr id="28" name="Notched Right Arrow 27"/>
          <p:cNvSpPr/>
          <p:nvPr/>
        </p:nvSpPr>
        <p:spPr>
          <a:xfrm rot="5400000">
            <a:off x="476250" y="2152650"/>
            <a:ext cx="609600" cy="419100"/>
          </a:xfrm>
          <a:prstGeom prst="notchedRightArrow">
            <a:avLst>
              <a:gd name="adj1" fmla="val 50000"/>
              <a:gd name="adj2" fmla="val 4464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0" name="TextBox 29">
            <a:hlinkClick r:id="" action="ppaction://hlinkshowjump?jump=nextslide"/>
          </p:cNvPr>
          <p:cNvSpPr txBox="1"/>
          <p:nvPr/>
        </p:nvSpPr>
        <p:spPr>
          <a:xfrm>
            <a:off x="2362200" y="5486400"/>
            <a:ext cx="3962400" cy="369332"/>
          </a:xfrm>
          <a:prstGeom prst="rect">
            <a:avLst/>
          </a:prstGeom>
          <a:noFill/>
          <a:ln>
            <a:solidFill>
              <a:schemeClr val="bg1"/>
            </a:solidFill>
          </a:ln>
        </p:spPr>
        <p:txBody>
          <a:bodyPr wrap="square" rtlCol="0">
            <a:spAutoFit/>
          </a:bodyPr>
          <a:lstStyle/>
          <a:p>
            <a:pPr algn="ctr"/>
            <a:r>
              <a:rPr lang="en-US" dirty="0">
                <a:solidFill>
                  <a:schemeClr val="bg1"/>
                </a:solidFill>
                <a:latin typeface="Georgia" pitchFamily="18" charset="0"/>
              </a:rPr>
              <a:t>Click here to advance to next slide</a:t>
            </a:r>
          </a:p>
        </p:txBody>
      </p:sp>
    </p:spTree>
  </p:cSld>
  <p:clrMapOvr>
    <a:masterClrMapping/>
  </p:clrMapOvr>
  <p:transition advTm="14352">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2720975"/>
            <a:ext cx="7772400" cy="1470025"/>
          </a:xfrm>
        </p:spPr>
        <p:txBody>
          <a:bodyPr>
            <a:normAutofit fontScale="90000"/>
          </a:bodyPr>
          <a:lstStyle/>
          <a:p>
            <a:pPr lvl="0"/>
            <a:r>
              <a:rPr lang="en-US" dirty="0">
                <a:cs typeface="Times New Roman" pitchFamily="18" charset="0"/>
              </a:rPr>
              <a:t>How did you do?  </a:t>
            </a:r>
            <a:r>
              <a:rPr lang="en-US" dirty="0">
                <a:solidFill>
                  <a:schemeClr val="bg1"/>
                </a:solidFill>
                <a:cs typeface="Times New Roman" pitchFamily="18" charset="0"/>
              </a:rPr>
              <a:t>Please feel free to go back and review the previous slides before you move on. Reviewing the material now will help you retain the information for future use.  If you feel comfortable, let’s move ahead.</a:t>
            </a:r>
            <a:br>
              <a:rPr lang="en-US" dirty="0">
                <a:solidFill>
                  <a:schemeClr val="bg1"/>
                </a:solidFill>
                <a:cs typeface="Arial" pitchFamily="34" charset="0"/>
              </a:rPr>
            </a:br>
            <a:endParaRPr lang="en-US" dirty="0">
              <a:solidFill>
                <a:schemeClr val="bg1"/>
              </a:solidFill>
            </a:endParaRPr>
          </a:p>
        </p:txBody>
      </p:sp>
      <p:pic>
        <p:nvPicPr>
          <p:cNvPr id="3"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228600"/>
            <a:ext cx="304800" cy="304800"/>
          </a:xfrm>
          <a:prstGeom prst="rect">
            <a:avLst/>
          </a:prstGeom>
        </p:spPr>
      </p:pic>
    </p:spTree>
  </p:cSld>
  <p:clrMapOvr>
    <a:masterClrMapping/>
  </p:clrMapOvr>
  <p:transition advTm="614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876800" y="932795"/>
            <a:ext cx="3581400" cy="4401205"/>
          </a:xfrm>
          <a:prstGeom prst="rect">
            <a:avLst/>
          </a:prstGeom>
          <a:noFill/>
        </p:spPr>
        <p:txBody>
          <a:bodyPr wrap="square" rtlCol="0">
            <a:spAutoFit/>
          </a:bodyPr>
          <a:lstStyle/>
          <a:p>
            <a:r>
              <a:rPr lang="en-US" sz="4000" dirty="0">
                <a:solidFill>
                  <a:schemeClr val="bg1"/>
                </a:solidFill>
                <a:latin typeface="Georgia" pitchFamily="18" charset="0"/>
              </a:rPr>
              <a:t>Good question!  The next section will examine the sources of labor market information.</a:t>
            </a:r>
          </a:p>
        </p:txBody>
      </p:sp>
      <p:pic>
        <p:nvPicPr>
          <p:cNvPr id="9" name="Picture 14" descr="C:\Users\User\AppData\Local\Microsoft\Windows\Temporary Internet Files\Content.IE5\3GMGZN6A\MPj04386910000[1].jpg"/>
          <p:cNvPicPr>
            <a:picLocks noChangeAspect="1" noChangeArrowheads="1"/>
          </p:cNvPicPr>
          <p:nvPr/>
        </p:nvPicPr>
        <p:blipFill>
          <a:blip r:embed="rId3" cstate="print"/>
          <a:srcRect/>
          <a:stretch>
            <a:fillRect/>
          </a:stretch>
        </p:blipFill>
        <p:spPr bwMode="auto">
          <a:xfrm>
            <a:off x="685800" y="2133600"/>
            <a:ext cx="2362200" cy="3280833"/>
          </a:xfrm>
          <a:prstGeom prst="flowChartAlternateProcess">
            <a:avLst/>
          </a:prstGeom>
          <a:noFill/>
          <a:ln>
            <a:noFill/>
          </a:ln>
          <a:effectLst>
            <a:glow rad="63500">
              <a:schemeClr val="accent1">
                <a:satMod val="175000"/>
                <a:alpha val="40000"/>
              </a:schemeClr>
            </a:glow>
          </a:effectLst>
        </p:spPr>
      </p:pic>
      <p:sp>
        <p:nvSpPr>
          <p:cNvPr id="13" name="Cloud Callout 12"/>
          <p:cNvSpPr/>
          <p:nvPr/>
        </p:nvSpPr>
        <p:spPr>
          <a:xfrm>
            <a:off x="1524001" y="613834"/>
            <a:ext cx="2819399" cy="2057400"/>
          </a:xfrm>
          <a:prstGeom prst="cloudCallout">
            <a:avLst>
              <a:gd name="adj1" fmla="val -48707"/>
              <a:gd name="adj2" fmla="val 42876"/>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2">
                    <a:lumMod val="75000"/>
                  </a:schemeClr>
                </a:solidFill>
                <a:latin typeface="Georgia" pitchFamily="18" charset="0"/>
              </a:rPr>
              <a:t>So where did all these data originate?</a:t>
            </a:r>
          </a:p>
        </p:txBody>
      </p:sp>
    </p:spTree>
  </p:cSld>
  <p:clrMapOvr>
    <a:masterClrMapping/>
  </p:clrMapOvr>
  <p:transition advTm="733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childTnLst>
                          </p:cTn>
                        </p:par>
                        <p:par>
                          <p:cTn id="8" fill="hold">
                            <p:stCondLst>
                              <p:cond delay="1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2"/>
                                        </p:tgtEl>
                                        <p:attrNameLst>
                                          <p:attrName>style.visibility</p:attrName>
                                        </p:attrNameLst>
                                      </p:cBhvr>
                                      <p:to>
                                        <p:strVal val="visible"/>
                                      </p:to>
                                    </p:set>
                                    <p:anim calcmode="discrete" valueType="clr">
                                      <p:cBhvr override="childStyle">
                                        <p:cTn id="11"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2"/>
                                        </p:tgtEl>
                                        <p:attrNameLst>
                                          <p:attrName>fillcolor</p:attrName>
                                        </p:attrNameLst>
                                      </p:cBhvr>
                                      <p:tavLst>
                                        <p:tav tm="0">
                                          <p:val>
                                            <p:clrVal>
                                              <a:schemeClr val="accent2"/>
                                            </p:clrVal>
                                          </p:val>
                                        </p:tav>
                                        <p:tav tm="50000">
                                          <p:val>
                                            <p:clrVal>
                                              <a:schemeClr val="hlink"/>
                                            </p:clrVal>
                                          </p:val>
                                        </p:tav>
                                      </p:tavLst>
                                    </p:anim>
                                    <p:set>
                                      <p:cBhvr>
                                        <p:cTn id="13"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457200" y="2133600"/>
          <a:ext cx="8382000" cy="259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392" name="TextBox 11"/>
          <p:cNvSpPr txBox="1">
            <a:spLocks noChangeArrowheads="1"/>
          </p:cNvSpPr>
          <p:nvPr/>
        </p:nvSpPr>
        <p:spPr bwMode="auto">
          <a:xfrm>
            <a:off x="609600" y="609600"/>
            <a:ext cx="8077200" cy="1261884"/>
          </a:xfrm>
          <a:prstGeom prst="rect">
            <a:avLst/>
          </a:prstGeom>
          <a:noFill/>
          <a:ln w="9525">
            <a:noFill/>
            <a:miter lim="800000"/>
            <a:headEnd/>
            <a:tailEnd/>
          </a:ln>
        </p:spPr>
        <p:txBody>
          <a:bodyPr>
            <a:spAutoFit/>
          </a:bodyPr>
          <a:lstStyle/>
          <a:p>
            <a:r>
              <a:rPr lang="en-US" sz="3200" dirty="0">
                <a:solidFill>
                  <a:schemeClr val="bg1"/>
                </a:solidFill>
                <a:latin typeface="Georgia" pitchFamily="18" charset="0"/>
              </a:rPr>
              <a:t>LMI is compiled from a number of sources.</a:t>
            </a:r>
            <a:r>
              <a:rPr lang="en-US" sz="3200" i="1" dirty="0">
                <a:solidFill>
                  <a:schemeClr val="bg1"/>
                </a:solidFill>
                <a:latin typeface="Georgia" pitchFamily="18" charset="0"/>
              </a:rPr>
              <a:t>              </a:t>
            </a:r>
          </a:p>
          <a:p>
            <a:endParaRPr lang="en-US" sz="1600" i="1" dirty="0">
              <a:latin typeface="Georgia" pitchFamily="18" charset="0"/>
            </a:endParaRPr>
          </a:p>
          <a:p>
            <a:r>
              <a:rPr lang="en-US" sz="2800" dirty="0">
                <a:solidFill>
                  <a:schemeClr val="tx2">
                    <a:lumMod val="20000"/>
                    <a:lumOff val="80000"/>
                  </a:schemeClr>
                </a:solidFill>
                <a:latin typeface="Georgia" pitchFamily="18" charset="0"/>
              </a:rPr>
              <a:t>Let’s learn a little about each type.</a:t>
            </a:r>
          </a:p>
        </p:txBody>
      </p:sp>
      <p:pic>
        <p:nvPicPr>
          <p:cNvPr id="4" name="Recorded Sound">
            <a:hlinkClick r:id="" action="ppaction://media"/>
          </p:cNvPr>
          <p:cNvPicPr>
            <a:picLocks noRot="1" noChangeAspect="1"/>
          </p:cNvPicPr>
          <p:nvPr>
            <a:wavAudioFile r:embed="rId1" name="Recorded Sound"/>
          </p:nvPr>
        </p:nvPicPr>
        <p:blipFill>
          <a:blip r:embed="rId9" cstate="print"/>
          <a:stretch>
            <a:fillRect/>
          </a:stretch>
        </p:blipFill>
        <p:spPr>
          <a:xfrm>
            <a:off x="8610600" y="304800"/>
            <a:ext cx="304800" cy="304800"/>
          </a:xfrm>
          <a:prstGeom prst="rect">
            <a:avLst/>
          </a:prstGeom>
        </p:spPr>
      </p:pic>
    </p:spTree>
  </p:cSld>
  <p:clrMapOvr>
    <a:masterClrMapping/>
  </p:clrMapOvr>
  <p:transition advTm="275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953" fill="hold"/>
                                        <p:tgtEl>
                                          <p:spTgt spid="4"/>
                                        </p:tgtEl>
                                      </p:cBhvr>
                                    </p:cmd>
                                  </p:childTnLst>
                                </p:cTn>
                              </p:par>
                              <p:par>
                                <p:cTn id="7" presetID="9" presetClass="entr" presetSubtype="0" fill="hold" nodeType="withEffect">
                                  <p:stCondLst>
                                    <p:cond delay="0"/>
                                  </p:stCondLst>
                                  <p:childTnLst>
                                    <p:set>
                                      <p:cBhvr>
                                        <p:cTn id="8" dur="1" fill="hold">
                                          <p:stCondLst>
                                            <p:cond delay="0"/>
                                          </p:stCondLst>
                                        </p:cTn>
                                        <p:tgtEl>
                                          <p:spTgt spid="16392">
                                            <p:txEl>
                                              <p:pRg st="2" end="2"/>
                                            </p:txEl>
                                          </p:spTgt>
                                        </p:tgtEl>
                                        <p:attrNameLst>
                                          <p:attrName>style.visibility</p:attrName>
                                        </p:attrNameLst>
                                      </p:cBhvr>
                                      <p:to>
                                        <p:strVal val="visible"/>
                                      </p:to>
                                    </p:set>
                                    <p:animEffect transition="in" filter="dissolve">
                                      <p:cBhvr>
                                        <p:cTn id="9" dur="2000"/>
                                        <p:tgtEl>
                                          <p:spTgt spid="163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Box 11"/>
          <p:cNvSpPr txBox="1">
            <a:spLocks noChangeArrowheads="1"/>
          </p:cNvSpPr>
          <p:nvPr/>
        </p:nvSpPr>
        <p:spPr bwMode="auto">
          <a:xfrm>
            <a:off x="381000" y="482600"/>
            <a:ext cx="8077200" cy="523220"/>
          </a:xfrm>
          <a:prstGeom prst="rect">
            <a:avLst/>
          </a:prstGeom>
          <a:noFill/>
          <a:ln w="9525">
            <a:noFill/>
            <a:miter lim="800000"/>
            <a:headEnd/>
            <a:tailEnd/>
          </a:ln>
        </p:spPr>
        <p:txBody>
          <a:bodyPr>
            <a:spAutoFit/>
          </a:bodyPr>
          <a:lstStyle/>
          <a:p>
            <a:r>
              <a:rPr lang="en-US" sz="2800" dirty="0">
                <a:solidFill>
                  <a:schemeClr val="tx2">
                    <a:lumMod val="20000"/>
                    <a:lumOff val="80000"/>
                  </a:schemeClr>
                </a:solidFill>
                <a:latin typeface="Georgia" pitchFamily="18" charset="0"/>
              </a:rPr>
              <a:t>Two Primary Survey Types (With Examples)</a:t>
            </a:r>
            <a:r>
              <a:rPr lang="en-US" sz="2800" i="1" dirty="0">
                <a:solidFill>
                  <a:schemeClr val="tx2">
                    <a:lumMod val="20000"/>
                    <a:lumOff val="80000"/>
                  </a:schemeClr>
                </a:solidFill>
                <a:latin typeface="Georgia" pitchFamily="18" charset="0"/>
              </a:rPr>
              <a:t>              </a:t>
            </a:r>
          </a:p>
        </p:txBody>
      </p:sp>
      <p:pic>
        <p:nvPicPr>
          <p:cNvPr id="12" name="Picture 11" descr="household.bmp"/>
          <p:cNvPicPr>
            <a:picLocks noChangeAspect="1"/>
          </p:cNvPicPr>
          <p:nvPr/>
        </p:nvPicPr>
        <p:blipFill>
          <a:blip r:embed="rId4" cstate="print"/>
          <a:stretch>
            <a:fillRect/>
          </a:stretch>
        </p:blipFill>
        <p:spPr>
          <a:xfrm>
            <a:off x="456453" y="1266372"/>
            <a:ext cx="2134347" cy="1600201"/>
          </a:xfrm>
          <a:prstGeom prst="round2DiagRect">
            <a:avLst>
              <a:gd name="adj1" fmla="val 16667"/>
              <a:gd name="adj2" fmla="val 0"/>
            </a:avLst>
          </a:prstGeom>
          <a:ln w="88900" cap="sq">
            <a:solidFill>
              <a:schemeClr val="tx2">
                <a:lumMod val="20000"/>
                <a:lumOff val="80000"/>
              </a:schemeClr>
            </a:solidFill>
            <a:miter lim="800000"/>
          </a:ln>
          <a:effectLst>
            <a:outerShdw blurRad="254000" algn="tl" rotWithShape="0">
              <a:srgbClr val="000000">
                <a:alpha val="43000"/>
              </a:srgbClr>
            </a:outerShdw>
          </a:effectLst>
        </p:spPr>
      </p:pic>
      <p:pic>
        <p:nvPicPr>
          <p:cNvPr id="15" name="Picture 14" descr="a.bmp"/>
          <p:cNvPicPr>
            <a:picLocks noChangeAspect="1"/>
          </p:cNvPicPr>
          <p:nvPr/>
        </p:nvPicPr>
        <p:blipFill>
          <a:blip r:embed="rId5" cstate="print"/>
          <a:stretch>
            <a:fillRect/>
          </a:stretch>
        </p:blipFill>
        <p:spPr>
          <a:xfrm>
            <a:off x="451207" y="3623954"/>
            <a:ext cx="2139593" cy="1600200"/>
          </a:xfrm>
          <a:prstGeom prst="round2DiagRect">
            <a:avLst>
              <a:gd name="adj1" fmla="val 16667"/>
              <a:gd name="adj2" fmla="val 0"/>
            </a:avLst>
          </a:prstGeom>
          <a:ln w="88900" cap="sq">
            <a:solidFill>
              <a:schemeClr val="tx2">
                <a:lumMod val="20000"/>
                <a:lumOff val="80000"/>
              </a:schemeClr>
            </a:solidFill>
            <a:miter lim="800000"/>
          </a:ln>
          <a:effectLst>
            <a:outerShdw blurRad="254000" algn="tl" rotWithShape="0">
              <a:srgbClr val="000000">
                <a:alpha val="43000"/>
              </a:srgbClr>
            </a:outerShdw>
          </a:effectLst>
        </p:spPr>
      </p:pic>
      <p:cxnSp>
        <p:nvCxnSpPr>
          <p:cNvPr id="17" name="Straight Connector 16"/>
          <p:cNvCxnSpPr/>
          <p:nvPr/>
        </p:nvCxnSpPr>
        <p:spPr>
          <a:xfrm>
            <a:off x="2692400" y="4418612"/>
            <a:ext cx="889000" cy="988"/>
          </a:xfrm>
          <a:prstGeom prst="line">
            <a:avLst/>
          </a:prstGeom>
          <a:ln w="3810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962400" y="2057400"/>
            <a:ext cx="4876800" cy="723900"/>
          </a:xfrm>
          <a:prstGeom prst="rect">
            <a:avLst/>
          </a:prstGeom>
          <a:solidFill>
            <a:schemeClr val="tx2">
              <a:lumMod val="20000"/>
              <a:lumOff val="80000"/>
            </a:schemeClr>
          </a:solidFill>
          <a:ln w="38100">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en-US" sz="2300" dirty="0">
                <a:solidFill>
                  <a:schemeClr val="tx1">
                    <a:lumMod val="85000"/>
                    <a:lumOff val="15000"/>
                  </a:schemeClr>
                </a:solidFill>
                <a:latin typeface="Georgia" pitchFamily="18" charset="0"/>
              </a:rPr>
              <a:t>American Community Survey (ACS) </a:t>
            </a:r>
          </a:p>
        </p:txBody>
      </p:sp>
      <p:cxnSp>
        <p:nvCxnSpPr>
          <p:cNvPr id="33" name="Straight Connector 32"/>
          <p:cNvCxnSpPr/>
          <p:nvPr/>
        </p:nvCxnSpPr>
        <p:spPr>
          <a:xfrm rot="16200000" flipV="1">
            <a:off x="3124203" y="4419600"/>
            <a:ext cx="914399" cy="1"/>
          </a:xfrm>
          <a:prstGeom prst="line">
            <a:avLst/>
          </a:prstGeom>
          <a:ln w="3810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57600" y="3960812"/>
            <a:ext cx="296862" cy="1588"/>
          </a:xfrm>
          <a:prstGeom prst="line">
            <a:avLst/>
          </a:prstGeom>
          <a:ln w="3810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657600" y="4876800"/>
            <a:ext cx="296862" cy="1588"/>
          </a:xfrm>
          <a:prstGeom prst="line">
            <a:avLst/>
          </a:prstGeom>
          <a:ln w="3810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962400" y="1181100"/>
            <a:ext cx="4876800" cy="723900"/>
          </a:xfrm>
          <a:prstGeom prst="rect">
            <a:avLst/>
          </a:prstGeom>
          <a:solidFill>
            <a:schemeClr val="tx2">
              <a:lumMod val="20000"/>
              <a:lumOff val="80000"/>
            </a:schemeClr>
          </a:solidFill>
          <a:ln w="38100">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en-US" sz="2300" dirty="0">
                <a:solidFill>
                  <a:schemeClr val="tx1">
                    <a:lumMod val="85000"/>
                    <a:lumOff val="15000"/>
                  </a:schemeClr>
                </a:solidFill>
                <a:latin typeface="Georgia" pitchFamily="18" charset="0"/>
              </a:rPr>
              <a:t>Current Population Survey (CPS)</a:t>
            </a:r>
          </a:p>
        </p:txBody>
      </p:sp>
      <p:sp>
        <p:nvSpPr>
          <p:cNvPr id="56" name="Rectangle 55"/>
          <p:cNvSpPr/>
          <p:nvPr/>
        </p:nvSpPr>
        <p:spPr>
          <a:xfrm>
            <a:off x="3962399" y="4495800"/>
            <a:ext cx="4876801" cy="762000"/>
          </a:xfrm>
          <a:prstGeom prst="rect">
            <a:avLst/>
          </a:prstGeom>
          <a:solidFill>
            <a:schemeClr val="tx2">
              <a:lumMod val="20000"/>
              <a:lumOff val="80000"/>
            </a:schemeClr>
          </a:solidFill>
          <a:ln w="38100">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en-US" sz="2300" dirty="0">
                <a:solidFill>
                  <a:schemeClr val="tx1">
                    <a:lumMod val="85000"/>
                    <a:lumOff val="15000"/>
                  </a:schemeClr>
                </a:solidFill>
                <a:latin typeface="Georgia" pitchFamily="18" charset="0"/>
              </a:rPr>
              <a:t>Current Employment Statistics (CES) Survey</a:t>
            </a:r>
          </a:p>
        </p:txBody>
      </p:sp>
      <p:sp>
        <p:nvSpPr>
          <p:cNvPr id="23" name="Rectangle 22"/>
          <p:cNvSpPr/>
          <p:nvPr/>
        </p:nvSpPr>
        <p:spPr>
          <a:xfrm>
            <a:off x="3962399" y="3581400"/>
            <a:ext cx="4876801" cy="762000"/>
          </a:xfrm>
          <a:prstGeom prst="rect">
            <a:avLst/>
          </a:prstGeom>
          <a:solidFill>
            <a:schemeClr val="tx2">
              <a:lumMod val="20000"/>
              <a:lumOff val="80000"/>
            </a:schemeClr>
          </a:solidFill>
          <a:ln w="38100">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en-US" sz="2300" dirty="0">
                <a:solidFill>
                  <a:schemeClr val="tx1">
                    <a:lumMod val="85000"/>
                    <a:lumOff val="15000"/>
                  </a:schemeClr>
                </a:solidFill>
                <a:latin typeface="Georgia" pitchFamily="18" charset="0"/>
              </a:rPr>
              <a:t>Occupational Employment Statistics (OES) Survey</a:t>
            </a:r>
          </a:p>
        </p:txBody>
      </p:sp>
      <p:cxnSp>
        <p:nvCxnSpPr>
          <p:cNvPr id="22" name="Straight Connector 21"/>
          <p:cNvCxnSpPr/>
          <p:nvPr/>
        </p:nvCxnSpPr>
        <p:spPr>
          <a:xfrm>
            <a:off x="2700338" y="1978624"/>
            <a:ext cx="889000" cy="988"/>
          </a:xfrm>
          <a:prstGeom prst="line">
            <a:avLst/>
          </a:prstGeom>
          <a:ln w="3810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3132141" y="1979612"/>
            <a:ext cx="914399" cy="1"/>
          </a:xfrm>
          <a:prstGeom prst="line">
            <a:avLst/>
          </a:prstGeom>
          <a:ln w="3810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65538" y="1520824"/>
            <a:ext cx="296862" cy="1588"/>
          </a:xfrm>
          <a:prstGeom prst="line">
            <a:avLst/>
          </a:prstGeom>
          <a:ln w="3810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665538" y="2436812"/>
            <a:ext cx="296862" cy="1588"/>
          </a:xfrm>
          <a:prstGeom prst="line">
            <a:avLst/>
          </a:prstGeom>
          <a:ln w="3810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8" name="Recorded Sound">
            <a:hlinkClick r:id="" action="ppaction://media"/>
          </p:cNvPr>
          <p:cNvPicPr>
            <a:picLocks noRot="1" noChangeAspect="1"/>
          </p:cNvPicPr>
          <p:nvPr>
            <a:wavAudioFile r:embed="rId1" name="Recorded Sound"/>
          </p:nvPr>
        </p:nvPicPr>
        <p:blipFill>
          <a:blip r:embed="rId6" cstate="print"/>
          <a:stretch>
            <a:fillRect/>
          </a:stretch>
        </p:blipFill>
        <p:spPr>
          <a:xfrm>
            <a:off x="8610600" y="228600"/>
            <a:ext cx="304800" cy="304800"/>
          </a:xfrm>
          <a:prstGeom prst="rect">
            <a:avLst/>
          </a:prstGeom>
        </p:spPr>
      </p:pic>
    </p:spTree>
  </p:cSld>
  <p:clrMapOvr>
    <a:masterClrMapping/>
  </p:clrMapOvr>
  <p:transition advTm="2020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53"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4"/>
          <p:cNvSpPr>
            <a:spLocks noGrp="1"/>
          </p:cNvSpPr>
          <p:nvPr>
            <p:ph idx="1"/>
          </p:nvPr>
        </p:nvSpPr>
        <p:spPr/>
        <p:txBody>
          <a:bodyPr>
            <a:normAutofit/>
          </a:bodyPr>
          <a:lstStyle/>
          <a:p>
            <a:r>
              <a:rPr lang="en-US" sz="2400" dirty="0"/>
              <a:t>Labor market information (LMI) defined; primary sources and types of LMI; where LMI is located; and how LMI is used</a:t>
            </a:r>
          </a:p>
          <a:p>
            <a:pPr marL="514350" indent="-514350">
              <a:buFont typeface="+mj-lt"/>
              <a:buAutoNum type="arabicPeriod"/>
            </a:pPr>
            <a:r>
              <a:rPr lang="en-US" sz="2400" dirty="0"/>
              <a:t>The Basics of Labor Market Information (a prerequisite for the following modules)</a:t>
            </a:r>
          </a:p>
          <a:p>
            <a:pPr marL="514350" indent="-514350">
              <a:buFont typeface="+mj-lt"/>
              <a:buAutoNum type="arabicPeriod"/>
            </a:pPr>
            <a:r>
              <a:rPr lang="en-US" sz="2400" dirty="0"/>
              <a:t>LMI for the Job Seeker</a:t>
            </a:r>
          </a:p>
          <a:p>
            <a:pPr marL="514350" indent="-514350">
              <a:buFont typeface="+mj-lt"/>
              <a:buAutoNum type="arabicPeriod"/>
            </a:pPr>
            <a:r>
              <a:rPr lang="en-US" sz="2400" dirty="0"/>
              <a:t>LMI for Assessing Skills</a:t>
            </a:r>
          </a:p>
          <a:p>
            <a:pPr marL="514350" indent="-514350">
              <a:buFont typeface="+mj-lt"/>
              <a:buAutoNum type="arabicPeriod"/>
            </a:pPr>
            <a:r>
              <a:rPr lang="en-US" sz="2400" dirty="0"/>
              <a:t>LMI and Reemployment</a:t>
            </a:r>
          </a:p>
          <a:p>
            <a:pPr marL="514350" indent="-514350">
              <a:buFont typeface="+mj-lt"/>
              <a:buAutoNum type="arabicPeriod"/>
            </a:pPr>
            <a:r>
              <a:rPr lang="en-US" sz="2400" dirty="0"/>
              <a:t>LMI for Business</a:t>
            </a:r>
          </a:p>
        </p:txBody>
      </p:sp>
      <p:sp>
        <p:nvSpPr>
          <p:cNvPr id="24" name="Title 23"/>
          <p:cNvSpPr>
            <a:spLocks noGrp="1"/>
          </p:cNvSpPr>
          <p:nvPr>
            <p:ph type="title"/>
          </p:nvPr>
        </p:nvSpPr>
        <p:spPr>
          <a:xfrm>
            <a:off x="457200" y="228600"/>
            <a:ext cx="8229600" cy="1143000"/>
          </a:xfrm>
        </p:spPr>
        <p:txBody>
          <a:bodyPr>
            <a:normAutofit fontScale="90000"/>
          </a:bodyPr>
          <a:lstStyle/>
          <a:p>
            <a:r>
              <a:rPr lang="en-US" dirty="0"/>
              <a:t>Data Series:</a:t>
            </a:r>
            <a:br>
              <a:rPr lang="en-US" dirty="0"/>
            </a:br>
            <a:r>
              <a:rPr lang="en-US" dirty="0"/>
              <a:t>The Fundamentals of LMI</a:t>
            </a:r>
          </a:p>
        </p:txBody>
      </p:sp>
      <p:sp>
        <p:nvSpPr>
          <p:cNvPr id="26" name="Up Arrow Callout 25"/>
          <p:cNvSpPr/>
          <p:nvPr/>
        </p:nvSpPr>
        <p:spPr>
          <a:xfrm>
            <a:off x="4876800" y="3429000"/>
            <a:ext cx="3657600" cy="1905000"/>
          </a:xfrm>
          <a:prstGeom prst="up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Georgia" pitchFamily="18" charset="0"/>
              </a:rPr>
              <a:t>This is step one in mastering LMI.</a:t>
            </a:r>
          </a:p>
        </p:txBody>
      </p:sp>
      <p:sp>
        <p:nvSpPr>
          <p:cNvPr id="28" name="Left Arrow Callout 27"/>
          <p:cNvSpPr/>
          <p:nvPr/>
        </p:nvSpPr>
        <p:spPr>
          <a:xfrm>
            <a:off x="4876800" y="3429000"/>
            <a:ext cx="3657600" cy="1905000"/>
          </a:xfrm>
          <a:prstGeom prst="leftArrow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Georgia" pitchFamily="18" charset="0"/>
              </a:rPr>
              <a:t>Be sure to continue the journey with these other modules.</a:t>
            </a:r>
          </a:p>
        </p:txBody>
      </p:sp>
      <p:pic>
        <p:nvPicPr>
          <p:cNvPr id="6" name="Recorded Sound">
            <a:hlinkClick r:id="" action="ppaction://media"/>
          </p:cNvPr>
          <p:cNvPicPr>
            <a:picLocks noRot="1" noChangeAspect="1"/>
          </p:cNvPicPr>
          <p:nvPr>
            <a:wavAudioFile r:embed="rId1" name="Recorded Sound"/>
          </p:nvPr>
        </p:nvPicPr>
        <p:blipFill>
          <a:blip r:embed="rId4" cstate="print"/>
          <a:stretch>
            <a:fillRect/>
          </a:stretch>
        </p:blipFill>
        <p:spPr>
          <a:xfrm>
            <a:off x="8534400" y="304800"/>
            <a:ext cx="304800" cy="304800"/>
          </a:xfrm>
          <a:prstGeom prst="rect">
            <a:avLst/>
          </a:prstGeom>
        </p:spPr>
      </p:pic>
    </p:spTree>
  </p:cSld>
  <p:clrMapOvr>
    <a:masterClrMapping/>
  </p:clrMapOvr>
  <p:transition advTm="215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1" presetClass="mediacall" presetSubtype="0" fill="hold" nodeType="withEffect">
                                  <p:stCondLst>
                                    <p:cond delay="0"/>
                                  </p:stCondLst>
                                  <p:childTnLst>
                                    <p:cmd type="call" cmd="playFrom(0.0)">
                                      <p:cBhvr>
                                        <p:cTn id="9" dur="8803" fill="hold"/>
                                        <p:tgtEl>
                                          <p:spTgt spid="6"/>
                                        </p:tgtEl>
                                      </p:cBhvr>
                                    </p:cmd>
                                  </p:childTnLst>
                                </p:cTn>
                              </p:par>
                            </p:childTnLst>
                          </p:cTn>
                        </p:par>
                        <p:par>
                          <p:cTn id="10" fill="hold">
                            <p:stCondLst>
                              <p:cond delay="8803"/>
                            </p:stCondLst>
                            <p:childTnLst>
                              <p:par>
                                <p:cTn id="11" presetID="10"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par>
                                <p:cTn id="14" presetID="10" presetClass="exit" presetSubtype="0" fill="hold" grpId="1" nodeType="withEffect">
                                  <p:stCondLst>
                                    <p:cond delay="0"/>
                                  </p:stCondLst>
                                  <p:childTnLst>
                                    <p:animEffect transition="out" filter="fade">
                                      <p:cBhvr>
                                        <p:cTn id="15" dur="1000"/>
                                        <p:tgtEl>
                                          <p:spTgt spid="26"/>
                                        </p:tgtEl>
                                      </p:cBhvr>
                                    </p:animEffect>
                                    <p:set>
                                      <p:cBhvr>
                                        <p:cTn id="16" dur="1" fill="hold">
                                          <p:stCondLst>
                                            <p:cond delay="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26" grpId="0" animBg="1"/>
      <p:bldP spid="26" grpId="1" animBg="1"/>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1"/>
          <p:cNvSpPr txBox="1">
            <a:spLocks noChangeArrowheads="1"/>
          </p:cNvSpPr>
          <p:nvPr/>
        </p:nvSpPr>
        <p:spPr bwMode="auto">
          <a:xfrm>
            <a:off x="381000" y="482600"/>
            <a:ext cx="8077200" cy="523220"/>
          </a:xfrm>
          <a:prstGeom prst="rect">
            <a:avLst/>
          </a:prstGeom>
          <a:noFill/>
          <a:ln w="9525">
            <a:noFill/>
            <a:miter lim="800000"/>
            <a:headEnd/>
            <a:tailEnd/>
          </a:ln>
        </p:spPr>
        <p:txBody>
          <a:bodyPr>
            <a:spAutoFit/>
          </a:bodyPr>
          <a:lstStyle/>
          <a:p>
            <a:r>
              <a:rPr lang="en-US" sz="2800" dirty="0">
                <a:solidFill>
                  <a:schemeClr val="tx2">
                    <a:lumMod val="20000"/>
                    <a:lumOff val="80000"/>
                  </a:schemeClr>
                </a:solidFill>
                <a:latin typeface="Georgia" pitchFamily="18" charset="0"/>
              </a:rPr>
              <a:t>Use of Administrative Databases</a:t>
            </a:r>
            <a:r>
              <a:rPr lang="en-US" sz="2800" i="1" dirty="0">
                <a:solidFill>
                  <a:schemeClr val="tx2">
                    <a:lumMod val="20000"/>
                    <a:lumOff val="80000"/>
                  </a:schemeClr>
                </a:solidFill>
                <a:latin typeface="Georgia" pitchFamily="18" charset="0"/>
              </a:rPr>
              <a:t> (With Examples)              </a:t>
            </a:r>
          </a:p>
        </p:txBody>
      </p:sp>
      <p:pic>
        <p:nvPicPr>
          <p:cNvPr id="19464" name="Picture 8"/>
          <p:cNvPicPr>
            <a:picLocks noChangeAspect="1" noChangeArrowheads="1"/>
          </p:cNvPicPr>
          <p:nvPr/>
        </p:nvPicPr>
        <p:blipFill>
          <a:blip r:embed="rId4" cstate="print"/>
          <a:srcRect/>
          <a:stretch>
            <a:fillRect/>
          </a:stretch>
        </p:blipFill>
        <p:spPr bwMode="auto">
          <a:xfrm>
            <a:off x="609600" y="1981200"/>
            <a:ext cx="2659502" cy="2134088"/>
          </a:xfrm>
          <a:prstGeom prst="round2DiagRect">
            <a:avLst>
              <a:gd name="adj1" fmla="val 16667"/>
              <a:gd name="adj2" fmla="val 49039"/>
            </a:avLst>
          </a:prstGeom>
          <a:noFill/>
          <a:ln w="88900">
            <a:solidFill>
              <a:schemeClr val="tx2">
                <a:lumMod val="20000"/>
                <a:lumOff val="80000"/>
              </a:schemeClr>
            </a:solidFill>
            <a:miter lim="800000"/>
            <a:headEnd/>
            <a:tailEnd/>
          </a:ln>
          <a:effectLst/>
        </p:spPr>
      </p:pic>
      <p:cxnSp>
        <p:nvCxnSpPr>
          <p:cNvPr id="14" name="Straight Connector 13"/>
          <p:cNvCxnSpPr/>
          <p:nvPr/>
        </p:nvCxnSpPr>
        <p:spPr>
          <a:xfrm>
            <a:off x="3276600" y="2514600"/>
            <a:ext cx="1600200" cy="6627"/>
          </a:xfrm>
          <a:prstGeom prst="line">
            <a:avLst/>
          </a:prstGeom>
          <a:ln w="3810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2552703" y="3238503"/>
            <a:ext cx="2819395" cy="1"/>
          </a:xfrm>
          <a:prstGeom prst="line">
            <a:avLst/>
          </a:prstGeom>
          <a:ln w="3810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00500" y="1828800"/>
            <a:ext cx="1295400" cy="1588"/>
          </a:xfrm>
          <a:prstGeom prst="line">
            <a:avLst/>
          </a:prstGeom>
          <a:ln w="3810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00500" y="4646612"/>
            <a:ext cx="952500" cy="1588"/>
          </a:xfrm>
          <a:prstGeom prst="line">
            <a:avLst/>
          </a:prstGeom>
          <a:ln w="3810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876800" y="1143000"/>
            <a:ext cx="4038600" cy="914400"/>
          </a:xfrm>
          <a:prstGeom prst="rect">
            <a:avLst/>
          </a:prstGeom>
          <a:solidFill>
            <a:schemeClr val="tx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en-US" dirty="0">
                <a:solidFill>
                  <a:schemeClr val="tx1">
                    <a:lumMod val="85000"/>
                    <a:lumOff val="15000"/>
                  </a:schemeClr>
                </a:solidFill>
                <a:latin typeface="Georgia" pitchFamily="18" charset="0"/>
              </a:rPr>
              <a:t>Quarterly Census of Employment &amp; Wages (QCEW)</a:t>
            </a:r>
          </a:p>
        </p:txBody>
      </p:sp>
      <p:sp>
        <p:nvSpPr>
          <p:cNvPr id="22" name="TextBox 21"/>
          <p:cNvSpPr txBox="1"/>
          <p:nvPr/>
        </p:nvSpPr>
        <p:spPr>
          <a:xfrm>
            <a:off x="1676400" y="2590800"/>
            <a:ext cx="1600200" cy="584775"/>
          </a:xfrm>
          <a:prstGeom prst="rect">
            <a:avLst/>
          </a:prstGeom>
          <a:noFill/>
        </p:spPr>
        <p:txBody>
          <a:bodyPr wrap="square" rtlCol="0">
            <a:spAutoFit/>
          </a:bodyPr>
          <a:lstStyle/>
          <a:p>
            <a:pPr algn="ctr"/>
            <a:r>
              <a:rPr lang="en-US" sz="1600" b="1" dirty="0"/>
              <a:t>Administrative</a:t>
            </a:r>
          </a:p>
          <a:p>
            <a:pPr algn="ctr"/>
            <a:r>
              <a:rPr lang="en-US" sz="1600" b="1" dirty="0"/>
              <a:t>Data</a:t>
            </a:r>
          </a:p>
        </p:txBody>
      </p:sp>
      <p:sp>
        <p:nvSpPr>
          <p:cNvPr id="23" name="Rectangle 22"/>
          <p:cNvSpPr/>
          <p:nvPr/>
        </p:nvSpPr>
        <p:spPr>
          <a:xfrm>
            <a:off x="4876800" y="2286000"/>
            <a:ext cx="4038600" cy="533400"/>
          </a:xfrm>
          <a:prstGeom prst="rect">
            <a:avLst/>
          </a:prstGeom>
          <a:solidFill>
            <a:schemeClr val="tx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en-US" dirty="0">
                <a:solidFill>
                  <a:schemeClr val="tx1">
                    <a:lumMod val="85000"/>
                    <a:lumOff val="15000"/>
                  </a:schemeClr>
                </a:solidFill>
                <a:latin typeface="Georgia" pitchFamily="18" charset="0"/>
              </a:rPr>
              <a:t>Decennial Census</a:t>
            </a:r>
          </a:p>
        </p:txBody>
      </p:sp>
      <p:cxnSp>
        <p:nvCxnSpPr>
          <p:cNvPr id="27" name="Straight Connector 26"/>
          <p:cNvCxnSpPr/>
          <p:nvPr/>
        </p:nvCxnSpPr>
        <p:spPr>
          <a:xfrm>
            <a:off x="3276600" y="3429000"/>
            <a:ext cx="1600200" cy="6627"/>
          </a:xfrm>
          <a:prstGeom prst="line">
            <a:avLst/>
          </a:prstGeom>
          <a:ln w="3810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876800" y="2991678"/>
            <a:ext cx="4038600" cy="914400"/>
          </a:xfrm>
          <a:prstGeom prst="rect">
            <a:avLst/>
          </a:prstGeom>
          <a:solidFill>
            <a:schemeClr val="tx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en-US" dirty="0">
                <a:solidFill>
                  <a:schemeClr val="tx1">
                    <a:lumMod val="85000"/>
                    <a:lumOff val="15000"/>
                  </a:schemeClr>
                </a:solidFill>
                <a:latin typeface="Georgia" pitchFamily="18" charset="0"/>
              </a:rPr>
              <a:t>Unemployment Insurance Claims</a:t>
            </a:r>
          </a:p>
        </p:txBody>
      </p:sp>
      <p:sp>
        <p:nvSpPr>
          <p:cNvPr id="19" name="TextBox 18"/>
          <p:cNvSpPr txBox="1"/>
          <p:nvPr/>
        </p:nvSpPr>
        <p:spPr>
          <a:xfrm>
            <a:off x="4876800" y="4038600"/>
            <a:ext cx="3384260" cy="1477328"/>
          </a:xfrm>
          <a:prstGeom prst="rect">
            <a:avLst/>
          </a:prstGeom>
          <a:noFill/>
        </p:spPr>
        <p:txBody>
          <a:bodyPr wrap="none" rtlCol="0">
            <a:spAutoFit/>
          </a:bodyPr>
          <a:lstStyle/>
          <a:p>
            <a:r>
              <a:rPr lang="en-US" dirty="0">
                <a:solidFill>
                  <a:schemeClr val="tx2">
                    <a:lumMod val="20000"/>
                    <a:lumOff val="80000"/>
                  </a:schemeClr>
                </a:solidFill>
                <a:latin typeface="Georgia" pitchFamily="18" charset="0"/>
              </a:rPr>
              <a:t>Other Records</a:t>
            </a:r>
          </a:p>
          <a:p>
            <a:pPr>
              <a:buFont typeface="Arial" pitchFamily="34" charset="0"/>
              <a:buChar char="•"/>
            </a:pPr>
            <a:r>
              <a:rPr lang="en-US" dirty="0">
                <a:solidFill>
                  <a:schemeClr val="tx2">
                    <a:lumMod val="20000"/>
                    <a:lumOff val="80000"/>
                  </a:schemeClr>
                </a:solidFill>
                <a:latin typeface="Georgia" pitchFamily="18" charset="0"/>
              </a:rPr>
              <a:t>Internal Revenue Service</a:t>
            </a:r>
          </a:p>
          <a:p>
            <a:pPr>
              <a:buFont typeface="Arial" pitchFamily="34" charset="0"/>
              <a:buChar char="•"/>
            </a:pPr>
            <a:r>
              <a:rPr lang="en-US" dirty="0">
                <a:solidFill>
                  <a:schemeClr val="tx2">
                    <a:lumMod val="20000"/>
                    <a:lumOff val="80000"/>
                  </a:schemeClr>
                </a:solidFill>
                <a:latin typeface="Georgia" pitchFamily="18" charset="0"/>
              </a:rPr>
              <a:t>Social Security Administration</a:t>
            </a:r>
          </a:p>
          <a:p>
            <a:pPr>
              <a:buFont typeface="Arial" pitchFamily="34" charset="0"/>
              <a:buChar char="•"/>
            </a:pPr>
            <a:r>
              <a:rPr lang="en-US" dirty="0">
                <a:solidFill>
                  <a:schemeClr val="tx2">
                    <a:lumMod val="20000"/>
                    <a:lumOff val="80000"/>
                  </a:schemeClr>
                </a:solidFill>
                <a:latin typeface="Georgia" pitchFamily="18" charset="0"/>
              </a:rPr>
              <a:t>State Motor Vehicle Agency</a:t>
            </a:r>
          </a:p>
          <a:p>
            <a:pPr>
              <a:buFont typeface="Arial" pitchFamily="34" charset="0"/>
              <a:buChar char="•"/>
            </a:pPr>
            <a:r>
              <a:rPr lang="en-US" dirty="0">
                <a:solidFill>
                  <a:schemeClr val="tx2">
                    <a:lumMod val="20000"/>
                    <a:lumOff val="80000"/>
                  </a:schemeClr>
                </a:solidFill>
                <a:latin typeface="Georgia" pitchFamily="18" charset="0"/>
              </a:rPr>
              <a:t>Vital Statistics Bureau</a:t>
            </a:r>
          </a:p>
        </p:txBody>
      </p:sp>
      <p:pic>
        <p:nvPicPr>
          <p:cNvPr id="20" name="Recorded Sound">
            <a:hlinkClick r:id="" action="ppaction://media"/>
          </p:cNvPr>
          <p:cNvPicPr>
            <a:picLocks noRot="1" noChangeAspect="1"/>
          </p:cNvPicPr>
          <p:nvPr>
            <a:wavAudioFile r:embed="rId1" name="Recorded Sound"/>
          </p:nvPr>
        </p:nvPicPr>
        <p:blipFill>
          <a:blip r:embed="rId5" cstate="print"/>
          <a:stretch>
            <a:fillRect/>
          </a:stretch>
        </p:blipFill>
        <p:spPr>
          <a:xfrm>
            <a:off x="8610600" y="228600"/>
            <a:ext cx="304800" cy="304800"/>
          </a:xfrm>
          <a:prstGeom prst="rect">
            <a:avLst/>
          </a:prstGeom>
        </p:spPr>
      </p:pic>
    </p:spTree>
  </p:cSld>
  <p:clrMapOvr>
    <a:masterClrMapping/>
  </p:clrMapOvr>
  <p:transition advTm="2609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93"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jpg"/>
          <p:cNvPicPr>
            <a:picLocks noChangeAspect="1"/>
          </p:cNvPicPr>
          <p:nvPr/>
        </p:nvPicPr>
        <p:blipFill>
          <a:blip r:embed="rId4" cstate="print"/>
          <a:stretch>
            <a:fillRect/>
          </a:stretch>
        </p:blipFill>
        <p:spPr>
          <a:xfrm>
            <a:off x="685800" y="2057400"/>
            <a:ext cx="4323144" cy="2743200"/>
          </a:xfrm>
          <a:prstGeom prst="round1Rect">
            <a:avLst/>
          </a:prstGeom>
          <a:ln w="76200">
            <a:solidFill>
              <a:schemeClr val="tx2">
                <a:lumMod val="20000"/>
                <a:lumOff val="80000"/>
              </a:schemeClr>
            </a:solidFill>
          </a:ln>
          <a:effectLst/>
        </p:spPr>
      </p:pic>
      <p:sp>
        <p:nvSpPr>
          <p:cNvPr id="12" name="TextBox 11"/>
          <p:cNvSpPr txBox="1">
            <a:spLocks noChangeArrowheads="1"/>
          </p:cNvSpPr>
          <p:nvPr/>
        </p:nvSpPr>
        <p:spPr bwMode="auto">
          <a:xfrm>
            <a:off x="533400" y="533400"/>
            <a:ext cx="8077200" cy="584200"/>
          </a:xfrm>
          <a:prstGeom prst="rect">
            <a:avLst/>
          </a:prstGeom>
          <a:noFill/>
          <a:ln w="9525">
            <a:noFill/>
            <a:miter lim="800000"/>
            <a:headEnd/>
            <a:tailEnd/>
          </a:ln>
        </p:spPr>
        <p:txBody>
          <a:bodyPr>
            <a:spAutoFit/>
          </a:bodyPr>
          <a:lstStyle/>
          <a:p>
            <a:r>
              <a:rPr lang="en-US" sz="3200" dirty="0">
                <a:solidFill>
                  <a:schemeClr val="tx2">
                    <a:lumMod val="20000"/>
                    <a:lumOff val="80000"/>
                  </a:schemeClr>
                </a:solidFill>
                <a:latin typeface="Georgia" pitchFamily="18" charset="0"/>
              </a:rPr>
              <a:t>Transactional Data Examples</a:t>
            </a:r>
            <a:r>
              <a:rPr lang="en-US" sz="3200" i="1" dirty="0">
                <a:solidFill>
                  <a:schemeClr val="tx2">
                    <a:lumMod val="20000"/>
                    <a:lumOff val="80000"/>
                  </a:schemeClr>
                </a:solidFill>
                <a:latin typeface="Georgia" pitchFamily="18" charset="0"/>
              </a:rPr>
              <a:t>               </a:t>
            </a:r>
          </a:p>
        </p:txBody>
      </p:sp>
      <p:sp>
        <p:nvSpPr>
          <p:cNvPr id="13" name="TextBox 12"/>
          <p:cNvSpPr txBox="1"/>
          <p:nvPr/>
        </p:nvSpPr>
        <p:spPr>
          <a:xfrm>
            <a:off x="685800" y="2133600"/>
            <a:ext cx="2057400" cy="707886"/>
          </a:xfrm>
          <a:prstGeom prst="rect">
            <a:avLst/>
          </a:prstGeom>
          <a:noFill/>
        </p:spPr>
        <p:txBody>
          <a:bodyPr wrap="square" rtlCol="0">
            <a:spAutoFit/>
          </a:bodyPr>
          <a:lstStyle/>
          <a:p>
            <a:pPr algn="ctr"/>
            <a:r>
              <a:rPr lang="en-US" sz="2000" b="1" dirty="0">
                <a:solidFill>
                  <a:schemeClr val="tx1">
                    <a:lumMod val="85000"/>
                    <a:lumOff val="15000"/>
                  </a:schemeClr>
                </a:solidFill>
                <a:latin typeface="Georgia" pitchFamily="18" charset="0"/>
              </a:rPr>
              <a:t>Transactional</a:t>
            </a:r>
          </a:p>
          <a:p>
            <a:pPr algn="ctr"/>
            <a:r>
              <a:rPr lang="en-US" sz="2000" b="1" dirty="0">
                <a:solidFill>
                  <a:schemeClr val="tx1">
                    <a:lumMod val="85000"/>
                    <a:lumOff val="15000"/>
                  </a:schemeClr>
                </a:solidFill>
                <a:latin typeface="Georgia" pitchFamily="18" charset="0"/>
              </a:rPr>
              <a:t>Data</a:t>
            </a:r>
          </a:p>
        </p:txBody>
      </p:sp>
      <p:cxnSp>
        <p:nvCxnSpPr>
          <p:cNvPr id="14" name="Straight Connector 13"/>
          <p:cNvCxnSpPr/>
          <p:nvPr/>
        </p:nvCxnSpPr>
        <p:spPr>
          <a:xfrm>
            <a:off x="3810000" y="2971800"/>
            <a:ext cx="1600200" cy="1588"/>
          </a:xfrm>
          <a:prstGeom prst="line">
            <a:avLst/>
          </a:prstGeom>
          <a:ln w="3810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62600" y="1844457"/>
            <a:ext cx="3200400" cy="3108543"/>
          </a:xfrm>
          <a:prstGeom prst="rect">
            <a:avLst/>
          </a:prstGeom>
          <a:noFill/>
        </p:spPr>
        <p:txBody>
          <a:bodyPr wrap="square" rtlCol="0">
            <a:spAutoFit/>
          </a:bodyPr>
          <a:lstStyle/>
          <a:p>
            <a:pPr indent="-228600">
              <a:buFont typeface="Wingdings" pitchFamily="2" charset="2"/>
              <a:buChar char="§"/>
            </a:pPr>
            <a:r>
              <a:rPr lang="en-US" sz="2800" dirty="0">
                <a:solidFill>
                  <a:schemeClr val="bg1"/>
                </a:solidFill>
                <a:latin typeface="Georgia" pitchFamily="18" charset="0"/>
              </a:rPr>
              <a:t>Job Orders</a:t>
            </a:r>
          </a:p>
          <a:p>
            <a:pPr indent="-228600">
              <a:buFont typeface="Wingdings" pitchFamily="2" charset="2"/>
              <a:buChar char="§"/>
            </a:pPr>
            <a:r>
              <a:rPr lang="en-US" sz="2800" dirty="0">
                <a:solidFill>
                  <a:schemeClr val="bg1"/>
                </a:solidFill>
                <a:latin typeface="Georgia" pitchFamily="18" charset="0"/>
              </a:rPr>
              <a:t>Classified Ads</a:t>
            </a:r>
          </a:p>
          <a:p>
            <a:pPr indent="-228600">
              <a:buFont typeface="Wingdings" pitchFamily="2" charset="2"/>
              <a:buChar char="§"/>
            </a:pPr>
            <a:r>
              <a:rPr lang="en-US" sz="2800" dirty="0">
                <a:solidFill>
                  <a:schemeClr val="bg1"/>
                </a:solidFill>
                <a:latin typeface="Georgia" pitchFamily="18" charset="0"/>
              </a:rPr>
              <a:t>Resumes</a:t>
            </a:r>
          </a:p>
          <a:p>
            <a:pPr indent="-228600">
              <a:buFont typeface="Wingdings" pitchFamily="2" charset="2"/>
              <a:buChar char="§"/>
            </a:pPr>
            <a:r>
              <a:rPr lang="en-US" sz="2800" dirty="0">
                <a:solidFill>
                  <a:schemeClr val="bg1"/>
                </a:solidFill>
                <a:latin typeface="Georgia" pitchFamily="18" charset="0"/>
              </a:rPr>
              <a:t>Initial UI Claims</a:t>
            </a:r>
          </a:p>
          <a:p>
            <a:pPr indent="-228600">
              <a:buFont typeface="Wingdings" pitchFamily="2" charset="2"/>
              <a:buChar char="§"/>
            </a:pPr>
            <a:r>
              <a:rPr lang="en-US" sz="2800" dirty="0">
                <a:solidFill>
                  <a:schemeClr val="bg1"/>
                </a:solidFill>
                <a:latin typeface="Georgia" pitchFamily="18" charset="0"/>
              </a:rPr>
              <a:t>Training Program Enrollment</a:t>
            </a:r>
          </a:p>
        </p:txBody>
      </p:sp>
      <p:pic>
        <p:nvPicPr>
          <p:cNvPr id="7" name="Recorded Sound">
            <a:hlinkClick r:id="" action="ppaction://media"/>
          </p:cNvPr>
          <p:cNvPicPr>
            <a:picLocks noRot="1" noChangeAspect="1"/>
          </p:cNvPicPr>
          <p:nvPr>
            <a:wavAudioFile r:embed="rId1" name="Recorded Sound"/>
          </p:nvPr>
        </p:nvPicPr>
        <p:blipFill>
          <a:blip r:embed="rId5" cstate="print"/>
          <a:stretch>
            <a:fillRect/>
          </a:stretch>
        </p:blipFill>
        <p:spPr>
          <a:xfrm>
            <a:off x="8610600" y="228600"/>
            <a:ext cx="304800" cy="304800"/>
          </a:xfrm>
          <a:prstGeom prst="rect">
            <a:avLst/>
          </a:prstGeom>
        </p:spPr>
      </p:pic>
    </p:spTree>
  </p:cSld>
  <p:clrMapOvr>
    <a:masterClrMapping/>
  </p:clrMapOvr>
  <p:transition advTm="2004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8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876800" y="990600"/>
            <a:ext cx="3581400" cy="4401205"/>
          </a:xfrm>
          <a:prstGeom prst="rect">
            <a:avLst/>
          </a:prstGeom>
          <a:noFill/>
        </p:spPr>
        <p:txBody>
          <a:bodyPr wrap="square" rtlCol="0">
            <a:spAutoFit/>
          </a:bodyPr>
          <a:lstStyle/>
          <a:p>
            <a:r>
              <a:rPr lang="en-US" sz="4000" dirty="0">
                <a:solidFill>
                  <a:schemeClr val="bg1"/>
                </a:solidFill>
                <a:latin typeface="Georgia" pitchFamily="18" charset="0"/>
              </a:rPr>
              <a:t>Another good question!  Let’s examine who collects and compiles the information.</a:t>
            </a:r>
          </a:p>
        </p:txBody>
      </p:sp>
      <p:pic>
        <p:nvPicPr>
          <p:cNvPr id="13" name="Picture 14" descr="C:\Users\User\AppData\Local\Microsoft\Windows\Temporary Internet Files\Content.IE5\3GMGZN6A\MPj04386910000[1].jpg"/>
          <p:cNvPicPr>
            <a:picLocks noChangeAspect="1" noChangeArrowheads="1"/>
          </p:cNvPicPr>
          <p:nvPr/>
        </p:nvPicPr>
        <p:blipFill>
          <a:blip r:embed="rId3" cstate="print"/>
          <a:srcRect/>
          <a:stretch>
            <a:fillRect/>
          </a:stretch>
        </p:blipFill>
        <p:spPr bwMode="auto">
          <a:xfrm>
            <a:off x="685800" y="2133600"/>
            <a:ext cx="2362200" cy="3280833"/>
          </a:xfrm>
          <a:prstGeom prst="flowChartAlternateProcess">
            <a:avLst/>
          </a:prstGeom>
          <a:noFill/>
          <a:ln>
            <a:noFill/>
          </a:ln>
          <a:effectLst>
            <a:glow rad="63500">
              <a:schemeClr val="accent1">
                <a:satMod val="175000"/>
                <a:alpha val="40000"/>
              </a:schemeClr>
            </a:glow>
          </a:effectLst>
        </p:spPr>
      </p:pic>
      <p:sp>
        <p:nvSpPr>
          <p:cNvPr id="14" name="Cloud Callout 13"/>
          <p:cNvSpPr/>
          <p:nvPr/>
        </p:nvSpPr>
        <p:spPr>
          <a:xfrm>
            <a:off x="1524001" y="613834"/>
            <a:ext cx="2819399" cy="2057400"/>
          </a:xfrm>
          <a:prstGeom prst="cloudCallout">
            <a:avLst>
              <a:gd name="adj1" fmla="val -48707"/>
              <a:gd name="adj2" fmla="val 42876"/>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2">
                    <a:lumMod val="75000"/>
                  </a:schemeClr>
                </a:solidFill>
                <a:latin typeface="Georgia" pitchFamily="18" charset="0"/>
              </a:rPr>
              <a:t>I see how LMI is gathered, but who is responsible for pulling the data together?</a:t>
            </a:r>
          </a:p>
        </p:txBody>
      </p:sp>
    </p:spTree>
  </p:cSld>
  <p:clrMapOvr>
    <a:masterClrMapping/>
  </p:clrMapOvr>
  <p:transition advTm="1062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1000"/>
                                        <p:tgtEl>
                                          <p:spTgt spid="14"/>
                                        </p:tgtEl>
                                      </p:cBhvr>
                                    </p:animEffect>
                                  </p:childTnLst>
                                </p:cTn>
                              </p:par>
                            </p:childTnLst>
                          </p:cTn>
                        </p:par>
                        <p:par>
                          <p:cTn id="8" fill="hold">
                            <p:stCondLst>
                              <p:cond delay="1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2"/>
                                        </p:tgtEl>
                                        <p:attrNameLst>
                                          <p:attrName>style.visibility</p:attrName>
                                        </p:attrNameLst>
                                      </p:cBhvr>
                                      <p:to>
                                        <p:strVal val="visible"/>
                                      </p:to>
                                    </p:set>
                                    <p:anim calcmode="discrete" valueType="clr">
                                      <p:cBhvr override="childStyle">
                                        <p:cTn id="11"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2"/>
                                        </p:tgtEl>
                                        <p:attrNameLst>
                                          <p:attrName>fillcolor</p:attrName>
                                        </p:attrNameLst>
                                      </p:cBhvr>
                                      <p:tavLst>
                                        <p:tav tm="0">
                                          <p:val>
                                            <p:clrVal>
                                              <a:schemeClr val="accent2"/>
                                            </p:clrVal>
                                          </p:val>
                                        </p:tav>
                                        <p:tav tm="50000">
                                          <p:val>
                                            <p:clrVal>
                                              <a:schemeClr val="hlink"/>
                                            </p:clrVal>
                                          </p:val>
                                        </p:tav>
                                      </p:tavLst>
                                    </p:anim>
                                    <p:set>
                                      <p:cBhvr>
                                        <p:cTn id="13"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1143000"/>
          </a:xfrm>
        </p:spPr>
        <p:txBody>
          <a:bodyPr>
            <a:noAutofit/>
          </a:bodyPr>
          <a:lstStyle/>
          <a:p>
            <a:r>
              <a:rPr lang="en-US" sz="2400" dirty="0"/>
              <a:t>The majority of LMI is generated by the states.</a:t>
            </a:r>
          </a:p>
        </p:txBody>
      </p:sp>
      <p:sp>
        <p:nvSpPr>
          <p:cNvPr id="10" name="Content Placeholder 9"/>
          <p:cNvSpPr>
            <a:spLocks noGrp="1"/>
          </p:cNvSpPr>
          <p:nvPr>
            <p:ph sz="half" idx="1"/>
          </p:nvPr>
        </p:nvSpPr>
        <p:spPr/>
        <p:txBody>
          <a:bodyPr>
            <a:noAutofit/>
          </a:bodyPr>
          <a:lstStyle/>
          <a:p>
            <a:pPr indent="-228600"/>
            <a:r>
              <a:rPr lang="en-US" sz="1600" dirty="0"/>
              <a:t>Most LMI results from a joint partnership between the state workforce agencies and the federal government. (QCEW, OES, CES, LAUS)</a:t>
            </a:r>
          </a:p>
          <a:p>
            <a:pPr lvl="1">
              <a:buFont typeface="Wingdings" pitchFamily="2" charset="2"/>
              <a:buChar char="§"/>
            </a:pPr>
            <a:r>
              <a:rPr lang="en-US" sz="1600" dirty="0"/>
              <a:t>The Bureau of Labor Statistics provides the software and controls the methodology.</a:t>
            </a:r>
          </a:p>
          <a:p>
            <a:pPr lvl="1">
              <a:buFont typeface="Wingdings" pitchFamily="2" charset="2"/>
              <a:buChar char="§"/>
            </a:pPr>
            <a:r>
              <a:rPr lang="en-US" sz="1600" dirty="0"/>
              <a:t>The states do the actual compilations with oversight by BLS.</a:t>
            </a:r>
          </a:p>
          <a:p>
            <a:pPr indent="-228600"/>
            <a:r>
              <a:rPr lang="en-US" sz="1600" dirty="0"/>
              <a:t>Industry and Occupational Projections are also done by the states, but with funding and oversight by the Employment &amp; Training Administration.</a:t>
            </a:r>
          </a:p>
          <a:p>
            <a:pPr indent="-228600"/>
            <a:r>
              <a:rPr lang="en-US" sz="1600" dirty="0"/>
              <a:t>Each state also has a designated Census Data Center that can provide customized data sets generated from Census records.</a:t>
            </a:r>
          </a:p>
        </p:txBody>
      </p:sp>
      <p:graphicFrame>
        <p:nvGraphicFramePr>
          <p:cNvPr id="12" name="Diagram 11"/>
          <p:cNvGraphicFramePr/>
          <p:nvPr/>
        </p:nvGraphicFramePr>
        <p:xfrm>
          <a:off x="5715000" y="1524000"/>
          <a:ext cx="35814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Recorded Sound">
            <a:hlinkClick r:id="" action="ppaction://media"/>
          </p:cNvPr>
          <p:cNvPicPr>
            <a:picLocks noRot="1" noChangeAspect="1"/>
          </p:cNvPicPr>
          <p:nvPr>
            <a:wavAudioFile r:embed="rId1" name="Recorded Sound"/>
          </p:nvPr>
        </p:nvPicPr>
        <p:blipFill>
          <a:blip r:embed="rId9" cstate="print"/>
          <a:stretch>
            <a:fillRect/>
          </a:stretch>
        </p:blipFill>
        <p:spPr>
          <a:xfrm>
            <a:off x="8610600" y="228600"/>
            <a:ext cx="304800" cy="304800"/>
          </a:xfrm>
          <a:prstGeom prst="rect">
            <a:avLst/>
          </a:prstGeom>
        </p:spPr>
      </p:pic>
    </p:spTree>
  </p:cSld>
  <p:clrMapOvr>
    <a:masterClrMapping/>
  </p:clrMapOvr>
  <p:transition advTm="316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nvGraphicFramePr>
        <p:xfrm>
          <a:off x="3657600" y="1498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p:cNvSpPr>
            <a:spLocks noGrp="1"/>
          </p:cNvSpPr>
          <p:nvPr>
            <p:ph type="title"/>
          </p:nvPr>
        </p:nvSpPr>
        <p:spPr>
          <a:xfrm>
            <a:off x="457200" y="274638"/>
            <a:ext cx="8229600" cy="1143000"/>
          </a:xfrm>
        </p:spPr>
        <p:txBody>
          <a:bodyPr>
            <a:noAutofit/>
          </a:bodyPr>
          <a:lstStyle/>
          <a:p>
            <a:r>
              <a:rPr lang="en-US" sz="2400" dirty="0"/>
              <a:t>Agencies within the federal government also play a key role in producing LMI.</a:t>
            </a:r>
          </a:p>
        </p:txBody>
      </p:sp>
      <p:sp>
        <p:nvSpPr>
          <p:cNvPr id="10" name="Content Placeholder 9"/>
          <p:cNvSpPr>
            <a:spLocks noGrp="1"/>
          </p:cNvSpPr>
          <p:nvPr>
            <p:ph sz="half" idx="1"/>
          </p:nvPr>
        </p:nvSpPr>
        <p:spPr/>
        <p:txBody>
          <a:bodyPr>
            <a:noAutofit/>
          </a:bodyPr>
          <a:lstStyle/>
          <a:p>
            <a:r>
              <a:rPr lang="en-US" sz="1400" dirty="0"/>
              <a:t>Two different departments within the federal government are heavily involved in the production of Labor Market Information.</a:t>
            </a:r>
          </a:p>
          <a:p>
            <a:pPr lvl="1">
              <a:buFont typeface="Wingdings" pitchFamily="2" charset="2"/>
              <a:buChar char="§"/>
            </a:pPr>
            <a:r>
              <a:rPr lang="en-US" sz="1400" b="1" dirty="0"/>
              <a:t>U.S Department of Labor </a:t>
            </a:r>
            <a:r>
              <a:rPr lang="en-US" sz="1400" dirty="0"/>
              <a:t>– two subdivisions play a vital role:</a:t>
            </a:r>
          </a:p>
          <a:p>
            <a:pPr lvl="2">
              <a:buFont typeface="Wingdings" pitchFamily="2" charset="2"/>
              <a:buChar char="§"/>
            </a:pPr>
            <a:r>
              <a:rPr lang="en-US" sz="1400" dirty="0"/>
              <a:t>  Bureau of Labor Statistics </a:t>
            </a:r>
          </a:p>
          <a:p>
            <a:pPr lvl="2">
              <a:buFont typeface="Wingdings" pitchFamily="2" charset="2"/>
              <a:buChar char="§"/>
            </a:pPr>
            <a:r>
              <a:rPr lang="en-US" sz="1400" dirty="0"/>
              <a:t>  Employment &amp; Training Administration </a:t>
            </a:r>
          </a:p>
          <a:p>
            <a:pPr lvl="1">
              <a:buFont typeface="Wingdings" pitchFamily="2" charset="2"/>
              <a:buChar char="§"/>
            </a:pPr>
            <a:r>
              <a:rPr lang="en-US" sz="1400" dirty="0"/>
              <a:t>These two divisions have oversight over many basic LMI data-producing programs.</a:t>
            </a:r>
          </a:p>
          <a:p>
            <a:pPr lvl="1">
              <a:buFont typeface="Wingdings" pitchFamily="2" charset="2"/>
              <a:buChar char="§"/>
            </a:pPr>
            <a:r>
              <a:rPr lang="en-US" sz="1400" b="1" dirty="0"/>
              <a:t>U.S. Department of Commerce </a:t>
            </a:r>
            <a:r>
              <a:rPr lang="en-US" sz="1400" dirty="0"/>
              <a:t>– two subdivisions produce LMI</a:t>
            </a:r>
          </a:p>
          <a:p>
            <a:pPr lvl="2">
              <a:buFont typeface="Wingdings" pitchFamily="2" charset="2"/>
              <a:buChar char="§"/>
            </a:pPr>
            <a:r>
              <a:rPr lang="en-US" sz="1400" dirty="0"/>
              <a:t>  Census Bureau</a:t>
            </a:r>
          </a:p>
          <a:p>
            <a:pPr lvl="2">
              <a:buFont typeface="Wingdings" pitchFamily="2" charset="2"/>
              <a:buChar char="§"/>
            </a:pPr>
            <a:r>
              <a:rPr lang="en-US" sz="1400" dirty="0"/>
              <a:t>  Bureau of Economic  Analysis</a:t>
            </a:r>
          </a:p>
          <a:p>
            <a:pPr lvl="1">
              <a:buFont typeface="Wingdings" pitchFamily="2" charset="2"/>
              <a:buChar char="§"/>
            </a:pPr>
            <a:r>
              <a:rPr lang="en-US" sz="1400" dirty="0"/>
              <a:t>These two entities produce much of the demographic, personal income and national economic statistics.</a:t>
            </a:r>
          </a:p>
        </p:txBody>
      </p:sp>
    </p:spTree>
  </p:cSld>
  <p:clrMapOvr>
    <a:masterClrMapping/>
  </p:clrMapOvr>
  <p:transition advTm="29203">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457200" y="274638"/>
            <a:ext cx="4495800" cy="1143000"/>
          </a:xfrm>
        </p:spPr>
        <p:txBody>
          <a:bodyPr>
            <a:normAutofit/>
          </a:bodyPr>
          <a:lstStyle/>
          <a:p>
            <a:r>
              <a:rPr lang="en-US" sz="2400" dirty="0"/>
              <a:t>Let’s look closer at the Department of Labor.</a:t>
            </a:r>
          </a:p>
        </p:txBody>
      </p:sp>
      <p:sp>
        <p:nvSpPr>
          <p:cNvPr id="23" name="Content Placeholder 22"/>
          <p:cNvSpPr>
            <a:spLocks noGrp="1"/>
          </p:cNvSpPr>
          <p:nvPr>
            <p:ph sz="half" idx="1"/>
          </p:nvPr>
        </p:nvSpPr>
        <p:spPr/>
        <p:txBody>
          <a:bodyPr>
            <a:normAutofit/>
          </a:bodyPr>
          <a:lstStyle/>
          <a:p>
            <a:r>
              <a:rPr lang="en-US" sz="1600" dirty="0"/>
              <a:t>BLS has oversight over these base data sets:</a:t>
            </a:r>
          </a:p>
          <a:p>
            <a:pPr lvl="1"/>
            <a:r>
              <a:rPr lang="en-US" sz="1600" dirty="0"/>
              <a:t>Quarterly Census of Employment and Wages (QCEW)</a:t>
            </a:r>
          </a:p>
          <a:p>
            <a:pPr lvl="1"/>
            <a:r>
              <a:rPr lang="en-US" sz="1600" dirty="0"/>
              <a:t>Current Employment Statistics (CES)</a:t>
            </a:r>
          </a:p>
          <a:p>
            <a:pPr lvl="1"/>
            <a:r>
              <a:rPr lang="en-US" sz="1600" dirty="0"/>
              <a:t>Occupational Employment Statistics (OES)</a:t>
            </a:r>
          </a:p>
          <a:p>
            <a:pPr lvl="1"/>
            <a:r>
              <a:rPr lang="en-US" sz="1600" dirty="0"/>
              <a:t>Local Area Unemployment Statistics (LAUS)</a:t>
            </a:r>
          </a:p>
          <a:p>
            <a:pPr lvl="1"/>
            <a:r>
              <a:rPr lang="en-US" sz="1600" dirty="0"/>
              <a:t>Mass Layoff Statistics (MLS)</a:t>
            </a:r>
          </a:p>
          <a:p>
            <a:r>
              <a:rPr lang="en-US" sz="1600" dirty="0"/>
              <a:t>ETA controls these Career Planning resources:</a:t>
            </a:r>
          </a:p>
          <a:p>
            <a:pPr lvl="1"/>
            <a:r>
              <a:rPr lang="en-US" sz="1600" dirty="0"/>
              <a:t>O*NET </a:t>
            </a:r>
            <a:r>
              <a:rPr lang="en-US" sz="1600" dirty="0" err="1"/>
              <a:t>OnLine</a:t>
            </a:r>
            <a:br>
              <a:rPr lang="en-US" sz="1600" dirty="0"/>
            </a:br>
            <a:r>
              <a:rPr lang="en-US" sz="1600" dirty="0" err="1"/>
              <a:t>CareerOneStop</a:t>
            </a:r>
            <a:r>
              <a:rPr lang="en-US" sz="1600" dirty="0"/>
              <a:t> Web portal</a:t>
            </a:r>
          </a:p>
          <a:p>
            <a:pPr lvl="1"/>
            <a:r>
              <a:rPr lang="en-US" sz="1600" dirty="0"/>
              <a:t>Workforce GPS</a:t>
            </a:r>
          </a:p>
          <a:p>
            <a:pPr lvl="1"/>
            <a:r>
              <a:rPr lang="en-US" sz="1600" dirty="0"/>
              <a:t>Industry and Occupational Projections</a:t>
            </a:r>
          </a:p>
        </p:txBody>
      </p:sp>
      <p:cxnSp>
        <p:nvCxnSpPr>
          <p:cNvPr id="13" name="Straight Connector 12"/>
          <p:cNvCxnSpPr/>
          <p:nvPr/>
        </p:nvCxnSpPr>
        <p:spPr>
          <a:xfrm rot="5400000">
            <a:off x="3777067" y="2776134"/>
            <a:ext cx="3276601" cy="103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5410201" y="1143000"/>
            <a:ext cx="46529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10200" y="2362200"/>
            <a:ext cx="381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10200" y="4418012"/>
            <a:ext cx="381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Snip and Round Single Corner Rectangle 30"/>
          <p:cNvSpPr/>
          <p:nvPr/>
        </p:nvSpPr>
        <p:spPr>
          <a:xfrm>
            <a:off x="5791200" y="1952625"/>
            <a:ext cx="2286000" cy="819150"/>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Georgia" pitchFamily="18" charset="0"/>
              </a:rPr>
              <a:t>Bureau of Labor Statistics (BLS) </a:t>
            </a:r>
            <a:r>
              <a:rPr lang="en-US" sz="1200" dirty="0">
                <a:solidFill>
                  <a:schemeClr val="tx1"/>
                </a:solidFill>
                <a:latin typeface="Georgia" pitchFamily="18" charset="0"/>
                <a:hlinkClick r:id="rId4"/>
              </a:rPr>
              <a:t>http://www.bls.gov/data/home.htm </a:t>
            </a:r>
            <a:endParaRPr lang="en-US" sz="1200" dirty="0">
              <a:solidFill>
                <a:schemeClr val="tx1"/>
              </a:solidFill>
              <a:latin typeface="Georgia" pitchFamily="18" charset="0"/>
            </a:endParaRPr>
          </a:p>
        </p:txBody>
      </p:sp>
      <p:sp>
        <p:nvSpPr>
          <p:cNvPr id="32" name="Snip and Round Single Corner Rectangle 31"/>
          <p:cNvSpPr/>
          <p:nvPr/>
        </p:nvSpPr>
        <p:spPr>
          <a:xfrm>
            <a:off x="5791200" y="3981450"/>
            <a:ext cx="2286000" cy="742950"/>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Georgia" pitchFamily="18" charset="0"/>
              </a:rPr>
              <a:t>Employment &amp; Training Admin. (ETA)</a:t>
            </a:r>
          </a:p>
          <a:p>
            <a:r>
              <a:rPr lang="en-US" sz="1200" dirty="0">
                <a:solidFill>
                  <a:schemeClr val="tx1"/>
                </a:solidFill>
                <a:latin typeface="Georgia" pitchFamily="18" charset="0"/>
                <a:hlinkClick r:id="rId5"/>
              </a:rPr>
              <a:t>http://www.doleta.gov/</a:t>
            </a:r>
            <a:endParaRPr lang="en-US" sz="1200" dirty="0">
              <a:solidFill>
                <a:schemeClr val="tx1"/>
              </a:solidFill>
              <a:latin typeface="Georgia" pitchFamily="18" charset="0"/>
            </a:endParaRPr>
          </a:p>
        </p:txBody>
      </p:sp>
      <p:sp>
        <p:nvSpPr>
          <p:cNvPr id="34" name="Rounded Rectangle 33"/>
          <p:cNvSpPr/>
          <p:nvPr/>
        </p:nvSpPr>
        <p:spPr>
          <a:xfrm>
            <a:off x="5867400" y="762000"/>
            <a:ext cx="2133600" cy="762000"/>
          </a:xfrm>
          <a:prstGeom prst="roundRect">
            <a:avLst/>
          </a:prstGeom>
          <a:solidFill>
            <a:schemeClr val="tx1">
              <a:lumMod val="85000"/>
              <a:lumOff val="1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eorgia" pitchFamily="18" charset="0"/>
              </a:rPr>
              <a:t>Dept. of Labor</a:t>
            </a:r>
          </a:p>
        </p:txBody>
      </p:sp>
      <p:sp>
        <p:nvSpPr>
          <p:cNvPr id="28" name="TextBox 27"/>
          <p:cNvSpPr txBox="1"/>
          <p:nvPr/>
        </p:nvSpPr>
        <p:spPr>
          <a:xfrm>
            <a:off x="381000" y="5334000"/>
            <a:ext cx="8534400" cy="461665"/>
          </a:xfrm>
          <a:prstGeom prst="rect">
            <a:avLst/>
          </a:prstGeom>
          <a:noFill/>
        </p:spPr>
        <p:txBody>
          <a:bodyPr wrap="square" rtlCol="0">
            <a:spAutoFit/>
          </a:bodyPr>
          <a:lstStyle/>
          <a:p>
            <a:pPr algn="ctr"/>
            <a:r>
              <a:rPr lang="en-US" sz="2400" dirty="0">
                <a:solidFill>
                  <a:schemeClr val="tx2">
                    <a:lumMod val="20000"/>
                    <a:lumOff val="80000"/>
                  </a:schemeClr>
                </a:solidFill>
                <a:latin typeface="Georgia" pitchFamily="18" charset="0"/>
              </a:rPr>
              <a:t>We will discuss more on these resources later in this module.</a:t>
            </a:r>
          </a:p>
        </p:txBody>
      </p:sp>
      <p:pic>
        <p:nvPicPr>
          <p:cNvPr id="12" name="Recorded Sound">
            <a:hlinkClick r:id="" action="ppaction://media"/>
          </p:cNvPr>
          <p:cNvPicPr>
            <a:picLocks noRot="1" noChangeAspect="1"/>
          </p:cNvPicPr>
          <p:nvPr>
            <a:wavAudioFile r:embed="rId1" name="Recorded Sound"/>
          </p:nvPr>
        </p:nvPicPr>
        <p:blipFill>
          <a:blip r:embed="rId6" cstate="print"/>
          <a:stretch>
            <a:fillRect/>
          </a:stretch>
        </p:blipFill>
        <p:spPr>
          <a:xfrm>
            <a:off x="8610600" y="304800"/>
            <a:ext cx="304800" cy="304800"/>
          </a:xfrm>
          <a:prstGeom prst="rect">
            <a:avLst/>
          </a:prstGeom>
        </p:spPr>
      </p:pic>
    </p:spTree>
  </p:cSld>
  <p:clrMapOvr>
    <a:masterClrMapping/>
  </p:clrMapOvr>
  <p:transition advTm="4110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53" fill="hold"/>
                                        <p:tgtEl>
                                          <p:spTgt spid="12"/>
                                        </p:tgtEl>
                                      </p:cBhvr>
                                    </p:cmd>
                                  </p:childTnLst>
                                </p:cTn>
                              </p:par>
                              <p:par>
                                <p:cTn id="7" presetID="9"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animEffect transition="in" filter="dissolv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09600" y="5334000"/>
            <a:ext cx="24384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p:cNvSpPr>
            <a:spLocks noGrp="1"/>
          </p:cNvSpPr>
          <p:nvPr>
            <p:ph type="title"/>
          </p:nvPr>
        </p:nvSpPr>
        <p:spPr>
          <a:xfrm>
            <a:off x="457200" y="274638"/>
            <a:ext cx="4495800" cy="1143000"/>
          </a:xfrm>
        </p:spPr>
        <p:txBody>
          <a:bodyPr>
            <a:normAutofit/>
          </a:bodyPr>
          <a:lstStyle/>
          <a:p>
            <a:r>
              <a:rPr lang="en-US" sz="2400" dirty="0"/>
              <a:t>Let’s look closer at the Department of Commerce.</a:t>
            </a:r>
          </a:p>
        </p:txBody>
      </p:sp>
      <p:sp>
        <p:nvSpPr>
          <p:cNvPr id="23" name="Content Placeholder 22"/>
          <p:cNvSpPr>
            <a:spLocks noGrp="1"/>
          </p:cNvSpPr>
          <p:nvPr>
            <p:ph sz="half" idx="1"/>
          </p:nvPr>
        </p:nvSpPr>
        <p:spPr/>
        <p:txBody>
          <a:bodyPr>
            <a:normAutofit/>
          </a:bodyPr>
          <a:lstStyle/>
          <a:p>
            <a:r>
              <a:rPr lang="en-US" sz="1600" dirty="0"/>
              <a:t>BEA  produces these LMI data resources :</a:t>
            </a:r>
          </a:p>
          <a:p>
            <a:pPr lvl="1">
              <a:buFont typeface="Georgia" pitchFamily="18" charset="0"/>
              <a:buChar char="–"/>
            </a:pPr>
            <a:r>
              <a:rPr lang="en-US" sz="1600" dirty="0">
                <a:cs typeface="Arial" pitchFamily="34" charset="0"/>
              </a:rPr>
              <a:t>National Income &amp; Product Accounts (NIPAs)</a:t>
            </a:r>
          </a:p>
          <a:p>
            <a:pPr lvl="1">
              <a:buFont typeface="Georgia" pitchFamily="18" charset="0"/>
              <a:buChar char="–"/>
            </a:pPr>
            <a:r>
              <a:rPr lang="en-US" sz="1600" dirty="0">
                <a:cs typeface="Arial" pitchFamily="34" charset="0"/>
              </a:rPr>
              <a:t>Gross Domestic product (GDP) </a:t>
            </a:r>
            <a:r>
              <a:rPr lang="en-US" sz="1600" i="1" dirty="0">
                <a:cs typeface="Arial" pitchFamily="34" charset="0"/>
              </a:rPr>
              <a:t>by state</a:t>
            </a:r>
            <a:endParaRPr lang="en-US" sz="1600" dirty="0"/>
          </a:p>
          <a:p>
            <a:r>
              <a:rPr lang="en-US" sz="1600" dirty="0"/>
              <a:t>Census controls these products:</a:t>
            </a:r>
          </a:p>
          <a:p>
            <a:pPr lvl="1">
              <a:buFont typeface="Georgia" pitchFamily="18" charset="0"/>
              <a:buChar char="–"/>
            </a:pPr>
            <a:r>
              <a:rPr lang="en-US" sz="1600" dirty="0">
                <a:cs typeface="Arial" pitchFamily="34" charset="0"/>
              </a:rPr>
              <a:t>Current Population Survey (CPS)</a:t>
            </a:r>
          </a:p>
          <a:p>
            <a:pPr lvl="1">
              <a:buFont typeface="Georgia" pitchFamily="18" charset="0"/>
              <a:buChar char="–"/>
            </a:pPr>
            <a:r>
              <a:rPr lang="en-US" sz="1600" dirty="0">
                <a:cs typeface="Arial" pitchFamily="34" charset="0"/>
              </a:rPr>
              <a:t>American Community Survey (ACS)</a:t>
            </a:r>
          </a:p>
          <a:p>
            <a:pPr lvl="1">
              <a:buFont typeface="Georgia" pitchFamily="18" charset="0"/>
              <a:buChar char="–"/>
            </a:pPr>
            <a:r>
              <a:rPr lang="en-US" sz="1600" dirty="0">
                <a:cs typeface="Arial" pitchFamily="34" charset="0"/>
              </a:rPr>
              <a:t>Local Employment Dynamics (LED)</a:t>
            </a:r>
            <a:endParaRPr lang="en-US" sz="1600" dirty="0"/>
          </a:p>
        </p:txBody>
      </p:sp>
      <p:sp>
        <p:nvSpPr>
          <p:cNvPr id="14" name="Rectangle 13"/>
          <p:cNvSpPr/>
          <p:nvPr/>
        </p:nvSpPr>
        <p:spPr>
          <a:xfrm>
            <a:off x="533400" y="3963650"/>
            <a:ext cx="4876800" cy="2062103"/>
          </a:xfrm>
          <a:prstGeom prst="rect">
            <a:avLst/>
          </a:prstGeom>
        </p:spPr>
        <p:txBody>
          <a:bodyPr wrap="square">
            <a:spAutoFit/>
          </a:bodyPr>
          <a:lstStyle/>
          <a:p>
            <a:r>
              <a:rPr lang="en-US" sz="1600" b="1" dirty="0" err="1">
                <a:solidFill>
                  <a:schemeClr val="tx2">
                    <a:lumMod val="20000"/>
                    <a:lumOff val="80000"/>
                  </a:schemeClr>
                </a:solidFill>
                <a:latin typeface="Georgia" pitchFamily="18" charset="0"/>
              </a:rPr>
              <a:t>FedStats</a:t>
            </a:r>
            <a:r>
              <a:rPr lang="en-US" sz="1600" dirty="0">
                <a:solidFill>
                  <a:schemeClr val="bg1"/>
                </a:solidFill>
                <a:latin typeface="Georgia" pitchFamily="18" charset="0"/>
              </a:rPr>
              <a:t> is a web portal that provides easy access to statistics and information produced by more than 100 U.S government agencies.</a:t>
            </a:r>
          </a:p>
          <a:p>
            <a:endParaRPr lang="en-US" sz="1600" dirty="0">
              <a:solidFill>
                <a:schemeClr val="bg1"/>
              </a:solidFill>
              <a:latin typeface="Georgia" pitchFamily="18" charset="0"/>
            </a:endParaRPr>
          </a:p>
          <a:p>
            <a:r>
              <a:rPr lang="en-US" sz="2400" dirty="0">
                <a:solidFill>
                  <a:schemeClr val="tx2">
                    <a:lumMod val="20000"/>
                    <a:lumOff val="80000"/>
                  </a:schemeClr>
                </a:solidFill>
                <a:latin typeface="Georgia" pitchFamily="18" charset="0"/>
              </a:rPr>
              <a:t>Click here to access: </a:t>
            </a:r>
            <a:r>
              <a:rPr lang="en-US" sz="2400" dirty="0">
                <a:latin typeface="Georgia" pitchFamily="18" charset="0"/>
                <a:hlinkClick r:id="rId3"/>
              </a:rPr>
              <a:t>www.fedstats.gov</a:t>
            </a:r>
            <a:endParaRPr lang="en-US" sz="2400" dirty="0">
              <a:latin typeface="Georgia" pitchFamily="18" charset="0"/>
            </a:endParaRPr>
          </a:p>
          <a:p>
            <a:endParaRPr lang="en-US" sz="1600" dirty="0">
              <a:latin typeface="Georgia" pitchFamily="18" charset="0"/>
            </a:endParaRPr>
          </a:p>
        </p:txBody>
      </p:sp>
      <p:sp>
        <p:nvSpPr>
          <p:cNvPr id="16" name="Rounded Rectangle 15"/>
          <p:cNvSpPr/>
          <p:nvPr/>
        </p:nvSpPr>
        <p:spPr>
          <a:xfrm>
            <a:off x="5867400" y="530534"/>
            <a:ext cx="2133600" cy="762000"/>
          </a:xfrm>
          <a:prstGeom prst="roundRect">
            <a:avLst/>
          </a:prstGeom>
          <a:solidFill>
            <a:schemeClr val="tx1">
              <a:lumMod val="85000"/>
              <a:lumOff val="1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eorgia" pitchFamily="18" charset="0"/>
              </a:rPr>
              <a:t>Dept. of Commerce</a:t>
            </a:r>
          </a:p>
        </p:txBody>
      </p:sp>
      <p:cxnSp>
        <p:nvCxnSpPr>
          <p:cNvPr id="17" name="Straight Connector 16"/>
          <p:cNvCxnSpPr/>
          <p:nvPr/>
        </p:nvCxnSpPr>
        <p:spPr>
          <a:xfrm rot="5400000">
            <a:off x="3775231" y="2622704"/>
            <a:ext cx="3431867" cy="9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86400" y="4340534"/>
            <a:ext cx="381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86400" y="2970212"/>
            <a:ext cx="381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86400" y="2054534"/>
            <a:ext cx="381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Snip and Round Single Corner Rectangle 24"/>
          <p:cNvSpPr/>
          <p:nvPr/>
        </p:nvSpPr>
        <p:spPr>
          <a:xfrm>
            <a:off x="5867400" y="1673534"/>
            <a:ext cx="2286000" cy="734858"/>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eorgia" pitchFamily="18" charset="0"/>
              </a:rPr>
              <a:t>Bureau of Economic Analysis (BEA) </a:t>
            </a:r>
            <a:endParaRPr lang="en-US" sz="1600" dirty="0">
              <a:solidFill>
                <a:schemeClr val="bg1"/>
              </a:solidFill>
              <a:latin typeface="Georgia" pitchFamily="18" charset="0"/>
            </a:endParaRPr>
          </a:p>
        </p:txBody>
      </p:sp>
      <p:sp>
        <p:nvSpPr>
          <p:cNvPr id="26" name="Snip and Round Single Corner Rectangle 25"/>
          <p:cNvSpPr/>
          <p:nvPr/>
        </p:nvSpPr>
        <p:spPr>
          <a:xfrm>
            <a:off x="5867400" y="2667000"/>
            <a:ext cx="2286000" cy="609600"/>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Georgia" pitchFamily="18" charset="0"/>
              </a:rPr>
              <a:t>Census Bureau </a:t>
            </a:r>
            <a:endParaRPr lang="en-US" sz="1600" dirty="0">
              <a:solidFill>
                <a:schemeClr val="bg1"/>
              </a:solidFill>
              <a:latin typeface="Georgia" pitchFamily="18" charset="0"/>
            </a:endParaRPr>
          </a:p>
        </p:txBody>
      </p:sp>
      <p:sp>
        <p:nvSpPr>
          <p:cNvPr id="29" name="Snip and Round Single Corner Rectangle 28"/>
          <p:cNvSpPr/>
          <p:nvPr/>
        </p:nvSpPr>
        <p:spPr>
          <a:xfrm>
            <a:off x="5867400" y="4035734"/>
            <a:ext cx="2286000" cy="536266"/>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Georgia" pitchFamily="18" charset="0"/>
              </a:rPr>
              <a:t>FedStats</a:t>
            </a:r>
            <a:r>
              <a:rPr lang="en-US" sz="1600" dirty="0">
                <a:solidFill>
                  <a:schemeClr val="tx1"/>
                </a:solidFill>
                <a:latin typeface="Georgia" pitchFamily="18" charset="0"/>
              </a:rPr>
              <a:t>  </a:t>
            </a:r>
            <a:endParaRPr lang="en-US" sz="1600" dirty="0">
              <a:solidFill>
                <a:schemeClr val="bg1"/>
              </a:solidFill>
              <a:latin typeface="Georgia" pitchFamily="18" charset="0"/>
            </a:endParaRPr>
          </a:p>
        </p:txBody>
      </p:sp>
      <p:cxnSp>
        <p:nvCxnSpPr>
          <p:cNvPr id="30" name="Straight Connector 29"/>
          <p:cNvCxnSpPr/>
          <p:nvPr/>
        </p:nvCxnSpPr>
        <p:spPr>
          <a:xfrm rot="10800000">
            <a:off x="5486401" y="911535"/>
            <a:ext cx="46529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2354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States as a Source of Data</a:t>
            </a:r>
          </a:p>
        </p:txBody>
      </p:sp>
      <p:sp>
        <p:nvSpPr>
          <p:cNvPr id="3" name="Content Placeholder 2"/>
          <p:cNvSpPr>
            <a:spLocks noGrp="1"/>
          </p:cNvSpPr>
          <p:nvPr>
            <p:ph idx="1"/>
          </p:nvPr>
        </p:nvSpPr>
        <p:spPr>
          <a:xfrm>
            <a:off x="571500" y="1676400"/>
            <a:ext cx="8229600" cy="7116763"/>
          </a:xfrm>
        </p:spPr>
        <p:txBody>
          <a:bodyPr>
            <a:normAutofit/>
          </a:bodyPr>
          <a:lstStyle/>
          <a:p>
            <a:r>
              <a:rPr lang="en-US" dirty="0"/>
              <a:t>All the states host websites that contain all of these latest data available from these various Department of Labor, Department of Commerce and other sources.  Check with your state’s workforce agency for access to its website.</a:t>
            </a:r>
          </a:p>
        </p:txBody>
      </p:sp>
    </p:spTree>
  </p:cSld>
  <p:clrMapOvr>
    <a:masterClrMapping/>
  </p:clrMapOvr>
  <p:transition advTm="9688">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381000" y="482600"/>
            <a:ext cx="8077200" cy="769441"/>
          </a:xfrm>
          <a:prstGeom prst="rect">
            <a:avLst/>
          </a:prstGeom>
          <a:noFill/>
          <a:ln w="9525">
            <a:noFill/>
            <a:miter lim="800000"/>
            <a:headEnd/>
            <a:tailEnd/>
          </a:ln>
        </p:spPr>
        <p:txBody>
          <a:bodyPr>
            <a:spAutoFit/>
          </a:bodyPr>
          <a:lstStyle/>
          <a:p>
            <a:r>
              <a:rPr lang="en-US" sz="4400" dirty="0">
                <a:solidFill>
                  <a:schemeClr val="tx2">
                    <a:lumMod val="20000"/>
                    <a:lumOff val="80000"/>
                  </a:schemeClr>
                </a:solidFill>
                <a:latin typeface="Georgia" pitchFamily="18" charset="0"/>
              </a:rPr>
              <a:t>State LMI Websites</a:t>
            </a:r>
            <a:r>
              <a:rPr lang="en-US" sz="4400" i="1" dirty="0">
                <a:solidFill>
                  <a:schemeClr val="tx2">
                    <a:lumMod val="20000"/>
                    <a:lumOff val="80000"/>
                  </a:schemeClr>
                </a:solidFill>
                <a:latin typeface="Georgia" pitchFamily="18" charset="0"/>
              </a:rPr>
              <a:t>               </a:t>
            </a:r>
          </a:p>
        </p:txBody>
      </p:sp>
      <p:sp>
        <p:nvSpPr>
          <p:cNvPr id="9" name="Rounded Rectangle 8"/>
          <p:cNvSpPr/>
          <p:nvPr/>
        </p:nvSpPr>
        <p:spPr>
          <a:xfrm>
            <a:off x="457200" y="2133600"/>
            <a:ext cx="1828800" cy="3505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bg1"/>
                </a:solidFill>
                <a:latin typeface="Georgia" pitchFamily="18" charset="0"/>
                <a:hlinkClick r:id="rId4"/>
              </a:rPr>
              <a:t>Alabama</a:t>
            </a:r>
            <a:br>
              <a:rPr lang="en-US" sz="1400" dirty="0">
                <a:solidFill>
                  <a:schemeClr val="bg1"/>
                </a:solidFill>
                <a:latin typeface="Georgia" pitchFamily="18" charset="0"/>
              </a:rPr>
            </a:br>
            <a:r>
              <a:rPr lang="en-US" sz="1400" dirty="0">
                <a:solidFill>
                  <a:schemeClr val="bg1"/>
                </a:solidFill>
                <a:latin typeface="Georgia" pitchFamily="18" charset="0"/>
                <a:hlinkClick r:id="rId5"/>
              </a:rPr>
              <a:t>Alaska</a:t>
            </a:r>
            <a:br>
              <a:rPr lang="en-US" sz="1400" dirty="0">
                <a:solidFill>
                  <a:schemeClr val="bg1"/>
                </a:solidFill>
                <a:latin typeface="Georgia" pitchFamily="18" charset="0"/>
              </a:rPr>
            </a:br>
            <a:r>
              <a:rPr lang="en-US" sz="1400" dirty="0">
                <a:solidFill>
                  <a:schemeClr val="bg1"/>
                </a:solidFill>
                <a:latin typeface="Georgia" pitchFamily="18" charset="0"/>
                <a:hlinkClick r:id="rId6"/>
              </a:rPr>
              <a:t>Arizona</a:t>
            </a:r>
            <a:br>
              <a:rPr lang="en-US" sz="1400" dirty="0">
                <a:solidFill>
                  <a:schemeClr val="bg1"/>
                </a:solidFill>
                <a:latin typeface="Georgia" pitchFamily="18" charset="0"/>
              </a:rPr>
            </a:br>
            <a:r>
              <a:rPr lang="en-US" sz="1400" dirty="0">
                <a:solidFill>
                  <a:schemeClr val="bg1"/>
                </a:solidFill>
                <a:latin typeface="Georgia" pitchFamily="18" charset="0"/>
                <a:hlinkClick r:id="rId7"/>
              </a:rPr>
              <a:t>Arkansas</a:t>
            </a:r>
            <a:br>
              <a:rPr lang="en-US" sz="1400" dirty="0">
                <a:solidFill>
                  <a:schemeClr val="bg1"/>
                </a:solidFill>
                <a:latin typeface="Georgia" pitchFamily="18" charset="0"/>
              </a:rPr>
            </a:br>
            <a:r>
              <a:rPr lang="en-US" sz="1400" dirty="0">
                <a:solidFill>
                  <a:schemeClr val="bg1"/>
                </a:solidFill>
                <a:latin typeface="Georgia" pitchFamily="18" charset="0"/>
                <a:hlinkClick r:id="rId8"/>
              </a:rPr>
              <a:t>California</a:t>
            </a:r>
            <a:br>
              <a:rPr lang="en-US" sz="1400" dirty="0">
                <a:solidFill>
                  <a:schemeClr val="bg1"/>
                </a:solidFill>
                <a:latin typeface="Georgia" pitchFamily="18" charset="0"/>
              </a:rPr>
            </a:br>
            <a:r>
              <a:rPr lang="en-US" sz="1400" dirty="0">
                <a:solidFill>
                  <a:schemeClr val="bg1"/>
                </a:solidFill>
                <a:latin typeface="Georgia" pitchFamily="18" charset="0"/>
                <a:hlinkClick r:id="rId9"/>
              </a:rPr>
              <a:t>Colorado</a:t>
            </a:r>
            <a:br>
              <a:rPr lang="en-US" sz="1400" dirty="0">
                <a:solidFill>
                  <a:schemeClr val="bg1"/>
                </a:solidFill>
                <a:latin typeface="Georgia" pitchFamily="18" charset="0"/>
              </a:rPr>
            </a:br>
            <a:r>
              <a:rPr lang="en-US" sz="1400" dirty="0">
                <a:solidFill>
                  <a:schemeClr val="bg1"/>
                </a:solidFill>
                <a:latin typeface="Georgia" pitchFamily="18" charset="0"/>
                <a:hlinkClick r:id="rId10"/>
              </a:rPr>
              <a:t>Connecticut</a:t>
            </a:r>
            <a:br>
              <a:rPr lang="en-US" sz="1400" dirty="0">
                <a:solidFill>
                  <a:schemeClr val="bg1"/>
                </a:solidFill>
                <a:latin typeface="Georgia" pitchFamily="18" charset="0"/>
              </a:rPr>
            </a:br>
            <a:r>
              <a:rPr lang="en-US" sz="1400" dirty="0">
                <a:solidFill>
                  <a:schemeClr val="bg1"/>
                </a:solidFill>
                <a:latin typeface="Georgia" pitchFamily="18" charset="0"/>
                <a:hlinkClick r:id="rId11"/>
              </a:rPr>
              <a:t>Delaware</a:t>
            </a:r>
            <a:br>
              <a:rPr lang="en-US" sz="1400" dirty="0">
                <a:solidFill>
                  <a:schemeClr val="bg1"/>
                </a:solidFill>
                <a:latin typeface="Georgia" pitchFamily="18" charset="0"/>
              </a:rPr>
            </a:br>
            <a:r>
              <a:rPr lang="en-US" sz="1400" dirty="0">
                <a:solidFill>
                  <a:schemeClr val="bg1"/>
                </a:solidFill>
                <a:latin typeface="Georgia" pitchFamily="18" charset="0"/>
                <a:hlinkClick r:id="rId12"/>
              </a:rPr>
              <a:t>Florida</a:t>
            </a:r>
            <a:br>
              <a:rPr lang="en-US" sz="1400" dirty="0">
                <a:solidFill>
                  <a:schemeClr val="bg1"/>
                </a:solidFill>
                <a:latin typeface="Georgia" pitchFamily="18" charset="0"/>
              </a:rPr>
            </a:br>
            <a:r>
              <a:rPr lang="en-US" sz="1400" dirty="0">
                <a:solidFill>
                  <a:schemeClr val="bg1"/>
                </a:solidFill>
                <a:latin typeface="Georgia" pitchFamily="18" charset="0"/>
                <a:hlinkClick r:id="rId13"/>
              </a:rPr>
              <a:t>Georgia</a:t>
            </a:r>
            <a:br>
              <a:rPr lang="en-US" sz="1400" dirty="0">
                <a:solidFill>
                  <a:schemeClr val="bg1"/>
                </a:solidFill>
                <a:latin typeface="Georgia" pitchFamily="18" charset="0"/>
              </a:rPr>
            </a:br>
            <a:r>
              <a:rPr lang="en-US" sz="1400" dirty="0">
                <a:solidFill>
                  <a:schemeClr val="bg1"/>
                </a:solidFill>
                <a:latin typeface="Georgia" pitchFamily="18" charset="0"/>
                <a:hlinkClick r:id="rId14"/>
              </a:rPr>
              <a:t>Hawaii</a:t>
            </a:r>
            <a:endParaRPr lang="en-US" sz="1400" dirty="0">
              <a:solidFill>
                <a:schemeClr val="bg1"/>
              </a:solidFill>
              <a:latin typeface="Georgia" pitchFamily="18" charset="0"/>
            </a:endParaRPr>
          </a:p>
        </p:txBody>
      </p:sp>
      <p:sp>
        <p:nvSpPr>
          <p:cNvPr id="15" name="Rounded Rectangle 14"/>
          <p:cNvSpPr/>
          <p:nvPr/>
        </p:nvSpPr>
        <p:spPr>
          <a:xfrm>
            <a:off x="2590800" y="2133600"/>
            <a:ext cx="1828800" cy="3505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bg1"/>
                </a:solidFill>
                <a:latin typeface="Georgia" pitchFamily="18" charset="0"/>
                <a:hlinkClick r:id="rId15"/>
              </a:rPr>
              <a:t>Idaho</a:t>
            </a:r>
            <a:br>
              <a:rPr lang="en-US" sz="1400" dirty="0">
                <a:solidFill>
                  <a:schemeClr val="bg1"/>
                </a:solidFill>
                <a:latin typeface="Georgia" pitchFamily="18" charset="0"/>
              </a:rPr>
            </a:br>
            <a:r>
              <a:rPr lang="en-US" sz="1400" dirty="0">
                <a:solidFill>
                  <a:schemeClr val="bg1"/>
                </a:solidFill>
                <a:latin typeface="Georgia" pitchFamily="18" charset="0"/>
                <a:hlinkClick r:id="rId16"/>
              </a:rPr>
              <a:t>Illinois</a:t>
            </a:r>
            <a:br>
              <a:rPr lang="en-US" sz="1400" dirty="0">
                <a:solidFill>
                  <a:schemeClr val="bg1"/>
                </a:solidFill>
                <a:latin typeface="Georgia" pitchFamily="18" charset="0"/>
              </a:rPr>
            </a:br>
            <a:r>
              <a:rPr lang="en-US" sz="1400" dirty="0">
                <a:solidFill>
                  <a:schemeClr val="bg1"/>
                </a:solidFill>
                <a:latin typeface="Georgia" pitchFamily="18" charset="0"/>
                <a:hlinkClick r:id="rId17"/>
              </a:rPr>
              <a:t>Indiana</a:t>
            </a:r>
            <a:br>
              <a:rPr lang="en-US" sz="1400" dirty="0">
                <a:solidFill>
                  <a:schemeClr val="bg1"/>
                </a:solidFill>
                <a:latin typeface="Georgia" pitchFamily="18" charset="0"/>
              </a:rPr>
            </a:br>
            <a:r>
              <a:rPr lang="en-US" sz="1400" dirty="0">
                <a:solidFill>
                  <a:schemeClr val="bg1"/>
                </a:solidFill>
                <a:latin typeface="Georgia" pitchFamily="18" charset="0"/>
                <a:hlinkClick r:id="rId18"/>
              </a:rPr>
              <a:t>Iowa</a:t>
            </a:r>
            <a:br>
              <a:rPr lang="en-US" sz="1400" dirty="0">
                <a:solidFill>
                  <a:schemeClr val="bg1"/>
                </a:solidFill>
                <a:latin typeface="Georgia" pitchFamily="18" charset="0"/>
              </a:rPr>
            </a:br>
            <a:r>
              <a:rPr lang="en-US" sz="1400" dirty="0">
                <a:solidFill>
                  <a:schemeClr val="bg1"/>
                </a:solidFill>
                <a:latin typeface="Georgia" pitchFamily="18" charset="0"/>
                <a:hlinkClick r:id="rId19"/>
              </a:rPr>
              <a:t>Kansas</a:t>
            </a:r>
            <a:br>
              <a:rPr lang="en-US" sz="1400" dirty="0">
                <a:solidFill>
                  <a:schemeClr val="bg1"/>
                </a:solidFill>
                <a:latin typeface="Georgia" pitchFamily="18" charset="0"/>
              </a:rPr>
            </a:br>
            <a:r>
              <a:rPr lang="en-US" sz="1400" dirty="0">
                <a:solidFill>
                  <a:schemeClr val="bg1"/>
                </a:solidFill>
                <a:latin typeface="Georgia" pitchFamily="18" charset="0"/>
                <a:hlinkClick r:id="rId20"/>
              </a:rPr>
              <a:t>Kentucky</a:t>
            </a:r>
            <a:br>
              <a:rPr lang="en-US" sz="1400" dirty="0">
                <a:solidFill>
                  <a:schemeClr val="bg1"/>
                </a:solidFill>
                <a:latin typeface="Georgia" pitchFamily="18" charset="0"/>
              </a:rPr>
            </a:br>
            <a:r>
              <a:rPr lang="en-US" sz="1400" dirty="0">
                <a:solidFill>
                  <a:schemeClr val="bg1"/>
                </a:solidFill>
                <a:latin typeface="Georgia" pitchFamily="18" charset="0"/>
                <a:hlinkClick r:id="rId21"/>
              </a:rPr>
              <a:t>Louisiana</a:t>
            </a:r>
            <a:br>
              <a:rPr lang="en-US" sz="1400" dirty="0">
                <a:solidFill>
                  <a:schemeClr val="bg1"/>
                </a:solidFill>
                <a:latin typeface="Georgia" pitchFamily="18" charset="0"/>
              </a:rPr>
            </a:br>
            <a:r>
              <a:rPr lang="en-US" sz="1400" dirty="0">
                <a:solidFill>
                  <a:schemeClr val="bg1"/>
                </a:solidFill>
                <a:latin typeface="Georgia" pitchFamily="18" charset="0"/>
                <a:hlinkClick r:id="rId22"/>
              </a:rPr>
              <a:t>Maine</a:t>
            </a:r>
            <a:br>
              <a:rPr lang="en-US" sz="1400" dirty="0">
                <a:solidFill>
                  <a:schemeClr val="bg1"/>
                </a:solidFill>
                <a:latin typeface="Georgia" pitchFamily="18" charset="0"/>
              </a:rPr>
            </a:br>
            <a:r>
              <a:rPr lang="en-US" sz="1400" dirty="0">
                <a:solidFill>
                  <a:schemeClr val="bg1"/>
                </a:solidFill>
                <a:latin typeface="Georgia" pitchFamily="18" charset="0"/>
                <a:hlinkClick r:id="rId23"/>
              </a:rPr>
              <a:t>Maryland</a:t>
            </a:r>
            <a:br>
              <a:rPr lang="en-US" sz="1400" dirty="0">
                <a:solidFill>
                  <a:schemeClr val="bg1"/>
                </a:solidFill>
                <a:latin typeface="Georgia" pitchFamily="18" charset="0"/>
              </a:rPr>
            </a:br>
            <a:r>
              <a:rPr lang="en-US" sz="1400" dirty="0">
                <a:solidFill>
                  <a:schemeClr val="bg1"/>
                </a:solidFill>
                <a:latin typeface="Georgia" pitchFamily="18" charset="0"/>
                <a:hlinkClick r:id="rId24"/>
              </a:rPr>
              <a:t>Massachusetts</a:t>
            </a:r>
            <a:br>
              <a:rPr lang="en-US" sz="1400" dirty="0">
                <a:solidFill>
                  <a:schemeClr val="bg1"/>
                </a:solidFill>
                <a:latin typeface="Georgia" pitchFamily="18" charset="0"/>
              </a:rPr>
            </a:br>
            <a:r>
              <a:rPr lang="en-US" sz="1400" dirty="0">
                <a:solidFill>
                  <a:schemeClr val="bg1"/>
                </a:solidFill>
                <a:latin typeface="Georgia" pitchFamily="18" charset="0"/>
                <a:hlinkClick r:id="rId25"/>
              </a:rPr>
              <a:t>Michigan</a:t>
            </a:r>
            <a:br>
              <a:rPr lang="en-US" sz="1400" dirty="0">
                <a:solidFill>
                  <a:schemeClr val="bg1"/>
                </a:solidFill>
                <a:latin typeface="Georgia" pitchFamily="18" charset="0"/>
              </a:rPr>
            </a:br>
            <a:r>
              <a:rPr lang="en-US" sz="1400" dirty="0">
                <a:solidFill>
                  <a:schemeClr val="bg1"/>
                </a:solidFill>
                <a:latin typeface="Georgia" pitchFamily="18" charset="0"/>
                <a:hlinkClick r:id="rId26"/>
              </a:rPr>
              <a:t>Minnesota</a:t>
            </a:r>
            <a:br>
              <a:rPr lang="en-US" sz="1400" dirty="0">
                <a:solidFill>
                  <a:schemeClr val="bg1"/>
                </a:solidFill>
                <a:latin typeface="Georgia" pitchFamily="18" charset="0"/>
              </a:rPr>
            </a:br>
            <a:r>
              <a:rPr lang="en-US" sz="1400" dirty="0">
                <a:solidFill>
                  <a:schemeClr val="bg1"/>
                </a:solidFill>
                <a:latin typeface="Georgia" pitchFamily="18" charset="0"/>
                <a:hlinkClick r:id="rId27"/>
              </a:rPr>
              <a:t>Mississippi</a:t>
            </a:r>
            <a:br>
              <a:rPr lang="en-US" sz="1400" dirty="0">
                <a:solidFill>
                  <a:schemeClr val="bg1"/>
                </a:solidFill>
                <a:latin typeface="Georgia" pitchFamily="18" charset="0"/>
              </a:rPr>
            </a:br>
            <a:r>
              <a:rPr lang="en-US" sz="1400" dirty="0">
                <a:solidFill>
                  <a:schemeClr val="bg1"/>
                </a:solidFill>
                <a:latin typeface="Georgia" pitchFamily="18" charset="0"/>
                <a:hlinkClick r:id="rId28"/>
              </a:rPr>
              <a:t>Missouri</a:t>
            </a:r>
            <a:endParaRPr lang="en-US" sz="1400" dirty="0">
              <a:solidFill>
                <a:schemeClr val="bg1"/>
              </a:solidFill>
              <a:latin typeface="Georgia" pitchFamily="18" charset="0"/>
            </a:endParaRPr>
          </a:p>
          <a:p>
            <a:pPr algn="ctr"/>
            <a:r>
              <a:rPr lang="en-US" sz="1400" dirty="0">
                <a:solidFill>
                  <a:schemeClr val="bg1"/>
                </a:solidFill>
                <a:latin typeface="Georgia" pitchFamily="18" charset="0"/>
                <a:hlinkClick r:id="rId29"/>
              </a:rPr>
              <a:t>Montana</a:t>
            </a:r>
            <a:endParaRPr lang="en-US" sz="1400" dirty="0">
              <a:solidFill>
                <a:schemeClr val="bg1"/>
              </a:solidFill>
              <a:latin typeface="Georgia" pitchFamily="18" charset="0"/>
            </a:endParaRPr>
          </a:p>
        </p:txBody>
      </p:sp>
      <p:sp>
        <p:nvSpPr>
          <p:cNvPr id="16" name="TextBox 15"/>
          <p:cNvSpPr txBox="1"/>
          <p:nvPr/>
        </p:nvSpPr>
        <p:spPr>
          <a:xfrm>
            <a:off x="457200" y="1752600"/>
            <a:ext cx="1828800" cy="369332"/>
          </a:xfrm>
          <a:prstGeom prst="rect">
            <a:avLst/>
          </a:prstGeom>
          <a:noFill/>
          <a:scene3d>
            <a:camera prst="orthographicFront"/>
            <a:lightRig rig="threePt" dir="t"/>
          </a:scene3d>
        </p:spPr>
        <p:txBody>
          <a:bodyPr wrap="square" rtlCol="0">
            <a:spAutoFit/>
          </a:bodyPr>
          <a:lstStyle/>
          <a:p>
            <a:pPr algn="ctr"/>
            <a:r>
              <a:rPr lang="en-US" dirty="0">
                <a:solidFill>
                  <a:schemeClr val="bg1"/>
                </a:solidFill>
                <a:latin typeface="Georgia" pitchFamily="18" charset="0"/>
              </a:rPr>
              <a:t>A - H</a:t>
            </a:r>
          </a:p>
        </p:txBody>
      </p:sp>
      <p:sp>
        <p:nvSpPr>
          <p:cNvPr id="18" name="TextBox 17"/>
          <p:cNvSpPr txBox="1"/>
          <p:nvPr/>
        </p:nvSpPr>
        <p:spPr>
          <a:xfrm>
            <a:off x="2590800" y="1764268"/>
            <a:ext cx="1828800" cy="369332"/>
          </a:xfrm>
          <a:prstGeom prst="rect">
            <a:avLst/>
          </a:prstGeom>
          <a:noFill/>
          <a:scene3d>
            <a:camera prst="orthographicFront"/>
            <a:lightRig rig="threePt" dir="t"/>
          </a:scene3d>
        </p:spPr>
        <p:txBody>
          <a:bodyPr wrap="square" rtlCol="0">
            <a:spAutoFit/>
          </a:bodyPr>
          <a:lstStyle/>
          <a:p>
            <a:pPr algn="ctr"/>
            <a:r>
              <a:rPr lang="en-US" dirty="0">
                <a:solidFill>
                  <a:schemeClr val="bg1"/>
                </a:solidFill>
                <a:latin typeface="Georgia" pitchFamily="18" charset="0"/>
              </a:rPr>
              <a:t>I - M</a:t>
            </a:r>
          </a:p>
        </p:txBody>
      </p:sp>
      <p:sp>
        <p:nvSpPr>
          <p:cNvPr id="19" name="Rounded Rectangle 18"/>
          <p:cNvSpPr/>
          <p:nvPr/>
        </p:nvSpPr>
        <p:spPr>
          <a:xfrm>
            <a:off x="4724400" y="2133600"/>
            <a:ext cx="1828800" cy="3505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bg1"/>
                </a:solidFill>
                <a:latin typeface="Georgia" pitchFamily="18" charset="0"/>
                <a:hlinkClick r:id="rId30"/>
              </a:rPr>
              <a:t>Nebraska</a:t>
            </a:r>
            <a:br>
              <a:rPr lang="en-US" sz="1400" dirty="0">
                <a:solidFill>
                  <a:schemeClr val="bg1"/>
                </a:solidFill>
                <a:latin typeface="Georgia" pitchFamily="18" charset="0"/>
              </a:rPr>
            </a:br>
            <a:r>
              <a:rPr lang="en-US" sz="1400" dirty="0">
                <a:solidFill>
                  <a:schemeClr val="bg1"/>
                </a:solidFill>
                <a:latin typeface="Georgia" pitchFamily="18" charset="0"/>
                <a:hlinkClick r:id="rId31"/>
              </a:rPr>
              <a:t>Nevada</a:t>
            </a:r>
            <a:br>
              <a:rPr lang="en-US" sz="1400" dirty="0">
                <a:solidFill>
                  <a:schemeClr val="bg1"/>
                </a:solidFill>
                <a:latin typeface="Georgia" pitchFamily="18" charset="0"/>
              </a:rPr>
            </a:br>
            <a:r>
              <a:rPr lang="en-US" sz="1400" dirty="0">
                <a:solidFill>
                  <a:schemeClr val="bg1"/>
                </a:solidFill>
                <a:latin typeface="Georgia" pitchFamily="18" charset="0"/>
                <a:hlinkClick r:id="rId32"/>
              </a:rPr>
              <a:t>New Hampshire</a:t>
            </a:r>
            <a:br>
              <a:rPr lang="en-US" sz="1400" dirty="0">
                <a:solidFill>
                  <a:schemeClr val="bg1"/>
                </a:solidFill>
                <a:latin typeface="Georgia" pitchFamily="18" charset="0"/>
              </a:rPr>
            </a:br>
            <a:r>
              <a:rPr lang="en-US" sz="1400" dirty="0">
                <a:solidFill>
                  <a:schemeClr val="bg1"/>
                </a:solidFill>
                <a:latin typeface="Georgia" pitchFamily="18" charset="0"/>
                <a:hlinkClick r:id="rId33"/>
              </a:rPr>
              <a:t>New Jersey</a:t>
            </a:r>
            <a:br>
              <a:rPr lang="en-US" sz="1400" dirty="0">
                <a:solidFill>
                  <a:schemeClr val="bg1"/>
                </a:solidFill>
                <a:latin typeface="Georgia" pitchFamily="18" charset="0"/>
              </a:rPr>
            </a:br>
            <a:r>
              <a:rPr lang="en-US" sz="1400" dirty="0">
                <a:solidFill>
                  <a:schemeClr val="bg1"/>
                </a:solidFill>
                <a:latin typeface="Georgia" pitchFamily="18" charset="0"/>
                <a:hlinkClick r:id="rId34"/>
              </a:rPr>
              <a:t>New Mexico</a:t>
            </a:r>
            <a:br>
              <a:rPr lang="en-US" sz="1400" dirty="0">
                <a:solidFill>
                  <a:schemeClr val="bg1"/>
                </a:solidFill>
                <a:latin typeface="Georgia" pitchFamily="18" charset="0"/>
              </a:rPr>
            </a:br>
            <a:r>
              <a:rPr lang="en-US" sz="1400" dirty="0">
                <a:solidFill>
                  <a:schemeClr val="bg1"/>
                </a:solidFill>
                <a:latin typeface="Georgia" pitchFamily="18" charset="0"/>
                <a:hlinkClick r:id="rId35"/>
              </a:rPr>
              <a:t>New York</a:t>
            </a:r>
            <a:br>
              <a:rPr lang="en-US" sz="1400" dirty="0">
                <a:solidFill>
                  <a:schemeClr val="bg1"/>
                </a:solidFill>
                <a:latin typeface="Georgia" pitchFamily="18" charset="0"/>
              </a:rPr>
            </a:br>
            <a:r>
              <a:rPr lang="en-US" sz="1400" dirty="0">
                <a:solidFill>
                  <a:schemeClr val="bg1"/>
                </a:solidFill>
                <a:latin typeface="Georgia" pitchFamily="18" charset="0"/>
                <a:hlinkClick r:id="rId36"/>
              </a:rPr>
              <a:t>North Carolina</a:t>
            </a:r>
            <a:br>
              <a:rPr lang="en-US" sz="1400" dirty="0">
                <a:solidFill>
                  <a:schemeClr val="bg1"/>
                </a:solidFill>
                <a:latin typeface="Georgia" pitchFamily="18" charset="0"/>
              </a:rPr>
            </a:br>
            <a:r>
              <a:rPr lang="en-US" sz="1400" dirty="0">
                <a:solidFill>
                  <a:schemeClr val="bg1"/>
                </a:solidFill>
                <a:latin typeface="Georgia" pitchFamily="18" charset="0"/>
                <a:hlinkClick r:id="rId37"/>
              </a:rPr>
              <a:t>North Dakota</a:t>
            </a:r>
            <a:br>
              <a:rPr lang="en-US" sz="1400" dirty="0">
                <a:solidFill>
                  <a:schemeClr val="bg1"/>
                </a:solidFill>
                <a:latin typeface="Georgia" pitchFamily="18" charset="0"/>
              </a:rPr>
            </a:br>
            <a:r>
              <a:rPr lang="en-US" sz="1400" dirty="0">
                <a:solidFill>
                  <a:schemeClr val="bg1"/>
                </a:solidFill>
                <a:latin typeface="Georgia" pitchFamily="18" charset="0"/>
                <a:hlinkClick r:id="rId38"/>
              </a:rPr>
              <a:t>Ohio</a:t>
            </a:r>
            <a:br>
              <a:rPr lang="en-US" sz="1400" dirty="0">
                <a:solidFill>
                  <a:schemeClr val="bg1"/>
                </a:solidFill>
                <a:latin typeface="Georgia" pitchFamily="18" charset="0"/>
              </a:rPr>
            </a:br>
            <a:r>
              <a:rPr lang="en-US" sz="1400" dirty="0">
                <a:solidFill>
                  <a:schemeClr val="bg1"/>
                </a:solidFill>
                <a:latin typeface="Georgia" pitchFamily="18" charset="0"/>
                <a:hlinkClick r:id="rId39"/>
              </a:rPr>
              <a:t>Oklahoma</a:t>
            </a:r>
            <a:br>
              <a:rPr lang="en-US" sz="1400" dirty="0">
                <a:solidFill>
                  <a:schemeClr val="bg1"/>
                </a:solidFill>
                <a:latin typeface="Georgia" pitchFamily="18" charset="0"/>
              </a:rPr>
            </a:br>
            <a:r>
              <a:rPr lang="en-US" sz="1400" dirty="0">
                <a:solidFill>
                  <a:schemeClr val="bg1"/>
                </a:solidFill>
                <a:latin typeface="Georgia" pitchFamily="18" charset="0"/>
                <a:hlinkClick r:id="rId40"/>
              </a:rPr>
              <a:t>Oregon</a:t>
            </a:r>
            <a:endParaRPr lang="en-US" sz="1400" dirty="0">
              <a:solidFill>
                <a:schemeClr val="bg1"/>
              </a:solidFill>
              <a:latin typeface="Georgia" pitchFamily="18" charset="0"/>
            </a:endParaRPr>
          </a:p>
        </p:txBody>
      </p:sp>
      <p:sp>
        <p:nvSpPr>
          <p:cNvPr id="21" name="Rounded Rectangle 20"/>
          <p:cNvSpPr/>
          <p:nvPr/>
        </p:nvSpPr>
        <p:spPr>
          <a:xfrm>
            <a:off x="6934200" y="2133600"/>
            <a:ext cx="1828800" cy="3505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bg1"/>
                </a:solidFill>
                <a:latin typeface="Georgia" pitchFamily="18" charset="0"/>
                <a:hlinkClick r:id="rId41"/>
              </a:rPr>
              <a:t>Pennsylvania</a:t>
            </a:r>
            <a:br>
              <a:rPr lang="en-US" sz="1400" dirty="0">
                <a:solidFill>
                  <a:schemeClr val="bg1"/>
                </a:solidFill>
                <a:latin typeface="Georgia" pitchFamily="18" charset="0"/>
              </a:rPr>
            </a:br>
            <a:r>
              <a:rPr lang="en-US" sz="1400" dirty="0">
                <a:solidFill>
                  <a:schemeClr val="bg1"/>
                </a:solidFill>
                <a:latin typeface="Georgia" pitchFamily="18" charset="0"/>
                <a:hlinkClick r:id="rId42"/>
              </a:rPr>
              <a:t>Rhode Island</a:t>
            </a:r>
            <a:br>
              <a:rPr lang="en-US" sz="1400" dirty="0">
                <a:solidFill>
                  <a:schemeClr val="bg1"/>
                </a:solidFill>
                <a:latin typeface="Georgia" pitchFamily="18" charset="0"/>
              </a:rPr>
            </a:br>
            <a:r>
              <a:rPr lang="en-US" sz="1400" dirty="0">
                <a:solidFill>
                  <a:schemeClr val="bg1"/>
                </a:solidFill>
                <a:latin typeface="Georgia" pitchFamily="18" charset="0"/>
                <a:hlinkClick r:id="rId43"/>
              </a:rPr>
              <a:t>South Carolina</a:t>
            </a:r>
            <a:br>
              <a:rPr lang="en-US" sz="1400" dirty="0">
                <a:solidFill>
                  <a:schemeClr val="bg1"/>
                </a:solidFill>
                <a:latin typeface="Georgia" pitchFamily="18" charset="0"/>
              </a:rPr>
            </a:br>
            <a:r>
              <a:rPr lang="en-US" sz="1400" dirty="0">
                <a:solidFill>
                  <a:schemeClr val="bg1"/>
                </a:solidFill>
                <a:latin typeface="Georgia" pitchFamily="18" charset="0"/>
                <a:hlinkClick r:id="rId44"/>
              </a:rPr>
              <a:t>South Dakota</a:t>
            </a:r>
            <a:br>
              <a:rPr lang="en-US" sz="1400" dirty="0">
                <a:solidFill>
                  <a:schemeClr val="bg1"/>
                </a:solidFill>
                <a:latin typeface="Georgia" pitchFamily="18" charset="0"/>
              </a:rPr>
            </a:br>
            <a:r>
              <a:rPr lang="en-US" sz="1400" dirty="0">
                <a:solidFill>
                  <a:schemeClr val="bg1"/>
                </a:solidFill>
                <a:latin typeface="Georgia" pitchFamily="18" charset="0"/>
                <a:hlinkClick r:id="rId45"/>
              </a:rPr>
              <a:t>Tennessee</a:t>
            </a:r>
            <a:br>
              <a:rPr lang="en-US" sz="1400" dirty="0">
                <a:solidFill>
                  <a:schemeClr val="bg1"/>
                </a:solidFill>
                <a:latin typeface="Georgia" pitchFamily="18" charset="0"/>
              </a:rPr>
            </a:br>
            <a:r>
              <a:rPr lang="en-US" sz="1400" dirty="0">
                <a:solidFill>
                  <a:schemeClr val="bg1"/>
                </a:solidFill>
                <a:latin typeface="Georgia" pitchFamily="18" charset="0"/>
                <a:hlinkClick r:id="rId46"/>
              </a:rPr>
              <a:t>Texas</a:t>
            </a:r>
            <a:br>
              <a:rPr lang="en-US" sz="1400" dirty="0">
                <a:solidFill>
                  <a:schemeClr val="bg1"/>
                </a:solidFill>
                <a:latin typeface="Georgia" pitchFamily="18" charset="0"/>
              </a:rPr>
            </a:br>
            <a:r>
              <a:rPr lang="en-US" sz="1400" dirty="0">
                <a:solidFill>
                  <a:schemeClr val="bg1"/>
                </a:solidFill>
                <a:latin typeface="Georgia" pitchFamily="18" charset="0"/>
                <a:hlinkClick r:id="rId47"/>
              </a:rPr>
              <a:t>Utah</a:t>
            </a:r>
            <a:br>
              <a:rPr lang="en-US" sz="1400" dirty="0">
                <a:solidFill>
                  <a:schemeClr val="bg1"/>
                </a:solidFill>
                <a:latin typeface="Georgia" pitchFamily="18" charset="0"/>
              </a:rPr>
            </a:br>
            <a:r>
              <a:rPr lang="en-US" sz="1400" dirty="0">
                <a:solidFill>
                  <a:schemeClr val="bg1"/>
                </a:solidFill>
                <a:latin typeface="Georgia" pitchFamily="18" charset="0"/>
                <a:hlinkClick r:id="rId48"/>
              </a:rPr>
              <a:t>Vermont</a:t>
            </a:r>
            <a:br>
              <a:rPr lang="en-US" sz="1400" dirty="0">
                <a:solidFill>
                  <a:schemeClr val="bg1"/>
                </a:solidFill>
                <a:latin typeface="Georgia" pitchFamily="18" charset="0"/>
              </a:rPr>
            </a:br>
            <a:r>
              <a:rPr lang="en-US" sz="1400" dirty="0">
                <a:solidFill>
                  <a:schemeClr val="bg1"/>
                </a:solidFill>
                <a:latin typeface="Georgia" pitchFamily="18" charset="0"/>
                <a:hlinkClick r:id="rId49"/>
              </a:rPr>
              <a:t>Virginia</a:t>
            </a:r>
            <a:br>
              <a:rPr lang="en-US" sz="1400" dirty="0">
                <a:solidFill>
                  <a:schemeClr val="bg1"/>
                </a:solidFill>
                <a:latin typeface="Georgia" pitchFamily="18" charset="0"/>
              </a:rPr>
            </a:br>
            <a:r>
              <a:rPr lang="en-US" sz="1400" dirty="0">
                <a:solidFill>
                  <a:schemeClr val="bg1"/>
                </a:solidFill>
                <a:latin typeface="Georgia" pitchFamily="18" charset="0"/>
                <a:hlinkClick r:id="rId50"/>
              </a:rPr>
              <a:t>Washington</a:t>
            </a:r>
            <a:br>
              <a:rPr lang="en-US" sz="1400" dirty="0">
                <a:solidFill>
                  <a:schemeClr val="bg1"/>
                </a:solidFill>
                <a:latin typeface="Georgia" pitchFamily="18" charset="0"/>
              </a:rPr>
            </a:br>
            <a:r>
              <a:rPr lang="en-US" sz="1400" dirty="0">
                <a:solidFill>
                  <a:schemeClr val="bg1"/>
                </a:solidFill>
                <a:latin typeface="Georgia" pitchFamily="18" charset="0"/>
                <a:hlinkClick r:id="rId51"/>
              </a:rPr>
              <a:t>West Virginia</a:t>
            </a:r>
            <a:br>
              <a:rPr lang="en-US" sz="1400" dirty="0">
                <a:solidFill>
                  <a:schemeClr val="bg1"/>
                </a:solidFill>
                <a:latin typeface="Georgia" pitchFamily="18" charset="0"/>
              </a:rPr>
            </a:br>
            <a:r>
              <a:rPr lang="en-US" sz="1400" dirty="0">
                <a:solidFill>
                  <a:schemeClr val="bg1"/>
                </a:solidFill>
                <a:latin typeface="Georgia" pitchFamily="18" charset="0"/>
                <a:hlinkClick r:id="rId52"/>
              </a:rPr>
              <a:t>Wisconsin</a:t>
            </a:r>
            <a:br>
              <a:rPr lang="en-US" sz="1400" dirty="0">
                <a:solidFill>
                  <a:schemeClr val="bg1"/>
                </a:solidFill>
                <a:latin typeface="Georgia" pitchFamily="18" charset="0"/>
              </a:rPr>
            </a:br>
            <a:r>
              <a:rPr lang="en-US" sz="1400" dirty="0">
                <a:solidFill>
                  <a:schemeClr val="bg1"/>
                </a:solidFill>
                <a:latin typeface="Georgia" pitchFamily="18" charset="0"/>
                <a:hlinkClick r:id="rId53"/>
              </a:rPr>
              <a:t>Wyoming</a:t>
            </a:r>
            <a:endParaRPr lang="en-US" sz="1400" dirty="0">
              <a:solidFill>
                <a:schemeClr val="bg1"/>
              </a:solidFill>
              <a:latin typeface="Georgia" pitchFamily="18" charset="0"/>
            </a:endParaRPr>
          </a:p>
        </p:txBody>
      </p:sp>
      <p:sp>
        <p:nvSpPr>
          <p:cNvPr id="22" name="TextBox 21"/>
          <p:cNvSpPr txBox="1"/>
          <p:nvPr/>
        </p:nvSpPr>
        <p:spPr>
          <a:xfrm>
            <a:off x="4724400" y="1752600"/>
            <a:ext cx="1828800" cy="369332"/>
          </a:xfrm>
          <a:prstGeom prst="rect">
            <a:avLst/>
          </a:prstGeom>
          <a:noFill/>
          <a:scene3d>
            <a:camera prst="orthographicFront"/>
            <a:lightRig rig="threePt" dir="t"/>
          </a:scene3d>
        </p:spPr>
        <p:txBody>
          <a:bodyPr wrap="square" rtlCol="0">
            <a:spAutoFit/>
          </a:bodyPr>
          <a:lstStyle/>
          <a:p>
            <a:pPr algn="ctr"/>
            <a:r>
              <a:rPr lang="en-US" dirty="0">
                <a:solidFill>
                  <a:schemeClr val="bg1"/>
                </a:solidFill>
                <a:latin typeface="Georgia" pitchFamily="18" charset="0"/>
              </a:rPr>
              <a:t>N - O</a:t>
            </a:r>
          </a:p>
        </p:txBody>
      </p:sp>
      <p:sp>
        <p:nvSpPr>
          <p:cNvPr id="24" name="TextBox 23"/>
          <p:cNvSpPr txBox="1"/>
          <p:nvPr/>
        </p:nvSpPr>
        <p:spPr>
          <a:xfrm>
            <a:off x="6934200" y="1752600"/>
            <a:ext cx="1828800" cy="369332"/>
          </a:xfrm>
          <a:prstGeom prst="rect">
            <a:avLst/>
          </a:prstGeom>
          <a:noFill/>
          <a:scene3d>
            <a:camera prst="orthographicFront"/>
            <a:lightRig rig="threePt" dir="t"/>
          </a:scene3d>
        </p:spPr>
        <p:txBody>
          <a:bodyPr wrap="square" rtlCol="0">
            <a:spAutoFit/>
          </a:bodyPr>
          <a:lstStyle/>
          <a:p>
            <a:pPr algn="ctr"/>
            <a:r>
              <a:rPr lang="en-US" dirty="0">
                <a:solidFill>
                  <a:schemeClr val="bg1"/>
                </a:solidFill>
                <a:latin typeface="Georgia" pitchFamily="18" charset="0"/>
              </a:rPr>
              <a:t>P - W</a:t>
            </a:r>
          </a:p>
        </p:txBody>
      </p:sp>
      <p:sp>
        <p:nvSpPr>
          <p:cNvPr id="23" name="TextBox 22"/>
          <p:cNvSpPr txBox="1"/>
          <p:nvPr/>
        </p:nvSpPr>
        <p:spPr>
          <a:xfrm>
            <a:off x="457200" y="1295400"/>
            <a:ext cx="8305800" cy="369332"/>
          </a:xfrm>
          <a:prstGeom prst="rect">
            <a:avLst/>
          </a:prstGeom>
          <a:solidFill>
            <a:srgbClr val="FF0000"/>
          </a:solidFill>
        </p:spPr>
        <p:txBody>
          <a:bodyPr wrap="square" rtlCol="0">
            <a:spAutoFit/>
          </a:bodyPr>
          <a:lstStyle/>
          <a:p>
            <a:pPr algn="ctr"/>
            <a:r>
              <a:rPr lang="en-US" b="1" dirty="0">
                <a:solidFill>
                  <a:schemeClr val="bg1"/>
                </a:solidFill>
                <a:latin typeface="Georgia" pitchFamily="18" charset="0"/>
              </a:rPr>
              <a:t>Click on any state for direct access to its workforce agency website.</a:t>
            </a:r>
          </a:p>
        </p:txBody>
      </p:sp>
      <p:pic>
        <p:nvPicPr>
          <p:cNvPr id="12" name="Recorded Sound">
            <a:hlinkClick r:id="" action="ppaction://media"/>
          </p:cNvPr>
          <p:cNvPicPr>
            <a:picLocks noRot="1" noChangeAspect="1"/>
          </p:cNvPicPr>
          <p:nvPr>
            <a:wavAudioFile r:embed="rId1" name="Recorded Sound"/>
          </p:nvPr>
        </p:nvPicPr>
        <p:blipFill>
          <a:blip r:embed="rId54" cstate="print"/>
          <a:stretch>
            <a:fillRect/>
          </a:stretch>
        </p:blipFill>
        <p:spPr>
          <a:xfrm>
            <a:off x="8610600" y="228600"/>
            <a:ext cx="304800" cy="304800"/>
          </a:xfrm>
          <a:prstGeom prst="rect">
            <a:avLst/>
          </a:prstGeom>
        </p:spPr>
      </p:pic>
    </p:spTree>
  </p:cSld>
  <p:clrMapOvr>
    <a:masterClrMapping/>
  </p:clrMapOvr>
  <p:transition advTm="1140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53" fill="hold"/>
                                        <p:tgtEl>
                                          <p:spTgt spid="12"/>
                                        </p:tgtEl>
                                      </p:cBhvr>
                                    </p:cmd>
                                  </p:childTnLst>
                                </p:cTn>
                              </p:par>
                              <p:par>
                                <p:cTn id="7" presetID="35"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2000"/>
                                        <p:tgtEl>
                                          <p:spTgt spid="23"/>
                                        </p:tgtEl>
                                      </p:cBhvr>
                                    </p:animEffect>
                                    <p:anim calcmode="lin" valueType="num">
                                      <p:cBhvr>
                                        <p:cTn id="10" dur="2000" fill="hold"/>
                                        <p:tgtEl>
                                          <p:spTgt spid="23"/>
                                        </p:tgtEl>
                                        <p:attrNameLst>
                                          <p:attrName>style.rotation</p:attrName>
                                        </p:attrNameLst>
                                      </p:cBhvr>
                                      <p:tavLst>
                                        <p:tav tm="0">
                                          <p:val>
                                            <p:fltVal val="720"/>
                                          </p:val>
                                        </p:tav>
                                        <p:tav tm="100000">
                                          <p:val>
                                            <p:fltVal val="0"/>
                                          </p:val>
                                        </p:tav>
                                      </p:tavLst>
                                    </p:anim>
                                    <p:anim calcmode="lin" valueType="num">
                                      <p:cBhvr>
                                        <p:cTn id="11" dur="2000" fill="hold"/>
                                        <p:tgtEl>
                                          <p:spTgt spid="23"/>
                                        </p:tgtEl>
                                        <p:attrNameLst>
                                          <p:attrName>ppt_h</p:attrName>
                                        </p:attrNameLst>
                                      </p:cBhvr>
                                      <p:tavLst>
                                        <p:tav tm="0">
                                          <p:val>
                                            <p:fltVal val="0"/>
                                          </p:val>
                                        </p:tav>
                                        <p:tav tm="100000">
                                          <p:val>
                                            <p:strVal val="#ppt_h"/>
                                          </p:val>
                                        </p:tav>
                                      </p:tavLst>
                                    </p:anim>
                                    <p:anim calcmode="lin" valueType="num">
                                      <p:cBhvr>
                                        <p:cTn id="12" dur="2000" fill="hold"/>
                                        <p:tgtEl>
                                          <p:spTgt spid="2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p:txBody>
          <a:bodyPr>
            <a:normAutofit fontScale="90000"/>
          </a:bodyPr>
          <a:lstStyle/>
          <a:p>
            <a:r>
              <a:rPr lang="en-US" dirty="0"/>
              <a:t>There are also many private* sources of LMI.</a:t>
            </a:r>
          </a:p>
        </p:txBody>
      </p:sp>
      <p:sp>
        <p:nvSpPr>
          <p:cNvPr id="33" name="Content Placeholder 32"/>
          <p:cNvSpPr>
            <a:spLocks noGrp="1"/>
          </p:cNvSpPr>
          <p:nvPr>
            <p:ph idx="1"/>
          </p:nvPr>
        </p:nvSpPr>
        <p:spPr>
          <a:xfrm>
            <a:off x="457200" y="1600201"/>
            <a:ext cx="4572000" cy="4267200"/>
          </a:xfrm>
        </p:spPr>
        <p:txBody>
          <a:bodyPr>
            <a:normAutofit/>
          </a:bodyPr>
          <a:lstStyle/>
          <a:p>
            <a:r>
              <a:rPr lang="en-US" sz="2400" dirty="0"/>
              <a:t>These entities are fee-based or subscription services.</a:t>
            </a:r>
          </a:p>
          <a:p>
            <a:r>
              <a:rPr lang="en-US" sz="2400" dirty="0"/>
              <a:t>Often, they simply take available data and repackage.</a:t>
            </a:r>
          </a:p>
          <a:p>
            <a:r>
              <a:rPr lang="en-US" sz="2400" dirty="0"/>
              <a:t>Some will do customized reports for atypical areas.</a:t>
            </a:r>
          </a:p>
        </p:txBody>
      </p:sp>
      <p:pic>
        <p:nvPicPr>
          <p:cNvPr id="12" name="Picture 11" descr="1.jpg">
            <a:hlinkClick r:id="rId4"/>
          </p:cNvPr>
          <p:cNvPicPr>
            <a:picLocks noChangeAspect="1"/>
          </p:cNvPicPr>
          <p:nvPr/>
        </p:nvPicPr>
        <p:blipFill>
          <a:blip r:embed="rId5" cstate="print"/>
          <a:stretch>
            <a:fillRect/>
          </a:stretch>
        </p:blipFill>
        <p:spPr>
          <a:xfrm>
            <a:off x="7848600" y="4876800"/>
            <a:ext cx="1295400" cy="576394"/>
          </a:xfrm>
          <a:prstGeom prst="roundRect">
            <a:avLst>
              <a:gd name="adj" fmla="val 8594"/>
            </a:avLst>
          </a:prstGeom>
          <a:solidFill>
            <a:srgbClr val="FFFFFF">
              <a:shade val="85000"/>
            </a:srgbClr>
          </a:solidFill>
          <a:ln>
            <a:noFill/>
          </a:ln>
          <a:effectLst/>
        </p:spPr>
      </p:pic>
      <p:pic>
        <p:nvPicPr>
          <p:cNvPr id="13" name="Picture 12" descr="1.jpg">
            <a:hlinkClick r:id="rId6"/>
          </p:cNvPr>
          <p:cNvPicPr>
            <a:picLocks noChangeAspect="1"/>
          </p:cNvPicPr>
          <p:nvPr/>
        </p:nvPicPr>
        <p:blipFill>
          <a:blip r:embed="rId7" cstate="print"/>
          <a:stretch>
            <a:fillRect/>
          </a:stretch>
        </p:blipFill>
        <p:spPr>
          <a:xfrm>
            <a:off x="4952999" y="2334918"/>
            <a:ext cx="1194923" cy="771525"/>
          </a:xfrm>
          <a:prstGeom prst="roundRect">
            <a:avLst>
              <a:gd name="adj" fmla="val 8594"/>
            </a:avLst>
          </a:prstGeom>
          <a:solidFill>
            <a:srgbClr val="FFFFFF">
              <a:shade val="85000"/>
            </a:srgbClr>
          </a:solidFill>
          <a:ln>
            <a:noFill/>
          </a:ln>
          <a:effectLst/>
        </p:spPr>
      </p:pic>
      <p:pic>
        <p:nvPicPr>
          <p:cNvPr id="15" name="Picture 14" descr="1.jpg">
            <a:hlinkClick r:id="rId8"/>
          </p:cNvPr>
          <p:cNvPicPr>
            <a:picLocks noChangeAspect="1"/>
          </p:cNvPicPr>
          <p:nvPr/>
        </p:nvPicPr>
        <p:blipFill>
          <a:blip r:embed="rId9" cstate="print"/>
          <a:stretch>
            <a:fillRect/>
          </a:stretch>
        </p:blipFill>
        <p:spPr>
          <a:xfrm>
            <a:off x="4876800" y="1447800"/>
            <a:ext cx="1447800" cy="334667"/>
          </a:xfrm>
          <a:prstGeom prst="roundRect">
            <a:avLst>
              <a:gd name="adj" fmla="val 8594"/>
            </a:avLst>
          </a:prstGeom>
          <a:solidFill>
            <a:srgbClr val="FFFFFF">
              <a:shade val="85000"/>
            </a:srgbClr>
          </a:solidFill>
          <a:ln>
            <a:noFill/>
          </a:ln>
          <a:effectLst/>
        </p:spPr>
      </p:pic>
      <p:pic>
        <p:nvPicPr>
          <p:cNvPr id="17" name="Picture 16" descr="1.jpg">
            <a:hlinkClick r:id="rId10"/>
          </p:cNvPr>
          <p:cNvPicPr>
            <a:picLocks noChangeAspect="1"/>
          </p:cNvPicPr>
          <p:nvPr/>
        </p:nvPicPr>
        <p:blipFill>
          <a:blip r:embed="rId11" cstate="print"/>
          <a:stretch>
            <a:fillRect/>
          </a:stretch>
        </p:blipFill>
        <p:spPr>
          <a:xfrm>
            <a:off x="6400799" y="2944518"/>
            <a:ext cx="771525" cy="759836"/>
          </a:xfrm>
          <a:prstGeom prst="roundRect">
            <a:avLst>
              <a:gd name="adj" fmla="val 42584"/>
            </a:avLst>
          </a:prstGeom>
          <a:solidFill>
            <a:srgbClr val="FFFFFF">
              <a:shade val="85000"/>
            </a:srgbClr>
          </a:solidFill>
          <a:ln>
            <a:noFill/>
          </a:ln>
          <a:effectLst/>
        </p:spPr>
      </p:pic>
      <p:pic>
        <p:nvPicPr>
          <p:cNvPr id="18" name="Picture 17" descr="1.jpg">
            <a:hlinkClick r:id="rId12"/>
          </p:cNvPr>
          <p:cNvPicPr>
            <a:picLocks noChangeAspect="1"/>
          </p:cNvPicPr>
          <p:nvPr/>
        </p:nvPicPr>
        <p:blipFill>
          <a:blip r:embed="rId13" cstate="print"/>
          <a:stretch>
            <a:fillRect/>
          </a:stretch>
        </p:blipFill>
        <p:spPr>
          <a:xfrm>
            <a:off x="6629399" y="1115718"/>
            <a:ext cx="533400" cy="1084580"/>
          </a:xfrm>
          <a:prstGeom prst="roundRect">
            <a:avLst>
              <a:gd name="adj" fmla="val 8594"/>
            </a:avLst>
          </a:prstGeom>
          <a:solidFill>
            <a:srgbClr val="FFFFFF">
              <a:shade val="85000"/>
            </a:srgbClr>
          </a:solidFill>
          <a:ln>
            <a:noFill/>
          </a:ln>
          <a:effectLst/>
        </p:spPr>
      </p:pic>
      <p:pic>
        <p:nvPicPr>
          <p:cNvPr id="21" name="Picture 20" descr="1.jpg">
            <a:hlinkClick r:id="rId14"/>
          </p:cNvPr>
          <p:cNvPicPr>
            <a:picLocks noChangeAspect="1"/>
          </p:cNvPicPr>
          <p:nvPr/>
        </p:nvPicPr>
        <p:blipFill>
          <a:blip r:embed="rId15" cstate="print"/>
          <a:stretch>
            <a:fillRect/>
          </a:stretch>
        </p:blipFill>
        <p:spPr>
          <a:xfrm>
            <a:off x="7391399" y="3096918"/>
            <a:ext cx="1730928" cy="745736"/>
          </a:xfrm>
          <a:prstGeom prst="roundRect">
            <a:avLst>
              <a:gd name="adj" fmla="val 8594"/>
            </a:avLst>
          </a:prstGeom>
          <a:solidFill>
            <a:srgbClr val="FFFFFF">
              <a:shade val="85000"/>
            </a:srgbClr>
          </a:solidFill>
          <a:ln>
            <a:noFill/>
          </a:ln>
          <a:effectLst/>
        </p:spPr>
      </p:pic>
      <p:pic>
        <p:nvPicPr>
          <p:cNvPr id="22" name="Picture 21" descr="1.jpg">
            <a:hlinkClick r:id="rId16"/>
          </p:cNvPr>
          <p:cNvPicPr>
            <a:picLocks noChangeAspect="1"/>
          </p:cNvPicPr>
          <p:nvPr/>
        </p:nvPicPr>
        <p:blipFill>
          <a:blip r:embed="rId17" cstate="print"/>
          <a:stretch>
            <a:fillRect/>
          </a:stretch>
        </p:blipFill>
        <p:spPr>
          <a:xfrm>
            <a:off x="7467599" y="1384741"/>
            <a:ext cx="1394927" cy="416777"/>
          </a:xfrm>
          <a:prstGeom prst="roundRect">
            <a:avLst>
              <a:gd name="adj" fmla="val 8594"/>
            </a:avLst>
          </a:prstGeom>
          <a:solidFill>
            <a:srgbClr val="FFFFFF">
              <a:shade val="85000"/>
            </a:srgbClr>
          </a:solidFill>
          <a:ln>
            <a:noFill/>
          </a:ln>
          <a:effectLst/>
        </p:spPr>
      </p:pic>
      <p:pic>
        <p:nvPicPr>
          <p:cNvPr id="23" name="Picture 22" descr="2.bmp">
            <a:hlinkClick r:id="rId18"/>
          </p:cNvPr>
          <p:cNvPicPr>
            <a:picLocks noChangeAspect="1"/>
          </p:cNvPicPr>
          <p:nvPr/>
        </p:nvPicPr>
        <p:blipFill>
          <a:blip r:embed="rId19" cstate="print"/>
          <a:stretch>
            <a:fillRect/>
          </a:stretch>
        </p:blipFill>
        <p:spPr>
          <a:xfrm>
            <a:off x="6629399" y="4163718"/>
            <a:ext cx="2057400" cy="321155"/>
          </a:xfrm>
          <a:prstGeom prst="roundRect">
            <a:avLst>
              <a:gd name="adj" fmla="val 8594"/>
            </a:avLst>
          </a:prstGeom>
          <a:solidFill>
            <a:srgbClr val="FFFFFF">
              <a:shade val="85000"/>
            </a:srgbClr>
          </a:solidFill>
          <a:ln>
            <a:noFill/>
          </a:ln>
          <a:effectLst/>
        </p:spPr>
      </p:pic>
      <p:pic>
        <p:nvPicPr>
          <p:cNvPr id="27" name="Picture 26" descr="1.jpg">
            <a:hlinkClick r:id="rId20"/>
          </p:cNvPr>
          <p:cNvPicPr>
            <a:picLocks noChangeAspect="1"/>
          </p:cNvPicPr>
          <p:nvPr/>
        </p:nvPicPr>
        <p:blipFill>
          <a:blip r:embed="rId21" cstate="print"/>
          <a:stretch>
            <a:fillRect/>
          </a:stretch>
        </p:blipFill>
        <p:spPr>
          <a:xfrm>
            <a:off x="4952999" y="4849518"/>
            <a:ext cx="2749296" cy="390525"/>
          </a:xfrm>
          <a:prstGeom prst="roundRect">
            <a:avLst>
              <a:gd name="adj" fmla="val 8594"/>
            </a:avLst>
          </a:prstGeom>
          <a:solidFill>
            <a:srgbClr val="FFFFFF">
              <a:shade val="85000"/>
            </a:srgbClr>
          </a:solidFill>
          <a:ln>
            <a:noFill/>
          </a:ln>
          <a:effectLst/>
        </p:spPr>
      </p:pic>
      <p:sp>
        <p:nvSpPr>
          <p:cNvPr id="19" name="TextBox 18"/>
          <p:cNvSpPr txBox="1"/>
          <p:nvPr/>
        </p:nvSpPr>
        <p:spPr>
          <a:xfrm>
            <a:off x="304800" y="5105400"/>
            <a:ext cx="4495800" cy="646331"/>
          </a:xfrm>
          <a:prstGeom prst="rect">
            <a:avLst/>
          </a:prstGeom>
          <a:noFill/>
        </p:spPr>
        <p:txBody>
          <a:bodyPr wrap="square" rtlCol="0">
            <a:spAutoFit/>
          </a:bodyPr>
          <a:lstStyle/>
          <a:p>
            <a:pPr algn="ctr"/>
            <a:r>
              <a:rPr lang="en-US" b="1" i="1" dirty="0">
                <a:solidFill>
                  <a:schemeClr val="bg1"/>
                </a:solidFill>
                <a:latin typeface="Georgia" pitchFamily="18" charset="0"/>
                <a:cs typeface="Arial" pitchFamily="34" charset="0"/>
              </a:rPr>
              <a:t>* </a:t>
            </a:r>
            <a:r>
              <a:rPr lang="en-US" i="1" dirty="0">
                <a:solidFill>
                  <a:schemeClr val="bg1"/>
                </a:solidFill>
                <a:latin typeface="Georgia" pitchFamily="18" charset="0"/>
                <a:cs typeface="Arial" pitchFamily="34" charset="0"/>
              </a:rPr>
              <a:t>For informational purposes only - no endorsement is implied or conferred</a:t>
            </a:r>
            <a:r>
              <a:rPr lang="en-US" i="1" dirty="0">
                <a:solidFill>
                  <a:schemeClr val="bg1"/>
                </a:solidFill>
                <a:latin typeface="Georgia" pitchFamily="18" charset="0"/>
              </a:rPr>
              <a:t>. </a:t>
            </a:r>
          </a:p>
        </p:txBody>
      </p:sp>
      <p:pic>
        <p:nvPicPr>
          <p:cNvPr id="20" name="Picture 19" descr="1.jpg">
            <a:hlinkClick r:id="rId22"/>
          </p:cNvPr>
          <p:cNvPicPr>
            <a:picLocks noChangeAspect="1"/>
          </p:cNvPicPr>
          <p:nvPr/>
        </p:nvPicPr>
        <p:blipFill>
          <a:blip r:embed="rId23" cstate="print"/>
          <a:stretch>
            <a:fillRect/>
          </a:stretch>
        </p:blipFill>
        <p:spPr>
          <a:xfrm>
            <a:off x="7543799" y="2182518"/>
            <a:ext cx="1360918" cy="533400"/>
          </a:xfrm>
          <a:prstGeom prst="rect">
            <a:avLst/>
          </a:prstGeom>
          <a:effectLst/>
        </p:spPr>
      </p:pic>
      <p:pic>
        <p:nvPicPr>
          <p:cNvPr id="26" name="Picture 25" descr="1.jpg">
            <a:hlinkClick r:id="rId24"/>
          </p:cNvPr>
          <p:cNvPicPr>
            <a:picLocks noChangeAspect="1"/>
          </p:cNvPicPr>
          <p:nvPr/>
        </p:nvPicPr>
        <p:blipFill>
          <a:blip r:embed="rId25" cstate="print"/>
          <a:stretch>
            <a:fillRect/>
          </a:stretch>
        </p:blipFill>
        <p:spPr>
          <a:xfrm>
            <a:off x="5029199" y="3782718"/>
            <a:ext cx="1146874" cy="609600"/>
          </a:xfrm>
          <a:prstGeom prst="rect">
            <a:avLst/>
          </a:prstGeom>
          <a:effectLst/>
        </p:spPr>
      </p:pic>
      <p:sp>
        <p:nvSpPr>
          <p:cNvPr id="30" name="TextBox 29"/>
          <p:cNvSpPr txBox="1"/>
          <p:nvPr/>
        </p:nvSpPr>
        <p:spPr>
          <a:xfrm>
            <a:off x="533400" y="4114800"/>
            <a:ext cx="3810000" cy="830997"/>
          </a:xfrm>
          <a:prstGeom prst="rect">
            <a:avLst/>
          </a:prstGeom>
          <a:solidFill>
            <a:schemeClr val="tx2">
              <a:lumMod val="20000"/>
              <a:lumOff val="80000"/>
            </a:schemeClr>
          </a:solidFill>
        </p:spPr>
        <p:txBody>
          <a:bodyPr wrap="square" rtlCol="0">
            <a:spAutoFit/>
          </a:bodyPr>
          <a:lstStyle/>
          <a:p>
            <a:pPr algn="ctr"/>
            <a:r>
              <a:rPr lang="en-US" sz="2400" dirty="0">
                <a:solidFill>
                  <a:schemeClr val="tx1">
                    <a:lumMod val="85000"/>
                    <a:lumOff val="15000"/>
                  </a:schemeClr>
                </a:solidFill>
                <a:latin typeface="Georgia" pitchFamily="18" charset="0"/>
              </a:rPr>
              <a:t>Click on any icon</a:t>
            </a:r>
          </a:p>
          <a:p>
            <a:pPr algn="ctr"/>
            <a:r>
              <a:rPr lang="en-US" sz="2400" dirty="0">
                <a:solidFill>
                  <a:schemeClr val="tx1">
                    <a:lumMod val="85000"/>
                    <a:lumOff val="15000"/>
                  </a:schemeClr>
                </a:solidFill>
                <a:latin typeface="Georgia" pitchFamily="18" charset="0"/>
              </a:rPr>
              <a:t> to learn more.</a:t>
            </a:r>
          </a:p>
        </p:txBody>
      </p:sp>
      <p:sp>
        <p:nvSpPr>
          <p:cNvPr id="31" name="Notched Right Arrow 30"/>
          <p:cNvSpPr/>
          <p:nvPr/>
        </p:nvSpPr>
        <p:spPr>
          <a:xfrm rot="18934640">
            <a:off x="4078660" y="4173393"/>
            <a:ext cx="910722" cy="419100"/>
          </a:xfrm>
          <a:prstGeom prst="notchedRightArrow">
            <a:avLst>
              <a:gd name="adj1" fmla="val 50000"/>
              <a:gd name="adj2" fmla="val 4464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pic>
        <p:nvPicPr>
          <p:cNvPr id="24" name="Recorded Sound">
            <a:hlinkClick r:id="" action="ppaction://media"/>
          </p:cNvPr>
          <p:cNvPicPr>
            <a:picLocks noRot="1" noChangeAspect="1"/>
          </p:cNvPicPr>
          <p:nvPr>
            <a:wavAudioFile r:embed="rId1" name="Recorded Sound"/>
          </p:nvPr>
        </p:nvPicPr>
        <p:blipFill>
          <a:blip r:embed="rId26" cstate="print"/>
          <a:stretch>
            <a:fillRect/>
          </a:stretch>
        </p:blipFill>
        <p:spPr>
          <a:xfrm>
            <a:off x="8534400" y="304800"/>
            <a:ext cx="304800" cy="304800"/>
          </a:xfrm>
          <a:prstGeom prst="rect">
            <a:avLst/>
          </a:prstGeom>
        </p:spPr>
      </p:pic>
    </p:spTree>
  </p:cSld>
  <p:clrMapOvr>
    <a:masterClrMapping/>
  </p:clrMapOvr>
  <p:transition advTm="427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053" fill="hold"/>
                                        <p:tgtEl>
                                          <p:spTgt spid="24"/>
                                        </p:tgtEl>
                                      </p:cBhvr>
                                    </p:cmd>
                                  </p:childTnLst>
                                </p:cTn>
                              </p:par>
                            </p:childTnLst>
                          </p:cTn>
                        </p:par>
                        <p:par>
                          <p:cTn id="7" fill="hold">
                            <p:stCondLst>
                              <p:cond delay="23053"/>
                            </p:stCondLst>
                            <p:childTnLst>
                              <p:par>
                                <p:cTn id="8" presetID="4" presetClass="entr" presetSubtype="16"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ox(in)">
                                      <p:cBhvr>
                                        <p:cTn id="10" dur="1000"/>
                                        <p:tgtEl>
                                          <p:spTgt spid="30"/>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1000" fill="hold"/>
                                        <p:tgtEl>
                                          <p:spTgt spid="31"/>
                                        </p:tgtEl>
                                        <p:attrNameLst>
                                          <p:attrName>ppt_x</p:attrName>
                                        </p:attrNameLst>
                                      </p:cBhvr>
                                      <p:tavLst>
                                        <p:tav tm="0">
                                          <p:val>
                                            <p:strVal val="#ppt_x"/>
                                          </p:val>
                                        </p:tav>
                                        <p:tav tm="100000">
                                          <p:val>
                                            <p:strVal val="#ppt_x"/>
                                          </p:val>
                                        </p:tav>
                                      </p:tavLst>
                                    </p:anim>
                                    <p:anim calcmode="lin" valueType="num">
                                      <p:cBhvr additive="base">
                                        <p:cTn id="14" dur="1000" fill="hold"/>
                                        <p:tgtEl>
                                          <p:spTgt spid="31"/>
                                        </p:tgtEl>
                                        <p:attrNameLst>
                                          <p:attrName>ppt_y</p:attrName>
                                        </p:attrNameLst>
                                      </p:cBhvr>
                                      <p:tavLst>
                                        <p:tav tm="0">
                                          <p:val>
                                            <p:strVal val="1+#ppt_h/2"/>
                                          </p:val>
                                        </p:tav>
                                        <p:tav tm="100000">
                                          <p:val>
                                            <p:strVal val="#ppt_y"/>
                                          </p:val>
                                        </p:tav>
                                      </p:tavLst>
                                    </p:anim>
                                  </p:childTnLst>
                                </p:cTn>
                              </p:par>
                            </p:childTnLst>
                          </p:cTn>
                        </p:par>
                        <p:par>
                          <p:cTn id="15" fill="hold">
                            <p:stCondLst>
                              <p:cond delay="24053"/>
                            </p:stCondLst>
                            <p:childTnLst>
                              <p:par>
                                <p:cTn id="16" presetID="2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2000" fill="hold"/>
                                        <p:tgtEl>
                                          <p:spTgt spid="19"/>
                                        </p:tgtEl>
                                        <p:attrNameLst>
                                          <p:attrName>ppt_w</p:attrName>
                                        </p:attrNameLst>
                                      </p:cBhvr>
                                      <p:tavLst>
                                        <p:tav tm="0">
                                          <p:val>
                                            <p:fltVal val="0"/>
                                          </p:val>
                                        </p:tav>
                                        <p:tav tm="100000">
                                          <p:val>
                                            <p:strVal val="#ppt_w"/>
                                          </p:val>
                                        </p:tav>
                                      </p:tavLst>
                                    </p:anim>
                                    <p:anim calcmode="lin" valueType="num">
                                      <p:cBhvr>
                                        <p:cTn id="19" dur="20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bldLst>
      <p:bldP spid="19" grpId="0"/>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Additional Study Resources</a:t>
            </a:r>
          </a:p>
        </p:txBody>
      </p:sp>
      <p:sp>
        <p:nvSpPr>
          <p:cNvPr id="8" name="Content Placeholder 7"/>
          <p:cNvSpPr>
            <a:spLocks noGrp="1"/>
          </p:cNvSpPr>
          <p:nvPr>
            <p:ph sz="half" idx="1"/>
          </p:nvPr>
        </p:nvSpPr>
        <p:spPr/>
        <p:txBody>
          <a:bodyPr>
            <a:normAutofit fontScale="77500" lnSpcReduction="20000"/>
          </a:bodyPr>
          <a:lstStyle/>
          <a:p>
            <a:r>
              <a:rPr lang="en-US" dirty="0"/>
              <a:t>There are some graphic aids you’ll be using in the course of this module.  You are encouraged to print them out to use along with the actual modular lessons.</a:t>
            </a:r>
          </a:p>
          <a:p>
            <a:r>
              <a:rPr lang="en-US" dirty="0"/>
              <a:t>To access and print these Word documents, just click on the gold button.  That will take you to the resource kit where they are located.</a:t>
            </a:r>
          </a:p>
          <a:p>
            <a:r>
              <a:rPr lang="en-US" dirty="0"/>
              <a:t>To return to this training module, just close the resource kit.</a:t>
            </a:r>
          </a:p>
        </p:txBody>
      </p:sp>
      <p:pic>
        <p:nvPicPr>
          <p:cNvPr id="11" name="Picture 2" descr="C:\Users\Ted\AppData\Local\Microsoft\Windows\Temporary Internet Files\Content.IE5\JNAH7PKU\MP910220948[1].jpg"/>
          <p:cNvPicPr>
            <a:picLocks noChangeAspect="1" noChangeArrowheads="1"/>
          </p:cNvPicPr>
          <p:nvPr/>
        </p:nvPicPr>
        <p:blipFill>
          <a:blip r:embed="rId3" cstate="print"/>
          <a:srcRect/>
          <a:stretch>
            <a:fillRect/>
          </a:stretch>
        </p:blipFill>
        <p:spPr bwMode="auto">
          <a:xfrm>
            <a:off x="5791200" y="1476128"/>
            <a:ext cx="2667000" cy="3894178"/>
          </a:xfrm>
          <a:prstGeom prst="rect">
            <a:avLst/>
          </a:prstGeom>
          <a:noFill/>
        </p:spPr>
      </p:pic>
      <p:pic>
        <p:nvPicPr>
          <p:cNvPr id="5" name="Picture 2">
            <a:hlinkClick r:id="rId4" action="ppaction://hlinkfile"/>
          </p:cNvPr>
          <p:cNvPicPr>
            <a:picLocks noChangeAspect="1" noChangeArrowheads="1"/>
          </p:cNvPicPr>
          <p:nvPr/>
        </p:nvPicPr>
        <p:blipFill>
          <a:blip r:embed="rId5" cstate="print"/>
          <a:srcRect/>
          <a:stretch>
            <a:fillRect/>
          </a:stretch>
        </p:blipFill>
        <p:spPr bwMode="auto">
          <a:xfrm>
            <a:off x="7543800" y="457200"/>
            <a:ext cx="990600" cy="838200"/>
          </a:xfrm>
          <a:prstGeom prst="rect">
            <a:avLst/>
          </a:prstGeom>
          <a:noFill/>
          <a:ln w="9525">
            <a:noFill/>
            <a:miter lim="800000"/>
            <a:headEnd/>
            <a:tailEnd/>
          </a:ln>
          <a:effectLst/>
        </p:spPr>
      </p:pic>
    </p:spTree>
  </p:cSld>
  <p:clrMapOvr>
    <a:masterClrMapping/>
  </p:clrMapOvr>
  <p:transition advTm="17628">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dirty="0"/>
              <a:t>A Quick Quiz!</a:t>
            </a:r>
          </a:p>
        </p:txBody>
      </p:sp>
      <p:sp>
        <p:nvSpPr>
          <p:cNvPr id="9" name="Content Placeholder 8"/>
          <p:cNvSpPr>
            <a:spLocks noGrp="1"/>
          </p:cNvSpPr>
          <p:nvPr>
            <p:ph idx="1"/>
          </p:nvPr>
        </p:nvSpPr>
        <p:spPr>
          <a:xfrm>
            <a:off x="457200" y="1600201"/>
            <a:ext cx="8229600" cy="1676399"/>
          </a:xfrm>
        </p:spPr>
        <p:txBody>
          <a:bodyPr/>
          <a:lstStyle/>
          <a:p>
            <a:pPr>
              <a:buNone/>
            </a:pPr>
            <a:r>
              <a:rPr lang="en-US" dirty="0">
                <a:solidFill>
                  <a:schemeClr val="tx2">
                    <a:lumMod val="20000"/>
                    <a:lumOff val="80000"/>
                  </a:schemeClr>
                </a:solidFill>
                <a:cs typeface="Times New Roman" pitchFamily="18" charset="0"/>
              </a:rPr>
              <a:t>Let’s see how much you’ve learned so far! </a:t>
            </a:r>
            <a:r>
              <a:rPr lang="en-US" dirty="0">
                <a:cs typeface="Times New Roman" pitchFamily="18" charset="0"/>
              </a:rPr>
              <a:t>Read the questions, and then point and click on the answers.</a:t>
            </a:r>
            <a:endParaRPr lang="en-US" dirty="0"/>
          </a:p>
        </p:txBody>
      </p:sp>
      <p:pic>
        <p:nvPicPr>
          <p:cNvPr id="4" name="Recorded Sound">
            <a:hlinkClick r:id="" action="ppaction://media"/>
          </p:cNvPr>
          <p:cNvPicPr>
            <a:picLocks noRot="1" noChangeAspect="1"/>
          </p:cNvPicPr>
          <p:nvPr>
            <a:wavAudioFile r:embed="rId1" name="Recorded Sound"/>
          </p:nvPr>
        </p:nvPicPr>
        <p:blipFill>
          <a:blip r:embed="rId4" cstate="print"/>
          <a:stretch>
            <a:fillRect/>
          </a:stretch>
        </p:blipFill>
        <p:spPr>
          <a:xfrm>
            <a:off x="8534400" y="381000"/>
            <a:ext cx="304800" cy="304800"/>
          </a:xfrm>
          <a:prstGeom prst="rect">
            <a:avLst/>
          </a:prstGeom>
        </p:spPr>
      </p:pic>
    </p:spTree>
  </p:cSld>
  <p:clrMapOvr>
    <a:masterClrMapping/>
  </p:clrMapOvr>
  <p:transition advTm="1496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76" name="AutoShape 12">
            <a:hlinkClick r:id="rId3" action="ppaction://hlinksldjump" highlightClick="1"/>
          </p:cNvPr>
          <p:cNvSpPr>
            <a:spLocks noChangeArrowheads="1"/>
          </p:cNvSpPr>
          <p:nvPr/>
        </p:nvSpPr>
        <p:spPr bwMode="auto">
          <a:xfrm>
            <a:off x="4495800" y="2743200"/>
            <a:ext cx="3657600" cy="609600"/>
          </a:xfrm>
          <a:prstGeom prst="actionButtonBlank">
            <a:avLst/>
          </a:prstGeom>
          <a:solidFill>
            <a:schemeClr val="tx2">
              <a:lumMod val="20000"/>
              <a:lumOff val="80000"/>
            </a:schemeClr>
          </a:solidFill>
          <a:ln w="3175">
            <a:noFill/>
            <a:miter lim="800000"/>
            <a:headEnd/>
            <a:tailEnd/>
          </a:ln>
          <a:effectLst/>
        </p:spPr>
        <p:txBody>
          <a:bodyPr wrap="none" anchor="ctr"/>
          <a:lstStyle/>
          <a:p>
            <a:r>
              <a:rPr lang="en-US" dirty="0">
                <a:solidFill>
                  <a:schemeClr val="tx1">
                    <a:lumMod val="85000"/>
                    <a:lumOff val="15000"/>
                  </a:schemeClr>
                </a:solidFill>
                <a:latin typeface="Georgia" pitchFamily="18" charset="0"/>
              </a:rPr>
              <a:t>Household Survey</a:t>
            </a:r>
          </a:p>
        </p:txBody>
      </p:sp>
      <p:sp>
        <p:nvSpPr>
          <p:cNvPr id="190478" name="AutoShape 14">
            <a:hlinkClick r:id="rId4" action="ppaction://hlinksldjump" highlightClick="1"/>
          </p:cNvPr>
          <p:cNvSpPr>
            <a:spLocks noChangeArrowheads="1"/>
          </p:cNvSpPr>
          <p:nvPr/>
        </p:nvSpPr>
        <p:spPr bwMode="auto">
          <a:xfrm>
            <a:off x="4495800" y="3657600"/>
            <a:ext cx="3657600" cy="685800"/>
          </a:xfrm>
          <a:prstGeom prst="actionButtonBlank">
            <a:avLst/>
          </a:prstGeom>
          <a:solidFill>
            <a:schemeClr val="tx2">
              <a:lumMod val="20000"/>
              <a:lumOff val="80000"/>
            </a:schemeClr>
          </a:solidFill>
          <a:ln w="3175">
            <a:noFill/>
            <a:miter lim="800000"/>
            <a:headEnd/>
            <a:tailEnd/>
          </a:ln>
          <a:effectLst/>
        </p:spPr>
        <p:txBody>
          <a:bodyPr wrap="none" anchor="ctr"/>
          <a:lstStyle/>
          <a:p>
            <a:r>
              <a:rPr lang="en-US" dirty="0">
                <a:solidFill>
                  <a:schemeClr val="tx1">
                    <a:lumMod val="85000"/>
                    <a:lumOff val="15000"/>
                  </a:schemeClr>
                </a:solidFill>
                <a:latin typeface="Georgia" pitchFamily="18" charset="0"/>
              </a:rPr>
              <a:t>Income Tax Returns</a:t>
            </a:r>
          </a:p>
        </p:txBody>
      </p:sp>
      <p:sp>
        <p:nvSpPr>
          <p:cNvPr id="20" name="TextBox 19"/>
          <p:cNvSpPr txBox="1"/>
          <p:nvPr/>
        </p:nvSpPr>
        <p:spPr>
          <a:xfrm>
            <a:off x="533400" y="2743200"/>
            <a:ext cx="3657600" cy="1200329"/>
          </a:xfrm>
          <a:prstGeom prst="rect">
            <a:avLst/>
          </a:prstGeom>
          <a:solidFill>
            <a:schemeClr val="tx1">
              <a:lumMod val="85000"/>
              <a:lumOff val="15000"/>
            </a:schemeClr>
          </a:solidFill>
          <a:ln w="6350">
            <a:noFill/>
          </a:ln>
        </p:spPr>
        <p:txBody>
          <a:bodyPr wrap="square" rtlCol="0">
            <a:spAutoFit/>
          </a:bodyPr>
          <a:lstStyle/>
          <a:p>
            <a:r>
              <a:rPr lang="en-US" sz="2400" dirty="0">
                <a:solidFill>
                  <a:schemeClr val="bg1"/>
                </a:solidFill>
                <a:latin typeface="Georgia" pitchFamily="18" charset="0"/>
              </a:rPr>
              <a:t>Which of these is NOT a source for gathering LMI?</a:t>
            </a:r>
          </a:p>
        </p:txBody>
      </p:sp>
      <p:sp>
        <p:nvSpPr>
          <p:cNvPr id="16" name="AutoShape 12">
            <a:hlinkClick r:id="rId3" action="ppaction://hlinksldjump" highlightClick="1"/>
          </p:cNvPr>
          <p:cNvSpPr>
            <a:spLocks noChangeArrowheads="1"/>
          </p:cNvSpPr>
          <p:nvPr/>
        </p:nvSpPr>
        <p:spPr bwMode="auto">
          <a:xfrm>
            <a:off x="4495800" y="4572000"/>
            <a:ext cx="3657600" cy="609600"/>
          </a:xfrm>
          <a:prstGeom prst="actionButtonBlank">
            <a:avLst/>
          </a:prstGeom>
          <a:solidFill>
            <a:schemeClr val="tx2">
              <a:lumMod val="20000"/>
              <a:lumOff val="80000"/>
            </a:schemeClr>
          </a:solidFill>
          <a:ln w="3175">
            <a:noFill/>
            <a:miter lim="800000"/>
            <a:headEnd/>
            <a:tailEnd/>
          </a:ln>
          <a:effectLst/>
        </p:spPr>
        <p:txBody>
          <a:bodyPr wrap="none" anchor="ctr"/>
          <a:lstStyle/>
          <a:p>
            <a:r>
              <a:rPr lang="en-US" dirty="0">
                <a:solidFill>
                  <a:schemeClr val="tx1">
                    <a:lumMod val="85000"/>
                    <a:lumOff val="15000"/>
                  </a:schemeClr>
                </a:solidFill>
                <a:latin typeface="Georgia" pitchFamily="18" charset="0"/>
              </a:rPr>
              <a:t>Classified Ads</a:t>
            </a:r>
          </a:p>
        </p:txBody>
      </p:sp>
      <p:sp>
        <p:nvSpPr>
          <p:cNvPr id="19" name="Rectangle 8"/>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2">
                    <a:lumMod val="20000"/>
                    <a:lumOff val="80000"/>
                  </a:schemeClr>
                </a:solidFill>
                <a:effectLst/>
                <a:uLnTx/>
                <a:uFillTx/>
                <a:latin typeface="Georgia" pitchFamily="18" charset="0"/>
                <a:ea typeface="+mj-ea"/>
                <a:cs typeface="+mj-cs"/>
              </a:rPr>
              <a:t>Category: LMI Sources</a:t>
            </a:r>
            <a:endParaRPr kumimoji="0" lang="en-US" sz="4400" b="0" i="0" u="none" strike="noStrike" kern="1200" cap="none" spc="0" normalizeH="0" baseline="0" noProof="0" dirty="0">
              <a:ln>
                <a:noFill/>
              </a:ln>
              <a:solidFill>
                <a:schemeClr val="tx2">
                  <a:lumMod val="20000"/>
                  <a:lumOff val="80000"/>
                </a:schemeClr>
              </a:solidFill>
              <a:effectLst/>
              <a:uLnTx/>
              <a:uFillTx/>
              <a:latin typeface="Georgia" pitchFamily="18" charset="0"/>
              <a:ea typeface="+mj-ea"/>
              <a:cs typeface="+mj-cs"/>
            </a:endParaRPr>
          </a:p>
        </p:txBody>
      </p:sp>
      <p:sp>
        <p:nvSpPr>
          <p:cNvPr id="25" name="Notched Right Arrow 24"/>
          <p:cNvSpPr/>
          <p:nvPr/>
        </p:nvSpPr>
        <p:spPr>
          <a:xfrm rot="5400000">
            <a:off x="4400550" y="2152650"/>
            <a:ext cx="609600" cy="419100"/>
          </a:xfrm>
          <a:prstGeom prst="notchedRightArrow">
            <a:avLst>
              <a:gd name="adj1" fmla="val 50000"/>
              <a:gd name="adj2" fmla="val 4464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Georgia" pitchFamily="18" charset="0"/>
            </a:endParaRPr>
          </a:p>
        </p:txBody>
      </p:sp>
      <p:sp>
        <p:nvSpPr>
          <p:cNvPr id="26" name="Rectangle 25"/>
          <p:cNvSpPr/>
          <p:nvPr/>
        </p:nvSpPr>
        <p:spPr>
          <a:xfrm>
            <a:off x="4419600" y="1676400"/>
            <a:ext cx="3741730" cy="400110"/>
          </a:xfrm>
          <a:prstGeom prst="rect">
            <a:avLst/>
          </a:prstGeom>
          <a:noFill/>
        </p:spPr>
        <p:txBody>
          <a:bodyPr wrap="none" lIns="91440" tIns="45720" rIns="91440" bIns="45720">
            <a:spAutoFit/>
          </a:bodyPr>
          <a:lstStyle/>
          <a:p>
            <a:pPr algn="ctr"/>
            <a:r>
              <a:rPr lang="en-US" sz="2000" b="1" cap="all" spc="0" dirty="0">
                <a:ln w="9000" cmpd="sng">
                  <a:noFill/>
                  <a:prstDash val="solid"/>
                </a:ln>
                <a:solidFill>
                  <a:schemeClr val="bg1"/>
                </a:solidFill>
                <a:effectLst>
                  <a:reflection blurRad="12700" stA="28000" endPos="45000" dist="1000" dir="5400000" sy="-100000" algn="bl" rotWithShape="0"/>
                </a:effectLst>
                <a:latin typeface="Georgia" pitchFamily="18" charset="0"/>
              </a:rPr>
              <a:t>CLICK ON YOUR ANSWER</a:t>
            </a:r>
          </a:p>
        </p:txBody>
      </p:sp>
      <p:sp>
        <p:nvSpPr>
          <p:cNvPr id="27" name="Rectangle 26"/>
          <p:cNvSpPr/>
          <p:nvPr/>
        </p:nvSpPr>
        <p:spPr>
          <a:xfrm>
            <a:off x="457200" y="1676400"/>
            <a:ext cx="3193503" cy="400110"/>
          </a:xfrm>
          <a:prstGeom prst="rect">
            <a:avLst/>
          </a:prstGeom>
          <a:noFill/>
        </p:spPr>
        <p:txBody>
          <a:bodyPr wrap="none" lIns="91440" tIns="45720" rIns="91440" bIns="45720">
            <a:spAutoFit/>
          </a:bodyPr>
          <a:lstStyle/>
          <a:p>
            <a:pPr algn="ctr"/>
            <a:r>
              <a:rPr lang="en-US" sz="2000" b="1" cap="all" spc="0" dirty="0">
                <a:ln w="9000" cmpd="sng">
                  <a:noFill/>
                  <a:prstDash val="solid"/>
                </a:ln>
                <a:solidFill>
                  <a:schemeClr val="bg1"/>
                </a:solidFill>
                <a:effectLst>
                  <a:reflection blurRad="12700" stA="28000" endPos="45000" dist="1000" dir="5400000" sy="-100000" algn="bl" rotWithShape="0"/>
                </a:effectLst>
                <a:latin typeface="Georgia" pitchFamily="18" charset="0"/>
              </a:rPr>
              <a:t>READ THE QUESTION</a:t>
            </a:r>
          </a:p>
        </p:txBody>
      </p:sp>
      <p:sp>
        <p:nvSpPr>
          <p:cNvPr id="28" name="Notched Right Arrow 27"/>
          <p:cNvSpPr/>
          <p:nvPr/>
        </p:nvSpPr>
        <p:spPr>
          <a:xfrm rot="5400000">
            <a:off x="476250" y="2152650"/>
            <a:ext cx="609600" cy="419100"/>
          </a:xfrm>
          <a:prstGeom prst="notchedRightArrow">
            <a:avLst>
              <a:gd name="adj1" fmla="val 50000"/>
              <a:gd name="adj2" fmla="val 4464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Georgia" pitchFamily="18" charset="0"/>
            </a:endParaRPr>
          </a:p>
        </p:txBody>
      </p:sp>
      <p:sp>
        <p:nvSpPr>
          <p:cNvPr id="30" name="TextBox 29">
            <a:hlinkClick r:id="" action="ppaction://hlinkshowjump?jump=nextslide"/>
          </p:cNvPr>
          <p:cNvSpPr txBox="1"/>
          <p:nvPr/>
        </p:nvSpPr>
        <p:spPr>
          <a:xfrm>
            <a:off x="2362200" y="5486400"/>
            <a:ext cx="3962400" cy="369332"/>
          </a:xfrm>
          <a:prstGeom prst="rect">
            <a:avLst/>
          </a:prstGeom>
          <a:noFill/>
          <a:ln>
            <a:solidFill>
              <a:schemeClr val="bg1"/>
            </a:solidFill>
          </a:ln>
        </p:spPr>
        <p:txBody>
          <a:bodyPr wrap="square" rtlCol="0">
            <a:spAutoFit/>
          </a:bodyPr>
          <a:lstStyle/>
          <a:p>
            <a:pPr algn="ctr"/>
            <a:r>
              <a:rPr lang="en-US" dirty="0">
                <a:solidFill>
                  <a:schemeClr val="bg1"/>
                </a:solidFill>
                <a:latin typeface="Georgia" pitchFamily="18" charset="0"/>
              </a:rPr>
              <a:t>Click here to advance to next slide</a:t>
            </a:r>
          </a:p>
        </p:txBody>
      </p:sp>
    </p:spTree>
  </p:cSld>
  <p:clrMapOvr>
    <a:masterClrMapping/>
  </p:clrMapOvr>
  <p:transition advTm="1606">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76" name="AutoShape 12">
            <a:hlinkClick r:id="rId3" action="ppaction://hlinksldjump" highlightClick="1"/>
          </p:cNvPr>
          <p:cNvSpPr>
            <a:spLocks noChangeArrowheads="1"/>
          </p:cNvSpPr>
          <p:nvPr/>
        </p:nvSpPr>
        <p:spPr bwMode="auto">
          <a:xfrm>
            <a:off x="4495800" y="2743200"/>
            <a:ext cx="3657600" cy="609600"/>
          </a:xfrm>
          <a:prstGeom prst="actionButtonBlank">
            <a:avLst/>
          </a:prstGeom>
          <a:solidFill>
            <a:schemeClr val="tx2">
              <a:lumMod val="20000"/>
              <a:lumOff val="80000"/>
            </a:schemeClr>
          </a:solidFill>
          <a:ln w="3175">
            <a:noFill/>
            <a:miter lim="800000"/>
            <a:headEnd/>
            <a:tailEnd/>
          </a:ln>
          <a:effectLst/>
        </p:spPr>
        <p:txBody>
          <a:bodyPr wrap="none" anchor="ctr"/>
          <a:lstStyle/>
          <a:p>
            <a:r>
              <a:rPr lang="en-US" dirty="0">
                <a:solidFill>
                  <a:schemeClr val="tx1">
                    <a:lumMod val="85000"/>
                    <a:lumOff val="15000"/>
                  </a:schemeClr>
                </a:solidFill>
                <a:latin typeface="Georgia" pitchFamily="18" charset="0"/>
              </a:rPr>
              <a:t>Federal Government</a:t>
            </a:r>
          </a:p>
        </p:txBody>
      </p:sp>
      <p:sp>
        <p:nvSpPr>
          <p:cNvPr id="190478" name="AutoShape 14">
            <a:hlinkClick r:id="rId4" action="ppaction://hlinksldjump" highlightClick="1"/>
          </p:cNvPr>
          <p:cNvSpPr>
            <a:spLocks noChangeArrowheads="1"/>
          </p:cNvSpPr>
          <p:nvPr/>
        </p:nvSpPr>
        <p:spPr bwMode="auto">
          <a:xfrm>
            <a:off x="4495800" y="3657600"/>
            <a:ext cx="3657600" cy="685800"/>
          </a:xfrm>
          <a:prstGeom prst="actionButtonBlank">
            <a:avLst/>
          </a:prstGeom>
          <a:solidFill>
            <a:schemeClr val="tx2">
              <a:lumMod val="20000"/>
              <a:lumOff val="80000"/>
            </a:schemeClr>
          </a:solidFill>
          <a:ln w="3175">
            <a:noFill/>
            <a:miter lim="800000"/>
            <a:headEnd/>
            <a:tailEnd/>
          </a:ln>
          <a:effectLst/>
        </p:spPr>
        <p:txBody>
          <a:bodyPr wrap="none" anchor="ctr"/>
          <a:lstStyle/>
          <a:p>
            <a:r>
              <a:rPr lang="en-US" dirty="0">
                <a:solidFill>
                  <a:schemeClr val="tx1">
                    <a:lumMod val="85000"/>
                    <a:lumOff val="15000"/>
                  </a:schemeClr>
                </a:solidFill>
                <a:latin typeface="Georgia" pitchFamily="18" charset="0"/>
              </a:rPr>
              <a:t>Private Consultants</a:t>
            </a:r>
          </a:p>
        </p:txBody>
      </p:sp>
      <p:sp>
        <p:nvSpPr>
          <p:cNvPr id="20" name="TextBox 19"/>
          <p:cNvSpPr txBox="1"/>
          <p:nvPr/>
        </p:nvSpPr>
        <p:spPr>
          <a:xfrm>
            <a:off x="533400" y="2743200"/>
            <a:ext cx="3657600" cy="830997"/>
          </a:xfrm>
          <a:prstGeom prst="rect">
            <a:avLst/>
          </a:prstGeom>
          <a:solidFill>
            <a:schemeClr val="tx1">
              <a:lumMod val="85000"/>
              <a:lumOff val="15000"/>
            </a:schemeClr>
          </a:solidFill>
          <a:ln w="6350">
            <a:noFill/>
          </a:ln>
        </p:spPr>
        <p:txBody>
          <a:bodyPr wrap="square" rtlCol="0">
            <a:spAutoFit/>
          </a:bodyPr>
          <a:lstStyle/>
          <a:p>
            <a:r>
              <a:rPr lang="en-US" sz="2400" dirty="0">
                <a:solidFill>
                  <a:schemeClr val="bg1"/>
                </a:solidFill>
                <a:latin typeface="Georgia" pitchFamily="18" charset="0"/>
              </a:rPr>
              <a:t>What  is the source for MOST local LMI data?</a:t>
            </a:r>
          </a:p>
        </p:txBody>
      </p:sp>
      <p:sp>
        <p:nvSpPr>
          <p:cNvPr id="16" name="AutoShape 12">
            <a:hlinkClick r:id="rId3" action="ppaction://hlinksldjump" highlightClick="1"/>
          </p:cNvPr>
          <p:cNvSpPr>
            <a:spLocks noChangeArrowheads="1"/>
          </p:cNvSpPr>
          <p:nvPr/>
        </p:nvSpPr>
        <p:spPr bwMode="auto">
          <a:xfrm>
            <a:off x="4495800" y="4572000"/>
            <a:ext cx="3657600" cy="609600"/>
          </a:xfrm>
          <a:prstGeom prst="actionButtonBlank">
            <a:avLst/>
          </a:prstGeom>
          <a:solidFill>
            <a:schemeClr val="tx2">
              <a:lumMod val="20000"/>
              <a:lumOff val="80000"/>
            </a:schemeClr>
          </a:solidFill>
          <a:ln w="3175">
            <a:noFill/>
            <a:miter lim="800000"/>
            <a:headEnd/>
            <a:tailEnd/>
          </a:ln>
          <a:effectLst/>
        </p:spPr>
        <p:txBody>
          <a:bodyPr wrap="none" anchor="ctr"/>
          <a:lstStyle/>
          <a:p>
            <a:r>
              <a:rPr lang="en-US" dirty="0">
                <a:solidFill>
                  <a:schemeClr val="tx1">
                    <a:lumMod val="85000"/>
                    <a:lumOff val="15000"/>
                  </a:schemeClr>
                </a:solidFill>
                <a:latin typeface="Georgia" pitchFamily="18" charset="0"/>
              </a:rPr>
              <a:t>State Workforce Agency</a:t>
            </a:r>
          </a:p>
        </p:txBody>
      </p:sp>
      <p:sp>
        <p:nvSpPr>
          <p:cNvPr id="19" name="Rectangle 8"/>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2">
                    <a:lumMod val="20000"/>
                    <a:lumOff val="80000"/>
                  </a:schemeClr>
                </a:solidFill>
                <a:effectLst/>
                <a:uLnTx/>
                <a:uFillTx/>
                <a:latin typeface="Georgia" pitchFamily="18" charset="0"/>
                <a:ea typeface="+mj-ea"/>
                <a:cs typeface="+mj-cs"/>
              </a:rPr>
              <a:t>Category: LMI Sources</a:t>
            </a:r>
            <a:endParaRPr kumimoji="0" lang="en-US" sz="4400" b="0" i="0" u="none" strike="noStrike" kern="1200" cap="none" spc="0" normalizeH="0" baseline="0" noProof="0" dirty="0">
              <a:ln>
                <a:noFill/>
              </a:ln>
              <a:solidFill>
                <a:schemeClr val="tx2">
                  <a:lumMod val="20000"/>
                  <a:lumOff val="80000"/>
                </a:schemeClr>
              </a:solidFill>
              <a:effectLst/>
              <a:uLnTx/>
              <a:uFillTx/>
              <a:latin typeface="Georgia" pitchFamily="18" charset="0"/>
              <a:ea typeface="+mj-ea"/>
              <a:cs typeface="+mj-cs"/>
            </a:endParaRPr>
          </a:p>
        </p:txBody>
      </p:sp>
      <p:sp>
        <p:nvSpPr>
          <p:cNvPr id="25" name="Notched Right Arrow 24"/>
          <p:cNvSpPr/>
          <p:nvPr/>
        </p:nvSpPr>
        <p:spPr>
          <a:xfrm rot="5400000">
            <a:off x="4400550" y="2152650"/>
            <a:ext cx="609600" cy="419100"/>
          </a:xfrm>
          <a:prstGeom prst="notchedRightArrow">
            <a:avLst>
              <a:gd name="adj1" fmla="val 50000"/>
              <a:gd name="adj2" fmla="val 4464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Georgia" pitchFamily="18" charset="0"/>
            </a:endParaRPr>
          </a:p>
        </p:txBody>
      </p:sp>
      <p:sp>
        <p:nvSpPr>
          <p:cNvPr id="26" name="Rectangle 25"/>
          <p:cNvSpPr/>
          <p:nvPr/>
        </p:nvSpPr>
        <p:spPr>
          <a:xfrm>
            <a:off x="4419600" y="1676400"/>
            <a:ext cx="3741730" cy="400110"/>
          </a:xfrm>
          <a:prstGeom prst="rect">
            <a:avLst/>
          </a:prstGeom>
          <a:noFill/>
        </p:spPr>
        <p:txBody>
          <a:bodyPr wrap="none" lIns="91440" tIns="45720" rIns="91440" bIns="45720">
            <a:spAutoFit/>
          </a:bodyPr>
          <a:lstStyle/>
          <a:p>
            <a:pPr algn="ctr"/>
            <a:r>
              <a:rPr lang="en-US" sz="2000" b="1" cap="all" spc="0" dirty="0">
                <a:ln w="9000" cmpd="sng">
                  <a:noFill/>
                  <a:prstDash val="solid"/>
                </a:ln>
                <a:solidFill>
                  <a:schemeClr val="bg1"/>
                </a:solidFill>
                <a:effectLst>
                  <a:reflection blurRad="12700" stA="28000" endPos="45000" dist="1000" dir="5400000" sy="-100000" algn="bl" rotWithShape="0"/>
                </a:effectLst>
                <a:latin typeface="Georgia" pitchFamily="18" charset="0"/>
              </a:rPr>
              <a:t>CLICK ON YOUR ANSWER</a:t>
            </a:r>
          </a:p>
        </p:txBody>
      </p:sp>
      <p:sp>
        <p:nvSpPr>
          <p:cNvPr id="27" name="Rectangle 26"/>
          <p:cNvSpPr/>
          <p:nvPr/>
        </p:nvSpPr>
        <p:spPr>
          <a:xfrm>
            <a:off x="457200" y="1676400"/>
            <a:ext cx="3193503" cy="400110"/>
          </a:xfrm>
          <a:prstGeom prst="rect">
            <a:avLst/>
          </a:prstGeom>
          <a:noFill/>
        </p:spPr>
        <p:txBody>
          <a:bodyPr wrap="none" lIns="91440" tIns="45720" rIns="91440" bIns="45720">
            <a:spAutoFit/>
          </a:bodyPr>
          <a:lstStyle/>
          <a:p>
            <a:pPr algn="ctr"/>
            <a:r>
              <a:rPr lang="en-US" sz="2000" b="1" cap="all" spc="0" dirty="0">
                <a:ln w="9000" cmpd="sng">
                  <a:noFill/>
                  <a:prstDash val="solid"/>
                </a:ln>
                <a:solidFill>
                  <a:schemeClr val="bg1"/>
                </a:solidFill>
                <a:effectLst>
                  <a:reflection blurRad="12700" stA="28000" endPos="45000" dist="1000" dir="5400000" sy="-100000" algn="bl" rotWithShape="0"/>
                </a:effectLst>
                <a:latin typeface="Georgia" pitchFamily="18" charset="0"/>
              </a:rPr>
              <a:t>READ THE QUESTION</a:t>
            </a:r>
          </a:p>
        </p:txBody>
      </p:sp>
      <p:sp>
        <p:nvSpPr>
          <p:cNvPr id="28" name="Notched Right Arrow 27"/>
          <p:cNvSpPr/>
          <p:nvPr/>
        </p:nvSpPr>
        <p:spPr>
          <a:xfrm rot="5400000">
            <a:off x="476250" y="2152650"/>
            <a:ext cx="609600" cy="419100"/>
          </a:xfrm>
          <a:prstGeom prst="notchedRightArrow">
            <a:avLst>
              <a:gd name="adj1" fmla="val 50000"/>
              <a:gd name="adj2" fmla="val 4464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Georgia" pitchFamily="18" charset="0"/>
            </a:endParaRPr>
          </a:p>
        </p:txBody>
      </p:sp>
      <p:sp>
        <p:nvSpPr>
          <p:cNvPr id="30" name="TextBox 29">
            <a:hlinkClick r:id="" action="ppaction://hlinkshowjump?jump=nextslide"/>
          </p:cNvPr>
          <p:cNvSpPr txBox="1"/>
          <p:nvPr/>
        </p:nvSpPr>
        <p:spPr>
          <a:xfrm>
            <a:off x="2362200" y="5486400"/>
            <a:ext cx="3962400" cy="369332"/>
          </a:xfrm>
          <a:prstGeom prst="rect">
            <a:avLst/>
          </a:prstGeom>
          <a:noFill/>
          <a:ln>
            <a:solidFill>
              <a:schemeClr val="bg1"/>
            </a:solidFill>
          </a:ln>
        </p:spPr>
        <p:txBody>
          <a:bodyPr wrap="square" rtlCol="0">
            <a:spAutoFit/>
          </a:bodyPr>
          <a:lstStyle/>
          <a:p>
            <a:pPr algn="ctr"/>
            <a:r>
              <a:rPr lang="en-US" dirty="0">
                <a:solidFill>
                  <a:schemeClr val="bg1"/>
                </a:solidFill>
                <a:latin typeface="Georgia" pitchFamily="18" charset="0"/>
              </a:rPr>
              <a:t>Click here to advance to next slide</a:t>
            </a:r>
          </a:p>
        </p:txBody>
      </p:sp>
    </p:spTree>
  </p:cSld>
  <p:clrMapOvr>
    <a:masterClrMapping/>
  </p:clrMapOvr>
  <p:transition advTm="1716">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76" name="AutoShape 12">
            <a:hlinkClick r:id="rId3" action="ppaction://hlinksldjump" highlightClick="1"/>
          </p:cNvPr>
          <p:cNvSpPr>
            <a:spLocks noChangeArrowheads="1"/>
          </p:cNvSpPr>
          <p:nvPr/>
        </p:nvSpPr>
        <p:spPr bwMode="auto">
          <a:xfrm>
            <a:off x="4495800" y="2743200"/>
            <a:ext cx="3657600" cy="609600"/>
          </a:xfrm>
          <a:prstGeom prst="actionButtonBlank">
            <a:avLst/>
          </a:prstGeom>
          <a:solidFill>
            <a:schemeClr val="tx2">
              <a:lumMod val="20000"/>
              <a:lumOff val="80000"/>
            </a:schemeClr>
          </a:solidFill>
          <a:ln w="3175">
            <a:noFill/>
            <a:miter lim="800000"/>
            <a:headEnd/>
            <a:tailEnd/>
          </a:ln>
          <a:effectLst/>
        </p:spPr>
        <p:txBody>
          <a:bodyPr wrap="none" anchor="ctr"/>
          <a:lstStyle/>
          <a:p>
            <a:r>
              <a:rPr lang="en-US" dirty="0">
                <a:solidFill>
                  <a:schemeClr val="tx1">
                    <a:lumMod val="85000"/>
                    <a:lumOff val="15000"/>
                  </a:schemeClr>
                </a:solidFill>
                <a:latin typeface="Georgia" pitchFamily="18" charset="0"/>
              </a:rPr>
              <a:t>Internal Revenue Service</a:t>
            </a:r>
          </a:p>
        </p:txBody>
      </p:sp>
      <p:sp>
        <p:nvSpPr>
          <p:cNvPr id="190478" name="AutoShape 14">
            <a:hlinkClick r:id="rId3" action="ppaction://hlinksldjump" highlightClick="1"/>
          </p:cNvPr>
          <p:cNvSpPr>
            <a:spLocks noChangeArrowheads="1"/>
          </p:cNvSpPr>
          <p:nvPr/>
        </p:nvSpPr>
        <p:spPr bwMode="auto">
          <a:xfrm>
            <a:off x="4495800" y="3657600"/>
            <a:ext cx="3657600" cy="685800"/>
          </a:xfrm>
          <a:prstGeom prst="actionButtonBlank">
            <a:avLst/>
          </a:prstGeom>
          <a:solidFill>
            <a:schemeClr val="tx2">
              <a:lumMod val="20000"/>
              <a:lumOff val="80000"/>
            </a:schemeClr>
          </a:solidFill>
          <a:ln w="3175">
            <a:noFill/>
            <a:miter lim="800000"/>
            <a:headEnd/>
            <a:tailEnd/>
          </a:ln>
          <a:effectLst/>
        </p:spPr>
        <p:txBody>
          <a:bodyPr wrap="none" anchor="ctr"/>
          <a:lstStyle/>
          <a:p>
            <a:r>
              <a:rPr lang="en-US" dirty="0">
                <a:solidFill>
                  <a:schemeClr val="tx1">
                    <a:lumMod val="85000"/>
                    <a:lumOff val="15000"/>
                  </a:schemeClr>
                </a:solidFill>
                <a:latin typeface="Georgia" pitchFamily="18" charset="0"/>
              </a:rPr>
              <a:t>Bureau of Economic Analysis</a:t>
            </a:r>
          </a:p>
        </p:txBody>
      </p:sp>
      <p:sp>
        <p:nvSpPr>
          <p:cNvPr id="20" name="TextBox 19"/>
          <p:cNvSpPr txBox="1"/>
          <p:nvPr/>
        </p:nvSpPr>
        <p:spPr>
          <a:xfrm>
            <a:off x="533400" y="2743200"/>
            <a:ext cx="3657600" cy="1200329"/>
          </a:xfrm>
          <a:prstGeom prst="rect">
            <a:avLst/>
          </a:prstGeom>
          <a:solidFill>
            <a:schemeClr val="tx1">
              <a:lumMod val="85000"/>
              <a:lumOff val="15000"/>
            </a:schemeClr>
          </a:solidFill>
          <a:ln w="6350">
            <a:noFill/>
          </a:ln>
        </p:spPr>
        <p:txBody>
          <a:bodyPr wrap="square" rtlCol="0">
            <a:spAutoFit/>
          </a:bodyPr>
          <a:lstStyle/>
          <a:p>
            <a:r>
              <a:rPr lang="en-US" sz="2400" dirty="0">
                <a:solidFill>
                  <a:schemeClr val="bg1"/>
                </a:solidFill>
                <a:latin typeface="Georgia" pitchFamily="18" charset="0"/>
              </a:rPr>
              <a:t>Which of these federal agencies does NOT regularly produce LMI?</a:t>
            </a:r>
          </a:p>
        </p:txBody>
      </p:sp>
      <p:sp>
        <p:nvSpPr>
          <p:cNvPr id="16" name="AutoShape 12">
            <a:hlinkClick r:id="rId4" action="ppaction://hlinksldjump" highlightClick="1"/>
          </p:cNvPr>
          <p:cNvSpPr>
            <a:spLocks noChangeArrowheads="1"/>
          </p:cNvSpPr>
          <p:nvPr/>
        </p:nvSpPr>
        <p:spPr bwMode="auto">
          <a:xfrm>
            <a:off x="4495800" y="4572000"/>
            <a:ext cx="3657600" cy="609600"/>
          </a:xfrm>
          <a:prstGeom prst="actionButtonBlank">
            <a:avLst/>
          </a:prstGeom>
          <a:solidFill>
            <a:schemeClr val="tx2">
              <a:lumMod val="20000"/>
              <a:lumOff val="80000"/>
            </a:schemeClr>
          </a:solidFill>
          <a:ln w="3175">
            <a:noFill/>
            <a:miter lim="800000"/>
            <a:headEnd/>
            <a:tailEnd/>
          </a:ln>
          <a:effectLst/>
        </p:spPr>
        <p:txBody>
          <a:bodyPr wrap="none" anchor="ctr"/>
          <a:lstStyle/>
          <a:p>
            <a:r>
              <a:rPr lang="en-US" dirty="0">
                <a:solidFill>
                  <a:schemeClr val="tx1">
                    <a:lumMod val="85000"/>
                    <a:lumOff val="15000"/>
                  </a:schemeClr>
                </a:solidFill>
                <a:latin typeface="Georgia" pitchFamily="18" charset="0"/>
              </a:rPr>
              <a:t>Census Bureau</a:t>
            </a:r>
          </a:p>
        </p:txBody>
      </p:sp>
      <p:sp>
        <p:nvSpPr>
          <p:cNvPr id="19" name="Rectangle 8"/>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2">
                    <a:lumMod val="20000"/>
                    <a:lumOff val="80000"/>
                  </a:schemeClr>
                </a:solidFill>
                <a:effectLst/>
                <a:uLnTx/>
                <a:uFillTx/>
                <a:latin typeface="Georgia" pitchFamily="18" charset="0"/>
                <a:ea typeface="+mj-ea"/>
                <a:cs typeface="+mj-cs"/>
              </a:rPr>
              <a:t>Category: LMI Sources</a:t>
            </a:r>
            <a:endParaRPr kumimoji="0" lang="en-US" sz="4400" b="0" i="0" u="none" strike="noStrike" kern="1200" cap="none" spc="0" normalizeH="0" baseline="0" noProof="0" dirty="0">
              <a:ln>
                <a:noFill/>
              </a:ln>
              <a:solidFill>
                <a:schemeClr val="tx2">
                  <a:lumMod val="20000"/>
                  <a:lumOff val="80000"/>
                </a:schemeClr>
              </a:solidFill>
              <a:effectLst/>
              <a:uLnTx/>
              <a:uFillTx/>
              <a:latin typeface="Georgia" pitchFamily="18" charset="0"/>
              <a:ea typeface="+mj-ea"/>
              <a:cs typeface="+mj-cs"/>
            </a:endParaRPr>
          </a:p>
        </p:txBody>
      </p:sp>
      <p:sp>
        <p:nvSpPr>
          <p:cNvPr id="25" name="Notched Right Arrow 24"/>
          <p:cNvSpPr/>
          <p:nvPr/>
        </p:nvSpPr>
        <p:spPr>
          <a:xfrm rot="5400000">
            <a:off x="4400550" y="2152650"/>
            <a:ext cx="609600" cy="419100"/>
          </a:xfrm>
          <a:prstGeom prst="notchedRightArrow">
            <a:avLst>
              <a:gd name="adj1" fmla="val 50000"/>
              <a:gd name="adj2" fmla="val 4464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Georgia" pitchFamily="18" charset="0"/>
            </a:endParaRPr>
          </a:p>
        </p:txBody>
      </p:sp>
      <p:sp>
        <p:nvSpPr>
          <p:cNvPr id="26" name="Rectangle 25"/>
          <p:cNvSpPr/>
          <p:nvPr/>
        </p:nvSpPr>
        <p:spPr>
          <a:xfrm>
            <a:off x="4419600" y="1676400"/>
            <a:ext cx="3741730" cy="400110"/>
          </a:xfrm>
          <a:prstGeom prst="rect">
            <a:avLst/>
          </a:prstGeom>
          <a:noFill/>
        </p:spPr>
        <p:txBody>
          <a:bodyPr wrap="none" lIns="91440" tIns="45720" rIns="91440" bIns="45720">
            <a:spAutoFit/>
          </a:bodyPr>
          <a:lstStyle/>
          <a:p>
            <a:pPr algn="ctr"/>
            <a:r>
              <a:rPr lang="en-US" sz="2000" b="1" cap="all" spc="0" dirty="0">
                <a:ln w="9000" cmpd="sng">
                  <a:noFill/>
                  <a:prstDash val="solid"/>
                </a:ln>
                <a:solidFill>
                  <a:schemeClr val="bg1"/>
                </a:solidFill>
                <a:effectLst>
                  <a:reflection blurRad="12700" stA="28000" endPos="45000" dist="1000" dir="5400000" sy="-100000" algn="bl" rotWithShape="0"/>
                </a:effectLst>
                <a:latin typeface="Georgia" pitchFamily="18" charset="0"/>
              </a:rPr>
              <a:t>CLICK ON YOUR ANSWER</a:t>
            </a:r>
          </a:p>
        </p:txBody>
      </p:sp>
      <p:sp>
        <p:nvSpPr>
          <p:cNvPr id="27" name="Rectangle 26"/>
          <p:cNvSpPr/>
          <p:nvPr/>
        </p:nvSpPr>
        <p:spPr>
          <a:xfrm>
            <a:off x="457200" y="1676400"/>
            <a:ext cx="3193503" cy="400110"/>
          </a:xfrm>
          <a:prstGeom prst="rect">
            <a:avLst/>
          </a:prstGeom>
          <a:noFill/>
        </p:spPr>
        <p:txBody>
          <a:bodyPr wrap="none" lIns="91440" tIns="45720" rIns="91440" bIns="45720">
            <a:spAutoFit/>
          </a:bodyPr>
          <a:lstStyle/>
          <a:p>
            <a:pPr algn="ctr"/>
            <a:r>
              <a:rPr lang="en-US" sz="2000" b="1" cap="all" spc="0" dirty="0">
                <a:ln w="9000" cmpd="sng">
                  <a:noFill/>
                  <a:prstDash val="solid"/>
                </a:ln>
                <a:solidFill>
                  <a:schemeClr val="bg1"/>
                </a:solidFill>
                <a:effectLst>
                  <a:reflection blurRad="12700" stA="28000" endPos="45000" dist="1000" dir="5400000" sy="-100000" algn="bl" rotWithShape="0"/>
                </a:effectLst>
                <a:latin typeface="Georgia" pitchFamily="18" charset="0"/>
              </a:rPr>
              <a:t>READ THE QUESTION</a:t>
            </a:r>
          </a:p>
        </p:txBody>
      </p:sp>
      <p:sp>
        <p:nvSpPr>
          <p:cNvPr id="28" name="Notched Right Arrow 27"/>
          <p:cNvSpPr/>
          <p:nvPr/>
        </p:nvSpPr>
        <p:spPr>
          <a:xfrm rot="5400000">
            <a:off x="476250" y="2152650"/>
            <a:ext cx="609600" cy="419100"/>
          </a:xfrm>
          <a:prstGeom prst="notchedRightArrow">
            <a:avLst>
              <a:gd name="adj1" fmla="val 50000"/>
              <a:gd name="adj2" fmla="val 4464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Georgia" pitchFamily="18" charset="0"/>
            </a:endParaRPr>
          </a:p>
        </p:txBody>
      </p:sp>
      <p:sp>
        <p:nvSpPr>
          <p:cNvPr id="30" name="TextBox 29">
            <a:hlinkClick r:id="" action="ppaction://hlinkshowjump?jump=nextslide"/>
          </p:cNvPr>
          <p:cNvSpPr txBox="1"/>
          <p:nvPr/>
        </p:nvSpPr>
        <p:spPr>
          <a:xfrm>
            <a:off x="2362200" y="5486400"/>
            <a:ext cx="3962400" cy="369332"/>
          </a:xfrm>
          <a:prstGeom prst="rect">
            <a:avLst/>
          </a:prstGeom>
          <a:noFill/>
          <a:ln>
            <a:solidFill>
              <a:schemeClr val="bg1"/>
            </a:solidFill>
          </a:ln>
        </p:spPr>
        <p:txBody>
          <a:bodyPr wrap="square" rtlCol="0">
            <a:spAutoFit/>
          </a:bodyPr>
          <a:lstStyle/>
          <a:p>
            <a:pPr algn="ctr"/>
            <a:r>
              <a:rPr lang="en-US" dirty="0">
                <a:solidFill>
                  <a:schemeClr val="bg1"/>
                </a:solidFill>
                <a:latin typeface="Georgia" pitchFamily="18" charset="0"/>
              </a:rPr>
              <a:t>Click here to advance to next slide</a:t>
            </a:r>
          </a:p>
        </p:txBody>
      </p:sp>
    </p:spTree>
  </p:cSld>
  <p:clrMapOvr>
    <a:masterClrMapping/>
  </p:clrMapOvr>
  <p:transition advTm="2246">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6"/>
          <p:cNvSpPr>
            <a:spLocks noChangeArrowheads="1"/>
          </p:cNvSpPr>
          <p:nvPr/>
        </p:nvSpPr>
        <p:spPr bwMode="auto">
          <a:xfrm>
            <a:off x="381000" y="1182588"/>
            <a:ext cx="8305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4000" dirty="0">
                <a:solidFill>
                  <a:schemeClr val="tx2">
                    <a:lumMod val="20000"/>
                    <a:lumOff val="80000"/>
                  </a:schemeClr>
                </a:solidFill>
                <a:latin typeface="Georgia" pitchFamily="18" charset="0"/>
                <a:cs typeface="Times New Roman" pitchFamily="18" charset="0"/>
              </a:rPr>
              <a:t>Hope you are learning a lot!  </a:t>
            </a:r>
            <a:br>
              <a:rPr lang="en-US" sz="4000" dirty="0">
                <a:solidFill>
                  <a:schemeClr val="tx2">
                    <a:lumMod val="20000"/>
                    <a:lumOff val="80000"/>
                  </a:schemeClr>
                </a:solidFill>
                <a:latin typeface="Georgia" pitchFamily="18" charset="0"/>
                <a:cs typeface="Times New Roman" pitchFamily="18" charset="0"/>
              </a:rPr>
            </a:br>
            <a:r>
              <a:rPr lang="en-US" sz="4000" dirty="0">
                <a:solidFill>
                  <a:schemeClr val="bg1"/>
                </a:solidFill>
                <a:latin typeface="Georgia" pitchFamily="18" charset="0"/>
                <a:cs typeface="Times New Roman" pitchFamily="18" charset="0"/>
              </a:rPr>
              <a:t>If you are still a little confused, go back and review the previous slides before you move on. When you feel you are ready, begin the next section.</a:t>
            </a:r>
            <a:endParaRPr lang="en-US" sz="4000" dirty="0">
              <a:solidFill>
                <a:schemeClr val="bg1"/>
              </a:solidFill>
              <a:latin typeface="Georgia" pitchFamily="18" charset="0"/>
              <a:cs typeface="Arial" pitchFamily="34" charset="0"/>
            </a:endParaRPr>
          </a:p>
        </p:txBody>
      </p:sp>
      <p:pic>
        <p:nvPicPr>
          <p:cNvPr id="3"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228600"/>
            <a:ext cx="304800" cy="304800"/>
          </a:xfrm>
          <a:prstGeom prst="rect">
            <a:avLst/>
          </a:prstGeom>
        </p:spPr>
      </p:pic>
    </p:spTree>
  </p:cSld>
  <p:clrMapOvr>
    <a:masterClrMapping/>
  </p:clrMapOvr>
  <p:transition advTm="463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4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876800" y="990600"/>
            <a:ext cx="3581400" cy="3785652"/>
          </a:xfrm>
          <a:prstGeom prst="rect">
            <a:avLst/>
          </a:prstGeom>
          <a:noFill/>
        </p:spPr>
        <p:txBody>
          <a:bodyPr wrap="square" rtlCol="0">
            <a:spAutoFit/>
          </a:bodyPr>
          <a:lstStyle/>
          <a:p>
            <a:r>
              <a:rPr lang="en-US" sz="4000" dirty="0">
                <a:solidFill>
                  <a:schemeClr val="bg1"/>
                </a:solidFill>
                <a:latin typeface="Georgia" pitchFamily="18" charset="0"/>
              </a:rPr>
              <a:t>Let’s look at some common LMI data sources that you are likely to use.</a:t>
            </a:r>
          </a:p>
        </p:txBody>
      </p:sp>
      <p:pic>
        <p:nvPicPr>
          <p:cNvPr id="13" name="Picture 14" descr="C:\Users\User\AppData\Local\Microsoft\Windows\Temporary Internet Files\Content.IE5\3GMGZN6A\MPj04386910000[1].jpg"/>
          <p:cNvPicPr>
            <a:picLocks noChangeAspect="1" noChangeArrowheads="1"/>
          </p:cNvPicPr>
          <p:nvPr/>
        </p:nvPicPr>
        <p:blipFill>
          <a:blip r:embed="rId3" cstate="print"/>
          <a:srcRect/>
          <a:stretch>
            <a:fillRect/>
          </a:stretch>
        </p:blipFill>
        <p:spPr bwMode="auto">
          <a:xfrm>
            <a:off x="685800" y="2133600"/>
            <a:ext cx="2362200" cy="3280833"/>
          </a:xfrm>
          <a:prstGeom prst="flowChartAlternateProcess">
            <a:avLst/>
          </a:prstGeom>
          <a:noFill/>
          <a:ln>
            <a:noFill/>
          </a:ln>
          <a:effectLst>
            <a:glow rad="63500">
              <a:schemeClr val="accent1">
                <a:satMod val="175000"/>
                <a:alpha val="40000"/>
              </a:schemeClr>
            </a:glow>
          </a:effectLst>
        </p:spPr>
      </p:pic>
      <p:sp>
        <p:nvSpPr>
          <p:cNvPr id="14" name="Cloud Callout 13"/>
          <p:cNvSpPr/>
          <p:nvPr/>
        </p:nvSpPr>
        <p:spPr>
          <a:xfrm>
            <a:off x="1524001" y="613834"/>
            <a:ext cx="2819399" cy="2057400"/>
          </a:xfrm>
          <a:prstGeom prst="cloudCallout">
            <a:avLst>
              <a:gd name="adj1" fmla="val -48707"/>
              <a:gd name="adj2" fmla="val 42876"/>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2">
                    <a:lumMod val="50000"/>
                  </a:schemeClr>
                </a:solidFill>
                <a:latin typeface="Georgia" pitchFamily="18" charset="0"/>
              </a:rPr>
              <a:t>We now know the general terms and background. How about some specifics?</a:t>
            </a:r>
          </a:p>
        </p:txBody>
      </p:sp>
    </p:spTree>
  </p:cSld>
  <p:clrMapOvr>
    <a:masterClrMapping/>
  </p:clrMapOvr>
  <p:transition advTm="265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1000"/>
                                        <p:tgtEl>
                                          <p:spTgt spid="14"/>
                                        </p:tgtEl>
                                      </p:cBhvr>
                                    </p:animEffect>
                                  </p:childTnLst>
                                </p:cTn>
                              </p:par>
                            </p:childTnLst>
                          </p:cTn>
                        </p:par>
                        <p:par>
                          <p:cTn id="8" fill="hold">
                            <p:stCondLst>
                              <p:cond delay="1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2"/>
                                        </p:tgtEl>
                                        <p:attrNameLst>
                                          <p:attrName>style.visibility</p:attrName>
                                        </p:attrNameLst>
                                      </p:cBhvr>
                                      <p:to>
                                        <p:strVal val="visible"/>
                                      </p:to>
                                    </p:set>
                                    <p:anim calcmode="discrete" valueType="clr">
                                      <p:cBhvr override="childStyle">
                                        <p:cTn id="11"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2"/>
                                        </p:tgtEl>
                                        <p:attrNameLst>
                                          <p:attrName>fillcolor</p:attrName>
                                        </p:attrNameLst>
                                      </p:cBhvr>
                                      <p:tavLst>
                                        <p:tav tm="0">
                                          <p:val>
                                            <p:clrVal>
                                              <a:schemeClr val="accent2"/>
                                            </p:clrVal>
                                          </p:val>
                                        </p:tav>
                                        <p:tav tm="50000">
                                          <p:val>
                                            <p:clrVal>
                                              <a:schemeClr val="hlink"/>
                                            </p:clrVal>
                                          </p:val>
                                        </p:tav>
                                      </p:tavLst>
                                    </p:anim>
                                    <p:set>
                                      <p:cBhvr>
                                        <p:cTn id="13"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228600" y="393700"/>
            <a:ext cx="8077200" cy="584775"/>
          </a:xfrm>
          <a:prstGeom prst="rect">
            <a:avLst/>
          </a:prstGeom>
          <a:noFill/>
          <a:ln w="9525">
            <a:noFill/>
            <a:miter lim="800000"/>
            <a:headEnd/>
            <a:tailEnd/>
          </a:ln>
        </p:spPr>
        <p:txBody>
          <a:bodyPr>
            <a:spAutoFit/>
          </a:bodyPr>
          <a:lstStyle/>
          <a:p>
            <a:r>
              <a:rPr lang="en-US" sz="3200" dirty="0">
                <a:solidFill>
                  <a:schemeClr val="tx2">
                    <a:lumMod val="20000"/>
                    <a:lumOff val="80000"/>
                  </a:schemeClr>
                </a:solidFill>
                <a:latin typeface="Georgia" pitchFamily="18" charset="0"/>
              </a:rPr>
              <a:t>Most Requested Types of LMI Data </a:t>
            </a:r>
            <a:endParaRPr lang="en-US" sz="3200" i="1" dirty="0">
              <a:solidFill>
                <a:schemeClr val="tx2">
                  <a:lumMod val="20000"/>
                  <a:lumOff val="80000"/>
                </a:schemeClr>
              </a:solidFill>
              <a:latin typeface="Georgia" pitchFamily="18" charset="0"/>
            </a:endParaRPr>
          </a:p>
        </p:txBody>
      </p:sp>
      <p:graphicFrame>
        <p:nvGraphicFramePr>
          <p:cNvPr id="9" name="Diagram 8"/>
          <p:cNvGraphicFramePr/>
          <p:nvPr/>
        </p:nvGraphicFramePr>
        <p:xfrm>
          <a:off x="457200" y="1143000"/>
          <a:ext cx="57912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410" name="Picture 2"/>
          <p:cNvPicPr>
            <a:picLocks noChangeAspect="1" noChangeArrowheads="1"/>
          </p:cNvPicPr>
          <p:nvPr/>
        </p:nvPicPr>
        <p:blipFill>
          <a:blip r:embed="rId9" cstate="print"/>
          <a:srcRect l="5514" t="8593" r="9620" b="6686"/>
          <a:stretch>
            <a:fillRect/>
          </a:stretch>
        </p:blipFill>
        <p:spPr bwMode="auto">
          <a:xfrm>
            <a:off x="6705600" y="3124200"/>
            <a:ext cx="2069353" cy="3085843"/>
          </a:xfrm>
          <a:prstGeom prst="rect">
            <a:avLst/>
          </a:prstGeom>
          <a:noFill/>
          <a:ln w="9525">
            <a:noFill/>
            <a:miter lim="800000"/>
            <a:headEnd/>
            <a:tailEnd/>
          </a:ln>
          <a:effectLst/>
        </p:spPr>
      </p:pic>
      <p:sp>
        <p:nvSpPr>
          <p:cNvPr id="12" name="Rounded Rectangular Callout 11"/>
          <p:cNvSpPr/>
          <p:nvPr/>
        </p:nvSpPr>
        <p:spPr>
          <a:xfrm>
            <a:off x="6858000" y="609600"/>
            <a:ext cx="2133600" cy="2209800"/>
          </a:xfrm>
          <a:prstGeom prst="wedgeRoundRectCallout">
            <a:avLst>
              <a:gd name="adj1" fmla="val 1259"/>
              <a:gd name="adj2" fmla="val 100856"/>
              <a:gd name="adj3" fmla="val 16667"/>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lumMod val="50000"/>
                  </a:schemeClr>
                </a:solidFill>
                <a:latin typeface="Georgia" pitchFamily="18" charset="0"/>
              </a:rPr>
              <a:t>The categories at left represent the types of data that  are most commonly requested.</a:t>
            </a:r>
          </a:p>
        </p:txBody>
      </p:sp>
      <p:pic>
        <p:nvPicPr>
          <p:cNvPr id="6" name="Recorded Sound">
            <a:hlinkClick r:id="" action="ppaction://media"/>
          </p:cNvPr>
          <p:cNvPicPr>
            <a:picLocks noRot="1" noChangeAspect="1"/>
          </p:cNvPicPr>
          <p:nvPr>
            <a:wavAudioFile r:embed="rId1" name="Recorded Sound"/>
          </p:nvPr>
        </p:nvPicPr>
        <p:blipFill>
          <a:blip r:embed="rId10" cstate="print"/>
          <a:stretch>
            <a:fillRect/>
          </a:stretch>
        </p:blipFill>
        <p:spPr>
          <a:xfrm>
            <a:off x="8534400" y="228600"/>
            <a:ext cx="304800" cy="304800"/>
          </a:xfrm>
          <a:prstGeom prst="rect">
            <a:avLst/>
          </a:prstGeom>
        </p:spPr>
      </p:pic>
    </p:spTree>
  </p:cSld>
  <p:clrMapOvr>
    <a:masterClrMapping/>
  </p:clrMapOvr>
  <p:transition advTm="709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4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457200" y="381000"/>
            <a:ext cx="8077200" cy="584775"/>
          </a:xfrm>
          <a:prstGeom prst="rect">
            <a:avLst/>
          </a:prstGeom>
          <a:noFill/>
          <a:ln w="9525">
            <a:noFill/>
            <a:miter lim="800000"/>
            <a:headEnd/>
            <a:tailEnd/>
          </a:ln>
        </p:spPr>
        <p:txBody>
          <a:bodyPr>
            <a:spAutoFit/>
          </a:bodyPr>
          <a:lstStyle/>
          <a:p>
            <a:r>
              <a:rPr lang="en-US" sz="3200" dirty="0">
                <a:solidFill>
                  <a:schemeClr val="tx2">
                    <a:lumMod val="20000"/>
                    <a:lumOff val="80000"/>
                  </a:schemeClr>
                </a:solidFill>
                <a:latin typeface="Georgia" pitchFamily="18" charset="0"/>
              </a:rPr>
              <a:t>Most Requested Types of Data </a:t>
            </a:r>
            <a:endParaRPr lang="en-US" sz="3200" i="1" dirty="0">
              <a:solidFill>
                <a:schemeClr val="tx2">
                  <a:lumMod val="20000"/>
                  <a:lumOff val="80000"/>
                </a:schemeClr>
              </a:solidFill>
              <a:latin typeface="Georgia" pitchFamily="18" charset="0"/>
            </a:endParaRPr>
          </a:p>
        </p:txBody>
      </p:sp>
      <p:sp>
        <p:nvSpPr>
          <p:cNvPr id="22" name="TextBox 21"/>
          <p:cNvSpPr txBox="1"/>
          <p:nvPr/>
        </p:nvSpPr>
        <p:spPr>
          <a:xfrm>
            <a:off x="533400" y="1905000"/>
            <a:ext cx="5562600" cy="4739759"/>
          </a:xfrm>
          <a:prstGeom prst="rect">
            <a:avLst/>
          </a:prstGeom>
          <a:noFill/>
        </p:spPr>
        <p:txBody>
          <a:bodyPr wrap="square" rtlCol="0">
            <a:spAutoFit/>
          </a:bodyPr>
          <a:lstStyle/>
          <a:p>
            <a:r>
              <a:rPr lang="en-US" dirty="0">
                <a:solidFill>
                  <a:schemeClr val="bg1"/>
                </a:solidFill>
                <a:latin typeface="Georgia" pitchFamily="18" charset="0"/>
              </a:rPr>
              <a:t>When you access Employment Data, it is either a count or an estimate of the number of jobs within a given industrial or occupational category.  A person who holds more than one job could be counted  multiple times.  Such data is always tabulated by place of work, not by place of residence.  </a:t>
            </a:r>
          </a:p>
          <a:p>
            <a:endParaRPr lang="en-US" dirty="0">
              <a:solidFill>
                <a:schemeClr val="bg1"/>
              </a:solidFill>
              <a:latin typeface="Georgia" pitchFamily="18" charset="0"/>
            </a:endParaRPr>
          </a:p>
          <a:p>
            <a:r>
              <a:rPr lang="en-US" dirty="0">
                <a:solidFill>
                  <a:schemeClr val="bg1"/>
                </a:solidFill>
                <a:latin typeface="Georgia" pitchFamily="18" charset="0"/>
              </a:rPr>
              <a:t>Note:  In Labor Force Data, there is a data set called</a:t>
            </a:r>
          </a:p>
          <a:p>
            <a:r>
              <a:rPr lang="en-US" dirty="0">
                <a:solidFill>
                  <a:schemeClr val="bg1"/>
                </a:solidFill>
                <a:latin typeface="Georgia" pitchFamily="18" charset="0"/>
              </a:rPr>
              <a:t>Employed, but this is adjusted to reflect place of residence and it counts people, not jobs.</a:t>
            </a:r>
          </a:p>
          <a:p>
            <a:endParaRPr lang="en-US" dirty="0">
              <a:solidFill>
                <a:schemeClr val="bg1"/>
              </a:solidFill>
              <a:latin typeface="Georgia" pitchFamily="18" charset="0"/>
            </a:endParaRPr>
          </a:p>
          <a:p>
            <a:r>
              <a:rPr lang="en-US" sz="2000" dirty="0">
                <a:solidFill>
                  <a:schemeClr val="bg1"/>
                </a:solidFill>
                <a:latin typeface="Georgia" pitchFamily="18" charset="0"/>
              </a:rPr>
              <a:t>Let’s look at some specific examples of Employment Data that are readily available in all states.</a:t>
            </a:r>
          </a:p>
          <a:p>
            <a:endParaRPr lang="en-US" dirty="0">
              <a:solidFill>
                <a:schemeClr val="bg1"/>
              </a:solidFill>
              <a:latin typeface="Georgia" pitchFamily="18" charset="0"/>
            </a:endParaRPr>
          </a:p>
          <a:p>
            <a:endParaRPr lang="en-US" sz="800" dirty="0">
              <a:solidFill>
                <a:schemeClr val="bg1"/>
              </a:solidFill>
              <a:latin typeface="Georgia" pitchFamily="18" charset="0"/>
            </a:endParaRPr>
          </a:p>
          <a:p>
            <a:endParaRPr lang="en-US" dirty="0">
              <a:solidFill>
                <a:schemeClr val="bg1"/>
              </a:solidFill>
              <a:latin typeface="Georgia" pitchFamily="18" charset="0"/>
            </a:endParaRPr>
          </a:p>
        </p:txBody>
      </p:sp>
      <p:grpSp>
        <p:nvGrpSpPr>
          <p:cNvPr id="2" name="Group 14"/>
          <p:cNvGrpSpPr/>
          <p:nvPr/>
        </p:nvGrpSpPr>
        <p:grpSpPr>
          <a:xfrm>
            <a:off x="457200" y="1066800"/>
            <a:ext cx="5791200" cy="649440"/>
            <a:chOff x="289560" y="2999"/>
            <a:chExt cx="4053840" cy="649440"/>
          </a:xfrm>
          <a:solidFill>
            <a:schemeClr val="tx2">
              <a:lumMod val="20000"/>
              <a:lumOff val="80000"/>
            </a:schemeClr>
          </a:solidFill>
        </p:grpSpPr>
        <p:sp>
          <p:nvSpPr>
            <p:cNvPr id="21" name="Rounded Rectangle 20"/>
            <p:cNvSpPr/>
            <p:nvPr/>
          </p:nvSpPr>
          <p:spPr>
            <a:xfrm>
              <a:off x="289560" y="2999"/>
              <a:ext cx="4053840" cy="649440"/>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ounded Rectangle 4"/>
            <p:cNvSpPr/>
            <p:nvPr/>
          </p:nvSpPr>
          <p:spPr>
            <a:xfrm>
              <a:off x="321263" y="34702"/>
              <a:ext cx="3990434" cy="58603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3226" tIns="0" rIns="153226" bIns="0" numCol="1" spcCol="1270" anchor="ctr" anchorCtr="0">
              <a:noAutofit/>
            </a:bodyPr>
            <a:lstStyle/>
            <a:p>
              <a:pPr lvl="0" algn="ctr" defTabSz="977900">
                <a:lnSpc>
                  <a:spcPct val="90000"/>
                </a:lnSpc>
                <a:spcBef>
                  <a:spcPct val="0"/>
                </a:spcBef>
                <a:spcAft>
                  <a:spcPct val="35000"/>
                </a:spcAft>
              </a:pPr>
              <a:r>
                <a:rPr lang="en-US" sz="2200" b="1" kern="1200" dirty="0">
                  <a:solidFill>
                    <a:schemeClr val="tx1">
                      <a:lumMod val="85000"/>
                      <a:lumOff val="15000"/>
                    </a:schemeClr>
                  </a:solidFill>
                  <a:latin typeface="Georgia" pitchFamily="18" charset="0"/>
                </a:rPr>
                <a:t>Employment Data</a:t>
              </a:r>
            </a:p>
          </p:txBody>
        </p:sp>
      </p:grpSp>
      <p:sp>
        <p:nvSpPr>
          <p:cNvPr id="25" name="TextBox 24"/>
          <p:cNvSpPr txBox="1"/>
          <p:nvPr/>
        </p:nvSpPr>
        <p:spPr>
          <a:xfrm>
            <a:off x="838200" y="2514600"/>
            <a:ext cx="2971800" cy="1200329"/>
          </a:xfrm>
          <a:prstGeom prst="rect">
            <a:avLst/>
          </a:prstGeom>
          <a:solidFill>
            <a:schemeClr val="tx2">
              <a:lumMod val="20000"/>
              <a:lumOff val="80000"/>
            </a:schemeClr>
          </a:solidFill>
        </p:spPr>
        <p:txBody>
          <a:bodyPr wrap="square" rtlCol="0">
            <a:spAutoFit/>
          </a:bodyPr>
          <a:lstStyle/>
          <a:p>
            <a:r>
              <a:rPr lang="en-US" dirty="0">
                <a:solidFill>
                  <a:schemeClr val="tx1">
                    <a:lumMod val="85000"/>
                    <a:lumOff val="15000"/>
                  </a:schemeClr>
                </a:solidFill>
                <a:latin typeface="Georgia" pitchFamily="18" charset="0"/>
              </a:rPr>
              <a:t>Customers  will often question why this number differs from other employment data.</a:t>
            </a:r>
          </a:p>
        </p:txBody>
      </p:sp>
      <p:sp>
        <p:nvSpPr>
          <p:cNvPr id="26" name="Notched Right Arrow 25"/>
          <p:cNvSpPr/>
          <p:nvPr/>
        </p:nvSpPr>
        <p:spPr>
          <a:xfrm rot="7049858">
            <a:off x="1294191" y="3762937"/>
            <a:ext cx="636992" cy="303408"/>
          </a:xfrm>
          <a:prstGeom prst="notchedRightArrow">
            <a:avLst>
              <a:gd name="adj1" fmla="val 50000"/>
              <a:gd name="adj2" fmla="val 4464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0000"/>
              </a:solidFill>
              <a:latin typeface="Georgia" pitchFamily="18" charset="0"/>
            </a:endParaRPr>
          </a:p>
        </p:txBody>
      </p:sp>
      <p:pic>
        <p:nvPicPr>
          <p:cNvPr id="193537" name="Picture 1" descr="C:\Users\Ted\AppData\Local\Microsoft\Windows\Temporary Internet Files\Content.IE5\6OJZ45JO\MC900039022[1].wmf"/>
          <p:cNvPicPr>
            <a:picLocks noChangeAspect="1" noChangeArrowheads="1"/>
          </p:cNvPicPr>
          <p:nvPr/>
        </p:nvPicPr>
        <p:blipFill>
          <a:blip r:embed="rId4" cstate="print"/>
          <a:srcRect/>
          <a:stretch>
            <a:fillRect/>
          </a:stretch>
        </p:blipFill>
        <p:spPr bwMode="auto">
          <a:xfrm>
            <a:off x="6629400" y="1524000"/>
            <a:ext cx="1892808" cy="1350569"/>
          </a:xfrm>
          <a:prstGeom prst="rect">
            <a:avLst/>
          </a:prstGeom>
          <a:noFill/>
        </p:spPr>
      </p:pic>
      <p:pic>
        <p:nvPicPr>
          <p:cNvPr id="193538" name="Picture 2" descr="C:\Users\Ted\AppData\Local\Microsoft\Windows\Temporary Internet Files\Content.IE5\JNAH7PKU\MC900241767[1].wmf"/>
          <p:cNvPicPr>
            <a:picLocks noChangeAspect="1" noChangeArrowheads="1"/>
          </p:cNvPicPr>
          <p:nvPr/>
        </p:nvPicPr>
        <p:blipFill>
          <a:blip r:embed="rId5" cstate="print"/>
          <a:srcRect/>
          <a:stretch>
            <a:fillRect/>
          </a:stretch>
        </p:blipFill>
        <p:spPr bwMode="auto">
          <a:xfrm>
            <a:off x="6629400" y="3810000"/>
            <a:ext cx="1749247" cy="1802282"/>
          </a:xfrm>
          <a:prstGeom prst="rect">
            <a:avLst/>
          </a:prstGeom>
          <a:noFill/>
        </p:spPr>
      </p:pic>
      <p:pic>
        <p:nvPicPr>
          <p:cNvPr id="11" name="Recorded Sound">
            <a:hlinkClick r:id="" action="ppaction://media"/>
          </p:cNvPr>
          <p:cNvPicPr>
            <a:picLocks noRot="1" noChangeAspect="1"/>
          </p:cNvPicPr>
          <p:nvPr>
            <a:wavAudioFile r:embed="rId1" name="Recorded Sound"/>
          </p:nvPr>
        </p:nvPicPr>
        <p:blipFill>
          <a:blip r:embed="rId6" cstate="print"/>
          <a:stretch>
            <a:fillRect/>
          </a:stretch>
        </p:blipFill>
        <p:spPr>
          <a:xfrm>
            <a:off x="8534400" y="381000"/>
            <a:ext cx="304800" cy="304800"/>
          </a:xfrm>
          <a:prstGeom prst="rect">
            <a:avLst/>
          </a:prstGeom>
        </p:spPr>
      </p:pic>
    </p:spTree>
  </p:cSld>
  <p:clrMapOvr>
    <a:masterClrMapping/>
  </p:clrMapOvr>
  <p:transition advTm="3162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150" fill="hold"/>
                                        <p:tgtEl>
                                          <p:spTgt spid="11"/>
                                        </p:tgtEl>
                                      </p:cBhvr>
                                    </p:cmd>
                                  </p:childTnLst>
                                </p:cTn>
                              </p:par>
                            </p:childTnLst>
                          </p:cTn>
                        </p:par>
                        <p:par>
                          <p:cTn id="7" fill="hold">
                            <p:stCondLst>
                              <p:cond delay="22153"/>
                            </p:stCondLst>
                            <p:childTnLst>
                              <p:par>
                                <p:cTn id="8" presetID="2" presetClass="entr" presetSubtype="2"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2000" fill="hold"/>
                                        <p:tgtEl>
                                          <p:spTgt spid="25"/>
                                        </p:tgtEl>
                                        <p:attrNameLst>
                                          <p:attrName>ppt_x</p:attrName>
                                        </p:attrNameLst>
                                      </p:cBhvr>
                                      <p:tavLst>
                                        <p:tav tm="0">
                                          <p:val>
                                            <p:strVal val="1+#ppt_w/2"/>
                                          </p:val>
                                        </p:tav>
                                        <p:tav tm="100000">
                                          <p:val>
                                            <p:strVal val="#ppt_x"/>
                                          </p:val>
                                        </p:tav>
                                      </p:tavLst>
                                    </p:anim>
                                    <p:anim calcmode="lin" valueType="num">
                                      <p:cBhvr additive="base">
                                        <p:cTn id="11" dur="2000" fill="hold"/>
                                        <p:tgtEl>
                                          <p:spTgt spid="25"/>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2000" fill="hold"/>
                                        <p:tgtEl>
                                          <p:spTgt spid="26"/>
                                        </p:tgtEl>
                                        <p:attrNameLst>
                                          <p:attrName>ppt_x</p:attrName>
                                        </p:attrNameLst>
                                      </p:cBhvr>
                                      <p:tavLst>
                                        <p:tav tm="0">
                                          <p:val>
                                            <p:strVal val="1+#ppt_w/2"/>
                                          </p:val>
                                        </p:tav>
                                        <p:tav tm="100000">
                                          <p:val>
                                            <p:strVal val="#ppt_x"/>
                                          </p:val>
                                        </p:tav>
                                      </p:tavLst>
                                    </p:anim>
                                    <p:anim calcmode="lin" valueType="num">
                                      <p:cBhvr additive="base">
                                        <p:cTn id="15" dur="2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25" grpId="0" animBg="1"/>
      <p:bldP spid="2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57200" y="4724400"/>
            <a:ext cx="8153400" cy="707886"/>
          </a:xfrm>
          <a:prstGeom prst="rect">
            <a:avLst/>
          </a:prstGeom>
          <a:solidFill>
            <a:schemeClr val="tx2">
              <a:lumMod val="20000"/>
              <a:lumOff val="80000"/>
            </a:schemeClr>
          </a:solidFill>
        </p:spPr>
        <p:txBody>
          <a:bodyPr wrap="square" rtlCol="0">
            <a:spAutoFit/>
          </a:bodyPr>
          <a:lstStyle/>
          <a:p>
            <a:r>
              <a:rPr lang="en-US" sz="2000" b="1" dirty="0">
                <a:solidFill>
                  <a:schemeClr val="tx1">
                    <a:lumMod val="85000"/>
                    <a:lumOff val="15000"/>
                  </a:schemeClr>
                </a:solidFill>
                <a:latin typeface="Georgia" pitchFamily="18" charset="0"/>
              </a:rPr>
              <a:t>Remember:</a:t>
            </a:r>
            <a:r>
              <a:rPr lang="en-US" sz="2000" dirty="0">
                <a:solidFill>
                  <a:schemeClr val="tx1">
                    <a:lumMod val="85000"/>
                    <a:lumOff val="15000"/>
                  </a:schemeClr>
                </a:solidFill>
                <a:latin typeface="Georgia" pitchFamily="18" charset="0"/>
              </a:rPr>
              <a:t>  Estimates of employment by industry or occupation are always by place of work and not place of residence.</a:t>
            </a:r>
          </a:p>
        </p:txBody>
      </p:sp>
      <p:graphicFrame>
        <p:nvGraphicFramePr>
          <p:cNvPr id="11" name="Table 10"/>
          <p:cNvGraphicFramePr>
            <a:graphicFrameLocks noGrp="1"/>
          </p:cNvGraphicFramePr>
          <p:nvPr/>
        </p:nvGraphicFramePr>
        <p:xfrm>
          <a:off x="457200" y="1219200"/>
          <a:ext cx="8153400" cy="3388360"/>
        </p:xfrm>
        <a:graphic>
          <a:graphicData uri="http://schemas.openxmlformats.org/drawingml/2006/table">
            <a:tbl>
              <a:tblPr firstRow="1" bandRow="1">
                <a:tableStyleId>{5C22544A-7EE6-4342-B048-85BDC9FD1C3A}</a:tableStyleId>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370840">
                <a:tc>
                  <a:txBody>
                    <a:bodyPr/>
                    <a:lstStyle/>
                    <a:p>
                      <a:r>
                        <a:rPr lang="en-US" sz="1200" b="1" dirty="0">
                          <a:solidFill>
                            <a:schemeClr val="tx1">
                              <a:lumMod val="85000"/>
                              <a:lumOff val="15000"/>
                            </a:schemeClr>
                          </a:solidFill>
                          <a:latin typeface="Georgia" pitchFamily="18" charset="0"/>
                        </a:rPr>
                        <a:t>Data Set</a:t>
                      </a:r>
                      <a:endParaRPr lang="en-US" sz="1200" dirty="0">
                        <a:solidFill>
                          <a:schemeClr val="tx1">
                            <a:lumMod val="85000"/>
                            <a:lumOff val="15000"/>
                          </a:schemeClr>
                        </a:solidFill>
                      </a:endParaRPr>
                    </a:p>
                  </a:txBody>
                  <a:tcPr>
                    <a:solidFill>
                      <a:schemeClr val="tx2">
                        <a:lumMod val="20000"/>
                        <a:lumOff val="80000"/>
                      </a:schemeClr>
                    </a:solidFill>
                  </a:tcPr>
                </a:tc>
                <a:tc>
                  <a:txBody>
                    <a:bodyPr/>
                    <a:lstStyle/>
                    <a:p>
                      <a:r>
                        <a:rPr lang="en-US" sz="1200" b="1" dirty="0">
                          <a:solidFill>
                            <a:schemeClr val="tx1">
                              <a:lumMod val="85000"/>
                              <a:lumOff val="15000"/>
                            </a:schemeClr>
                          </a:solidFill>
                          <a:latin typeface="Georgia" pitchFamily="18" charset="0"/>
                        </a:rPr>
                        <a:t>Data Provided</a:t>
                      </a:r>
                      <a:endParaRPr lang="en-US" sz="1200" dirty="0">
                        <a:solidFill>
                          <a:schemeClr val="tx1">
                            <a:lumMod val="85000"/>
                            <a:lumOff val="15000"/>
                          </a:schemeClr>
                        </a:solidFill>
                      </a:endParaRPr>
                    </a:p>
                  </a:txBody>
                  <a:tcPr>
                    <a:solidFill>
                      <a:schemeClr val="tx2">
                        <a:lumMod val="20000"/>
                        <a:lumOff val="80000"/>
                      </a:schemeClr>
                    </a:solidFill>
                  </a:tcPr>
                </a:tc>
                <a:tc>
                  <a:txBody>
                    <a:bodyPr/>
                    <a:lstStyle/>
                    <a:p>
                      <a:r>
                        <a:rPr lang="en-US" sz="1200" b="1" dirty="0">
                          <a:solidFill>
                            <a:schemeClr val="tx1">
                              <a:lumMod val="85000"/>
                              <a:lumOff val="15000"/>
                            </a:schemeClr>
                          </a:solidFill>
                          <a:latin typeface="Georgia" pitchFamily="18" charset="0"/>
                        </a:rPr>
                        <a:t>Primary Users </a:t>
                      </a:r>
                      <a:endParaRPr lang="en-US" sz="1200" dirty="0">
                        <a:solidFill>
                          <a:schemeClr val="tx1">
                            <a:lumMod val="85000"/>
                            <a:lumOff val="15000"/>
                          </a:schemeClr>
                        </a:solidFill>
                      </a:endParaRPr>
                    </a:p>
                  </a:txBody>
                  <a:tcPr>
                    <a:solidFill>
                      <a:schemeClr val="tx2">
                        <a:lumMod val="20000"/>
                        <a:lumOff val="80000"/>
                      </a:schemeClr>
                    </a:solidFill>
                  </a:tcPr>
                </a:tc>
                <a:tc>
                  <a:txBody>
                    <a:bodyPr/>
                    <a:lstStyle/>
                    <a:p>
                      <a:r>
                        <a:rPr lang="en-US" sz="1200" b="1" dirty="0">
                          <a:solidFill>
                            <a:schemeClr val="tx1">
                              <a:lumMod val="85000"/>
                              <a:lumOff val="15000"/>
                            </a:schemeClr>
                          </a:solidFill>
                          <a:latin typeface="Georgia" pitchFamily="18" charset="0"/>
                        </a:rPr>
                        <a:t> Links</a:t>
                      </a:r>
                      <a:endParaRPr lang="en-US" sz="1200" dirty="0">
                        <a:solidFill>
                          <a:schemeClr val="tx1">
                            <a:lumMod val="85000"/>
                            <a:lumOff val="15000"/>
                          </a:schemeClr>
                        </a:solidFill>
                      </a:endParaRPr>
                    </a:p>
                  </a:txBody>
                  <a:tcPr>
                    <a:solidFill>
                      <a:schemeClr val="tx2">
                        <a:lumMod val="20000"/>
                        <a:lumOff val="80000"/>
                      </a:schemeClr>
                    </a:solidFill>
                  </a:tcPr>
                </a:tc>
                <a:extLst>
                  <a:ext uri="{0D108BD9-81ED-4DB2-BD59-A6C34878D82A}">
                    <a16:rowId xmlns:a16="http://schemas.microsoft.com/office/drawing/2014/main" val="10000"/>
                  </a:ext>
                </a:extLst>
              </a:tr>
              <a:tr h="370840">
                <a:tc>
                  <a:txBody>
                    <a:bodyPr/>
                    <a:lstStyle/>
                    <a:p>
                      <a:r>
                        <a:rPr lang="en-US" sz="1200" dirty="0">
                          <a:latin typeface="Georgia" pitchFamily="18" charset="0"/>
                        </a:rPr>
                        <a:t>Quarterly Census of Employment and Wages (QCEW) </a:t>
                      </a:r>
                      <a:endParaRPr lang="en-US" sz="1200" dirty="0"/>
                    </a:p>
                  </a:txBody>
                  <a:tcPr/>
                </a:tc>
                <a:tc>
                  <a:txBody>
                    <a:bodyPr/>
                    <a:lstStyle/>
                    <a:p>
                      <a:r>
                        <a:rPr lang="en-US" sz="1200" dirty="0">
                          <a:latin typeface="Georgia" pitchFamily="18" charset="0"/>
                        </a:rPr>
                        <a:t>Quarterly employment  by industry sector at the state, MSA and county level for all businesses covered under UI law</a:t>
                      </a:r>
                      <a:endParaRPr lang="en-US" sz="1200" dirty="0"/>
                    </a:p>
                  </a:txBody>
                  <a:tcPr/>
                </a:tc>
                <a:tc>
                  <a:txBody>
                    <a:bodyPr/>
                    <a:lstStyle/>
                    <a:p>
                      <a:r>
                        <a:rPr lang="en-US" sz="1200" dirty="0">
                          <a:latin typeface="Georgia" pitchFamily="18" charset="0"/>
                        </a:rPr>
                        <a:t>Local officials, LMI staff, and others interested in long-term trends</a:t>
                      </a:r>
                      <a:endParaRPr lang="en-US" sz="1200" dirty="0"/>
                    </a:p>
                  </a:txBody>
                  <a:tcPr/>
                </a:tc>
                <a:tc>
                  <a:txBody>
                    <a:bodyPr/>
                    <a:lstStyle/>
                    <a:p>
                      <a:r>
                        <a:rPr lang="en-US" sz="1200" dirty="0">
                          <a:solidFill>
                            <a:srgbClr val="0000FF"/>
                          </a:solidFill>
                          <a:latin typeface="Georgia" pitchFamily="18" charset="0"/>
                          <a:hlinkClick r:id="rId5"/>
                        </a:rPr>
                        <a:t>www.bls.gov/cew/#data</a:t>
                      </a:r>
                      <a:r>
                        <a:rPr lang="en-US" sz="1200" dirty="0">
                          <a:solidFill>
                            <a:srgbClr val="0000FF"/>
                          </a:solidFill>
                          <a:latin typeface="Georgia" pitchFamily="18" charset="0"/>
                        </a:rPr>
                        <a:t> </a:t>
                      </a:r>
                      <a:r>
                        <a:rPr lang="en-US" sz="1200" dirty="0">
                          <a:latin typeface="Georgia" pitchFamily="18" charset="0"/>
                        </a:rPr>
                        <a:t>or your state workforce agency website</a:t>
                      </a:r>
                      <a:endParaRPr lang="en-US" sz="1200" dirty="0"/>
                    </a:p>
                  </a:txBody>
                  <a:tcPr/>
                </a:tc>
                <a:extLst>
                  <a:ext uri="{0D108BD9-81ED-4DB2-BD59-A6C34878D82A}">
                    <a16:rowId xmlns:a16="http://schemas.microsoft.com/office/drawing/2014/main" val="10001"/>
                  </a:ext>
                </a:extLst>
              </a:tr>
              <a:tr h="370840">
                <a:tc>
                  <a:txBody>
                    <a:bodyPr/>
                    <a:lstStyle/>
                    <a:p>
                      <a:r>
                        <a:rPr lang="en-US" sz="1200" dirty="0">
                          <a:latin typeface="Georgia" pitchFamily="18" charset="0"/>
                        </a:rPr>
                        <a:t>Current Employment Statistics (CES)</a:t>
                      </a:r>
                      <a:endParaRPr lang="en-US" sz="1200" dirty="0"/>
                    </a:p>
                  </a:txBody>
                  <a:tcPr/>
                </a:tc>
                <a:tc>
                  <a:txBody>
                    <a:bodyPr/>
                    <a:lstStyle/>
                    <a:p>
                      <a:r>
                        <a:rPr lang="en-US" sz="1200" dirty="0">
                          <a:latin typeface="Georgia" pitchFamily="18" charset="0"/>
                        </a:rPr>
                        <a:t>Monthly estimate of employment for selected industry sectors at the state and MSA level only</a:t>
                      </a:r>
                      <a:endParaRPr lang="en-US" sz="1200" dirty="0"/>
                    </a:p>
                  </a:txBody>
                  <a:tcPr/>
                </a:tc>
                <a:tc>
                  <a:txBody>
                    <a:bodyPr/>
                    <a:lstStyle/>
                    <a:p>
                      <a:r>
                        <a:rPr lang="en-US" sz="1200" dirty="0">
                          <a:latin typeface="Georgia" pitchFamily="18" charset="0"/>
                        </a:rPr>
                        <a:t>Policy makers, news media, economic  developers and public utilities</a:t>
                      </a:r>
                      <a:endParaRPr lang="en-US" sz="1200" dirty="0"/>
                    </a:p>
                  </a:txBody>
                  <a:tcPr/>
                </a:tc>
                <a:tc>
                  <a:txBody>
                    <a:bodyPr/>
                    <a:lstStyle/>
                    <a:p>
                      <a:r>
                        <a:rPr lang="en-US" sz="1200" dirty="0">
                          <a:solidFill>
                            <a:srgbClr val="0000FF"/>
                          </a:solidFill>
                          <a:latin typeface="Georgia" pitchFamily="18" charset="0"/>
                          <a:hlinkClick r:id="rId6"/>
                        </a:rPr>
                        <a:t>www.bls.gov/ces/#data</a:t>
                      </a:r>
                      <a:r>
                        <a:rPr lang="en-US" sz="1200" dirty="0">
                          <a:solidFill>
                            <a:srgbClr val="0000FF"/>
                          </a:solidFill>
                          <a:latin typeface="Georgia" pitchFamily="18" charset="0"/>
                        </a:rPr>
                        <a:t> </a:t>
                      </a:r>
                      <a:r>
                        <a:rPr lang="en-US" sz="1200" dirty="0">
                          <a:latin typeface="Georgia" pitchFamily="18" charset="0"/>
                        </a:rPr>
                        <a:t>or your state workforce agency website </a:t>
                      </a:r>
                      <a:endParaRPr lang="en-US" sz="1200" dirty="0"/>
                    </a:p>
                  </a:txBody>
                  <a:tcPr/>
                </a:tc>
                <a:extLst>
                  <a:ext uri="{0D108BD9-81ED-4DB2-BD59-A6C34878D82A}">
                    <a16:rowId xmlns:a16="http://schemas.microsoft.com/office/drawing/2014/main" val="10002"/>
                  </a:ext>
                </a:extLst>
              </a:tr>
              <a:tr h="370840">
                <a:tc>
                  <a:txBody>
                    <a:bodyPr/>
                    <a:lstStyle/>
                    <a:p>
                      <a:r>
                        <a:rPr lang="en-US" sz="1200" dirty="0">
                          <a:latin typeface="Georgia" pitchFamily="18" charset="0"/>
                        </a:rPr>
                        <a:t>Occupational Employment Statistics (OES)</a:t>
                      </a:r>
                      <a:endParaRPr lang="en-US" sz="1200" dirty="0"/>
                    </a:p>
                  </a:txBody>
                  <a:tcPr/>
                </a:tc>
                <a:tc>
                  <a:txBody>
                    <a:bodyPr/>
                    <a:lstStyle/>
                    <a:p>
                      <a:r>
                        <a:rPr lang="en-US" sz="1200" dirty="0">
                          <a:latin typeface="Georgia" pitchFamily="18" charset="0"/>
                        </a:rPr>
                        <a:t>Annual estimate of employment by specific occupation, tallied by place of work at the state, MSA, and regional levels and sorted by industry sector</a:t>
                      </a:r>
                      <a:endParaRPr lang="en-US" sz="1200" dirty="0"/>
                    </a:p>
                  </a:txBody>
                  <a:tcPr/>
                </a:tc>
                <a:tc>
                  <a:txBody>
                    <a:bodyPr/>
                    <a:lstStyle/>
                    <a:p>
                      <a:r>
                        <a:rPr lang="en-US" sz="1200" dirty="0">
                          <a:latin typeface="Georgia" pitchFamily="18" charset="0"/>
                        </a:rPr>
                        <a:t>Job seekers, employers, educators and economic developers</a:t>
                      </a:r>
                      <a:endParaRPr lang="en-US" sz="1200" dirty="0"/>
                    </a:p>
                  </a:txBody>
                  <a:tcPr/>
                </a:tc>
                <a:tc>
                  <a:txBody>
                    <a:bodyPr/>
                    <a:lstStyle/>
                    <a:p>
                      <a:r>
                        <a:rPr lang="en-US" sz="1200" dirty="0">
                          <a:solidFill>
                            <a:srgbClr val="0000FF"/>
                          </a:solidFill>
                          <a:latin typeface="Georgia" pitchFamily="18" charset="0"/>
                          <a:hlinkClick r:id="rId7"/>
                        </a:rPr>
                        <a:t>www.bls.gov/oes/#data</a:t>
                      </a:r>
                      <a:r>
                        <a:rPr lang="en-US" sz="1200" dirty="0">
                          <a:solidFill>
                            <a:srgbClr val="0000FF"/>
                          </a:solidFill>
                          <a:latin typeface="Georgia" pitchFamily="18" charset="0"/>
                        </a:rPr>
                        <a:t> </a:t>
                      </a:r>
                      <a:r>
                        <a:rPr lang="en-US" sz="1200" dirty="0">
                          <a:latin typeface="Georgia" pitchFamily="18" charset="0"/>
                        </a:rPr>
                        <a:t>or your state workforce agency website</a:t>
                      </a:r>
                      <a:endParaRPr lang="en-US" sz="1200" dirty="0"/>
                    </a:p>
                  </a:txBody>
                  <a:tcPr/>
                </a:tc>
                <a:extLst>
                  <a:ext uri="{0D108BD9-81ED-4DB2-BD59-A6C34878D82A}">
                    <a16:rowId xmlns:a16="http://schemas.microsoft.com/office/drawing/2014/main" val="10003"/>
                  </a:ext>
                </a:extLst>
              </a:tr>
            </a:tbl>
          </a:graphicData>
        </a:graphic>
      </p:graphicFrame>
      <p:sp>
        <p:nvSpPr>
          <p:cNvPr id="15" name="TextBox 11"/>
          <p:cNvSpPr txBox="1">
            <a:spLocks noChangeArrowheads="1"/>
          </p:cNvSpPr>
          <p:nvPr/>
        </p:nvSpPr>
        <p:spPr bwMode="auto">
          <a:xfrm>
            <a:off x="457200" y="381000"/>
            <a:ext cx="8077200" cy="584775"/>
          </a:xfrm>
          <a:prstGeom prst="rect">
            <a:avLst/>
          </a:prstGeom>
          <a:noFill/>
          <a:ln w="9525">
            <a:noFill/>
            <a:miter lim="800000"/>
            <a:headEnd/>
            <a:tailEnd/>
          </a:ln>
        </p:spPr>
        <p:txBody>
          <a:bodyPr>
            <a:spAutoFit/>
          </a:bodyPr>
          <a:lstStyle/>
          <a:p>
            <a:r>
              <a:rPr lang="en-US" sz="3200" dirty="0">
                <a:solidFill>
                  <a:schemeClr val="tx2">
                    <a:lumMod val="20000"/>
                    <a:lumOff val="80000"/>
                  </a:schemeClr>
                </a:solidFill>
                <a:latin typeface="Georgia" pitchFamily="18" charset="0"/>
              </a:rPr>
              <a:t>Most Requested Types of Data </a:t>
            </a:r>
            <a:endParaRPr lang="en-US" sz="3200" i="1" dirty="0">
              <a:solidFill>
                <a:schemeClr val="tx2">
                  <a:lumMod val="20000"/>
                  <a:lumOff val="80000"/>
                </a:schemeClr>
              </a:solidFill>
              <a:latin typeface="Georgia" pitchFamily="18" charset="0"/>
            </a:endParaRPr>
          </a:p>
        </p:txBody>
      </p:sp>
      <p:pic>
        <p:nvPicPr>
          <p:cNvPr id="5" name="Recorded Sound">
            <a:hlinkClick r:id="" action="ppaction://media"/>
          </p:cNvPr>
          <p:cNvPicPr>
            <a:picLocks noRot="1" noChangeAspect="1"/>
          </p:cNvPicPr>
          <p:nvPr>
            <a:wavAudioFile r:embed="rId2" name="Recorded Sound"/>
          </p:nvPr>
        </p:nvPicPr>
        <p:blipFill>
          <a:blip r:embed="rId8" cstate="print"/>
          <a:stretch>
            <a:fillRect/>
          </a:stretch>
        </p:blipFill>
        <p:spPr>
          <a:xfrm>
            <a:off x="8534400" y="304800"/>
            <a:ext cx="304800" cy="304800"/>
          </a:xfrm>
          <a:prstGeom prst="rect">
            <a:avLst/>
          </a:prstGeom>
        </p:spPr>
      </p:pic>
    </p:spTree>
    <p:custDataLst>
      <p:tags r:id="rId1"/>
    </p:custDataLst>
  </p:cSld>
  <p:clrMapOvr>
    <a:masterClrMapping/>
  </p:clrMapOvr>
  <p:transition advTm="2728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453" fill="hold"/>
                                        <p:tgtEl>
                                          <p:spTgt spid="5"/>
                                        </p:tgtEl>
                                      </p:cBhvr>
                                    </p:cmd>
                                  </p:childTnLst>
                                </p:cTn>
                              </p:par>
                              <p:par>
                                <p:cTn id="7" presetID="15"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 calcmode="lin" valueType="num">
                                      <p:cBhvr>
                                        <p:cTn id="9" dur="2000" fill="hold"/>
                                        <p:tgtEl>
                                          <p:spTgt spid="14"/>
                                        </p:tgtEl>
                                        <p:attrNameLst>
                                          <p:attrName>ppt_w</p:attrName>
                                        </p:attrNameLst>
                                      </p:cBhvr>
                                      <p:tavLst>
                                        <p:tav tm="0">
                                          <p:val>
                                            <p:fltVal val="0"/>
                                          </p:val>
                                        </p:tav>
                                        <p:tav tm="100000">
                                          <p:val>
                                            <p:strVal val="#ppt_w"/>
                                          </p:val>
                                        </p:tav>
                                      </p:tavLst>
                                    </p:anim>
                                    <p:anim calcmode="lin" valueType="num">
                                      <p:cBhvr>
                                        <p:cTn id="10" dur="2000" fill="hold"/>
                                        <p:tgtEl>
                                          <p:spTgt spid="14"/>
                                        </p:tgtEl>
                                        <p:attrNameLst>
                                          <p:attrName>ppt_h</p:attrName>
                                        </p:attrNameLst>
                                      </p:cBhvr>
                                      <p:tavLst>
                                        <p:tav tm="0">
                                          <p:val>
                                            <p:fltVal val="0"/>
                                          </p:val>
                                        </p:tav>
                                        <p:tav tm="100000">
                                          <p:val>
                                            <p:strVal val="#ppt_h"/>
                                          </p:val>
                                        </p:tav>
                                      </p:tavLst>
                                    </p:anim>
                                    <p:anim calcmode="lin" valueType="num">
                                      <p:cBhvr>
                                        <p:cTn id="11" dur="2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2" dur="2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457200" y="381000"/>
            <a:ext cx="8077200" cy="584775"/>
          </a:xfrm>
          <a:prstGeom prst="rect">
            <a:avLst/>
          </a:prstGeom>
          <a:noFill/>
          <a:ln w="9525">
            <a:noFill/>
            <a:miter lim="800000"/>
            <a:headEnd/>
            <a:tailEnd/>
          </a:ln>
        </p:spPr>
        <p:txBody>
          <a:bodyPr>
            <a:spAutoFit/>
          </a:bodyPr>
          <a:lstStyle/>
          <a:p>
            <a:r>
              <a:rPr lang="en-US" sz="3200" dirty="0">
                <a:solidFill>
                  <a:schemeClr val="tx2">
                    <a:lumMod val="20000"/>
                    <a:lumOff val="80000"/>
                  </a:schemeClr>
                </a:solidFill>
                <a:latin typeface="Georgia" pitchFamily="18" charset="0"/>
              </a:rPr>
              <a:t>Most Requested Types of Data </a:t>
            </a:r>
            <a:endParaRPr lang="en-US" sz="3200" i="1" dirty="0">
              <a:solidFill>
                <a:schemeClr val="tx2">
                  <a:lumMod val="20000"/>
                  <a:lumOff val="80000"/>
                </a:schemeClr>
              </a:solidFill>
              <a:latin typeface="Georgia" pitchFamily="18" charset="0"/>
            </a:endParaRPr>
          </a:p>
        </p:txBody>
      </p:sp>
      <p:sp>
        <p:nvSpPr>
          <p:cNvPr id="22" name="TextBox 21"/>
          <p:cNvSpPr txBox="1"/>
          <p:nvPr/>
        </p:nvSpPr>
        <p:spPr>
          <a:xfrm>
            <a:off x="533400" y="1905000"/>
            <a:ext cx="5562600" cy="3139321"/>
          </a:xfrm>
          <a:prstGeom prst="rect">
            <a:avLst/>
          </a:prstGeom>
          <a:noFill/>
        </p:spPr>
        <p:txBody>
          <a:bodyPr wrap="square" rtlCol="0">
            <a:spAutoFit/>
          </a:bodyPr>
          <a:lstStyle/>
          <a:p>
            <a:r>
              <a:rPr lang="en-US" dirty="0">
                <a:solidFill>
                  <a:schemeClr val="bg1"/>
                </a:solidFill>
                <a:latin typeface="Georgia" pitchFamily="18" charset="0"/>
              </a:rPr>
              <a:t>Wage/Income Data is often collected along with Employment Data.  It includes total actual wages paid for a given month or quarter within an industry sector on a county-by-county basis.  Also available are monthly estimates of average hourly and weekly earnings for select industry groups at the statewide and MSA level.  At the state and regional levels, you can also access wage estimates for specific occupations within SOC.  BEA provides several data sets that relate to total personal and per-capita income down to the county level.</a:t>
            </a:r>
          </a:p>
        </p:txBody>
      </p:sp>
      <p:grpSp>
        <p:nvGrpSpPr>
          <p:cNvPr id="2" name="Group 14"/>
          <p:cNvGrpSpPr/>
          <p:nvPr/>
        </p:nvGrpSpPr>
        <p:grpSpPr>
          <a:xfrm>
            <a:off x="457200" y="1066800"/>
            <a:ext cx="5791200" cy="649440"/>
            <a:chOff x="289560" y="2999"/>
            <a:chExt cx="4053840" cy="649440"/>
          </a:xfrm>
          <a:solidFill>
            <a:schemeClr val="tx2">
              <a:lumMod val="20000"/>
              <a:lumOff val="80000"/>
            </a:schemeClr>
          </a:solidFill>
        </p:grpSpPr>
        <p:sp>
          <p:nvSpPr>
            <p:cNvPr id="21" name="Rounded Rectangle 20"/>
            <p:cNvSpPr/>
            <p:nvPr/>
          </p:nvSpPr>
          <p:spPr>
            <a:xfrm>
              <a:off x="289560" y="2999"/>
              <a:ext cx="4053840" cy="649440"/>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ounded Rectangle 4"/>
            <p:cNvSpPr/>
            <p:nvPr/>
          </p:nvSpPr>
          <p:spPr>
            <a:xfrm>
              <a:off x="321263" y="34702"/>
              <a:ext cx="3990434" cy="58603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3226" tIns="0" rIns="153226" bIns="0" numCol="1" spcCol="1270" anchor="ctr" anchorCtr="0">
              <a:noAutofit/>
            </a:bodyPr>
            <a:lstStyle/>
            <a:p>
              <a:pPr lvl="0" algn="ctr" defTabSz="977900">
                <a:lnSpc>
                  <a:spcPct val="90000"/>
                </a:lnSpc>
                <a:spcBef>
                  <a:spcPct val="0"/>
                </a:spcBef>
                <a:spcAft>
                  <a:spcPct val="35000"/>
                </a:spcAft>
              </a:pPr>
              <a:r>
                <a:rPr lang="en-US" sz="2200" b="1" kern="1200" dirty="0">
                  <a:solidFill>
                    <a:schemeClr val="tx1">
                      <a:lumMod val="85000"/>
                      <a:lumOff val="15000"/>
                    </a:schemeClr>
                  </a:solidFill>
                  <a:latin typeface="Georgia" pitchFamily="18" charset="0"/>
                </a:rPr>
                <a:t>Wages/Income</a:t>
              </a:r>
            </a:p>
          </p:txBody>
        </p:sp>
      </p:grpSp>
      <p:pic>
        <p:nvPicPr>
          <p:cNvPr id="15" name="Picture 1" descr="C:\Users\Ted\AppData\Local\Microsoft\Windows\Temporary Internet Files\Content.IE5\JNAH7PKU\MP910216430[1].jpg"/>
          <p:cNvPicPr>
            <a:picLocks noChangeAspect="1" noChangeArrowheads="1"/>
          </p:cNvPicPr>
          <p:nvPr/>
        </p:nvPicPr>
        <p:blipFill>
          <a:blip r:embed="rId4" cstate="print"/>
          <a:srcRect/>
          <a:stretch>
            <a:fillRect/>
          </a:stretch>
        </p:blipFill>
        <p:spPr bwMode="auto">
          <a:xfrm>
            <a:off x="6400800" y="1066800"/>
            <a:ext cx="2438400" cy="3733800"/>
          </a:xfrm>
          <a:prstGeom prst="rect">
            <a:avLst/>
          </a:prstGeom>
          <a:noFill/>
        </p:spPr>
      </p:pic>
      <p:pic>
        <p:nvPicPr>
          <p:cNvPr id="9" name="Recorded Sound">
            <a:hlinkClick r:id="" action="ppaction://media"/>
          </p:cNvPr>
          <p:cNvPicPr>
            <a:picLocks noRot="1" noChangeAspect="1"/>
          </p:cNvPicPr>
          <p:nvPr>
            <a:wavAudioFile r:embed="rId1" name="Recorded Sound"/>
          </p:nvPr>
        </p:nvPicPr>
        <p:blipFill>
          <a:blip r:embed="rId5" cstate="print"/>
          <a:stretch>
            <a:fillRect/>
          </a:stretch>
        </p:blipFill>
        <p:spPr>
          <a:xfrm>
            <a:off x="8534400" y="381000"/>
            <a:ext cx="304800" cy="304800"/>
          </a:xfrm>
          <a:prstGeom prst="rect">
            <a:avLst/>
          </a:prstGeom>
        </p:spPr>
      </p:pic>
    </p:spTree>
  </p:cSld>
  <p:clrMapOvr>
    <a:masterClrMapping/>
  </p:clrMapOvr>
  <p:transition advTm="2319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9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Goals of This Module</a:t>
            </a:r>
          </a:p>
        </p:txBody>
      </p:sp>
      <p:sp>
        <p:nvSpPr>
          <p:cNvPr id="14" name="Content Placeholder 13"/>
          <p:cNvSpPr>
            <a:spLocks noGrp="1"/>
          </p:cNvSpPr>
          <p:nvPr>
            <p:ph sz="half" idx="1"/>
          </p:nvPr>
        </p:nvSpPr>
        <p:spPr/>
        <p:txBody>
          <a:bodyPr>
            <a:normAutofit fontScale="92500" lnSpcReduction="10000"/>
          </a:bodyPr>
          <a:lstStyle/>
          <a:p>
            <a:r>
              <a:rPr lang="en-US" dirty="0"/>
              <a:t>Define the term “Labor Market Information” (LMI)</a:t>
            </a:r>
          </a:p>
          <a:p>
            <a:r>
              <a:rPr lang="en-US" dirty="0"/>
              <a:t>Explain basic LMI terms and concepts</a:t>
            </a:r>
          </a:p>
          <a:p>
            <a:r>
              <a:rPr lang="en-US" dirty="0"/>
              <a:t>Identify types and uses of LMI</a:t>
            </a:r>
          </a:p>
          <a:p>
            <a:r>
              <a:rPr lang="en-US" dirty="0"/>
              <a:t>Describe LMI collection methods</a:t>
            </a:r>
          </a:p>
          <a:p>
            <a:r>
              <a:rPr lang="en-US" dirty="0"/>
              <a:t>Identify locations of LMI</a:t>
            </a:r>
          </a:p>
          <a:p>
            <a:r>
              <a:rPr lang="en-US" dirty="0"/>
              <a:t>Show how to apply LMI tools</a:t>
            </a:r>
          </a:p>
        </p:txBody>
      </p:sp>
      <p:sp>
        <p:nvSpPr>
          <p:cNvPr id="12294" name="Rectangle 7"/>
          <p:cNvSpPr txBox="1">
            <a:spLocks noChangeArrowheads="1"/>
          </p:cNvSpPr>
          <p:nvPr/>
        </p:nvSpPr>
        <p:spPr bwMode="auto">
          <a:xfrm>
            <a:off x="3556000" y="2174875"/>
            <a:ext cx="5588000" cy="568325"/>
          </a:xfrm>
          <a:prstGeom prst="rect">
            <a:avLst/>
          </a:prstGeom>
          <a:noFill/>
          <a:ln w="9525">
            <a:noFill/>
            <a:miter lim="800000"/>
            <a:headEnd/>
            <a:tailEnd/>
          </a:ln>
        </p:spPr>
        <p:txBody>
          <a:bodyPr/>
          <a:lstStyle/>
          <a:p>
            <a:pPr marL="342900" indent="-342900" eaLnBrk="0" hangingPunct="0">
              <a:spcBef>
                <a:spcPct val="20000"/>
              </a:spcBef>
              <a:buClr>
                <a:srgbClr val="CC0000"/>
              </a:buClr>
            </a:pPr>
            <a:endParaRPr lang="en-US" sz="2400" dirty="0">
              <a:latin typeface="Berlin Sans FB" pitchFamily="34" charset="0"/>
            </a:endParaRPr>
          </a:p>
        </p:txBody>
      </p:sp>
      <p:pic>
        <p:nvPicPr>
          <p:cNvPr id="378882" name="Picture 2" descr="C:\Users\Ted\AppData\Local\Microsoft\Windows\Temporary Internet Files\Content.IE5\4XGLZPKR\MP910220943[1].jpg"/>
          <p:cNvPicPr>
            <a:picLocks noChangeAspect="1" noChangeArrowheads="1"/>
          </p:cNvPicPr>
          <p:nvPr/>
        </p:nvPicPr>
        <p:blipFill>
          <a:blip r:embed="rId4" cstate="print"/>
          <a:srcRect b="13656"/>
          <a:stretch>
            <a:fillRect/>
          </a:stretch>
        </p:blipFill>
        <p:spPr bwMode="auto">
          <a:xfrm>
            <a:off x="5577840" y="1524000"/>
            <a:ext cx="3108960" cy="4267200"/>
          </a:xfrm>
          <a:prstGeom prst="rect">
            <a:avLst/>
          </a:prstGeom>
          <a:noFill/>
        </p:spPr>
      </p:pic>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458200" y="381000"/>
            <a:ext cx="304800" cy="304800"/>
          </a:xfrm>
          <a:prstGeom prst="rect">
            <a:avLst/>
          </a:prstGeom>
        </p:spPr>
      </p:pic>
    </p:spTree>
  </p:cSld>
  <p:clrMapOvr>
    <a:masterClrMapping/>
  </p:clrMapOvr>
  <p:transition advTm="2343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4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7200" y="4953000"/>
            <a:ext cx="8305800" cy="400110"/>
          </a:xfrm>
          <a:prstGeom prst="rect">
            <a:avLst/>
          </a:prstGeom>
          <a:solidFill>
            <a:schemeClr val="tx2">
              <a:lumMod val="20000"/>
              <a:lumOff val="80000"/>
            </a:schemeClr>
          </a:solidFill>
        </p:spPr>
        <p:txBody>
          <a:bodyPr wrap="square" rtlCol="0">
            <a:spAutoFit/>
          </a:bodyPr>
          <a:lstStyle/>
          <a:p>
            <a:r>
              <a:rPr lang="en-US" sz="2000" b="1" dirty="0">
                <a:solidFill>
                  <a:schemeClr val="tx1">
                    <a:lumMod val="85000"/>
                    <a:lumOff val="15000"/>
                  </a:schemeClr>
                </a:solidFill>
                <a:latin typeface="Georgia" pitchFamily="18" charset="0"/>
              </a:rPr>
              <a:t>Note:</a:t>
            </a:r>
            <a:r>
              <a:rPr lang="en-US" sz="2000" dirty="0">
                <a:solidFill>
                  <a:schemeClr val="tx1">
                    <a:lumMod val="85000"/>
                    <a:lumOff val="15000"/>
                  </a:schemeClr>
                </a:solidFill>
                <a:latin typeface="Georgia" pitchFamily="18" charset="0"/>
              </a:rPr>
              <a:t>  Some LMI sources contain more than one type of data.</a:t>
            </a:r>
          </a:p>
        </p:txBody>
      </p:sp>
      <p:sp>
        <p:nvSpPr>
          <p:cNvPr id="14" name="TextBox 11"/>
          <p:cNvSpPr txBox="1">
            <a:spLocks noChangeArrowheads="1"/>
          </p:cNvSpPr>
          <p:nvPr/>
        </p:nvSpPr>
        <p:spPr bwMode="auto">
          <a:xfrm>
            <a:off x="457200" y="381000"/>
            <a:ext cx="8077200" cy="584775"/>
          </a:xfrm>
          <a:prstGeom prst="rect">
            <a:avLst/>
          </a:prstGeom>
          <a:noFill/>
          <a:ln w="9525">
            <a:noFill/>
            <a:miter lim="800000"/>
            <a:headEnd/>
            <a:tailEnd/>
          </a:ln>
        </p:spPr>
        <p:txBody>
          <a:bodyPr>
            <a:spAutoFit/>
          </a:bodyPr>
          <a:lstStyle/>
          <a:p>
            <a:r>
              <a:rPr lang="en-US" sz="3200" dirty="0">
                <a:solidFill>
                  <a:schemeClr val="tx2">
                    <a:lumMod val="20000"/>
                    <a:lumOff val="80000"/>
                  </a:schemeClr>
                </a:solidFill>
                <a:latin typeface="Georgia" pitchFamily="18" charset="0"/>
              </a:rPr>
              <a:t>Most Requested Wage/Income Data </a:t>
            </a:r>
            <a:endParaRPr lang="en-US" sz="3200" i="1" dirty="0">
              <a:solidFill>
                <a:schemeClr val="tx2">
                  <a:lumMod val="20000"/>
                  <a:lumOff val="80000"/>
                </a:schemeClr>
              </a:solidFill>
              <a:latin typeface="Georgia" pitchFamily="18" charset="0"/>
            </a:endParaRPr>
          </a:p>
        </p:txBody>
      </p:sp>
      <p:graphicFrame>
        <p:nvGraphicFramePr>
          <p:cNvPr id="17" name="Table 16"/>
          <p:cNvGraphicFramePr>
            <a:graphicFrameLocks noGrp="1"/>
          </p:cNvGraphicFramePr>
          <p:nvPr/>
        </p:nvGraphicFramePr>
        <p:xfrm>
          <a:off x="457200" y="1234440"/>
          <a:ext cx="8305800" cy="3566160"/>
        </p:xfrm>
        <a:graphic>
          <a:graphicData uri="http://schemas.openxmlformats.org/drawingml/2006/table">
            <a:tbl>
              <a:tblPr firstRow="1" bandRow="1">
                <a:tableStyleId>{5C22544A-7EE6-4342-B048-85BDC9FD1C3A}</a:tableStyleId>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2076450">
                  <a:extLst>
                    <a:ext uri="{9D8B030D-6E8A-4147-A177-3AD203B41FA5}">
                      <a16:colId xmlns:a16="http://schemas.microsoft.com/office/drawing/2014/main" val="20003"/>
                    </a:ext>
                  </a:extLst>
                </a:gridCol>
              </a:tblGrid>
              <a:tr h="228600">
                <a:tc>
                  <a:txBody>
                    <a:bodyPr/>
                    <a:lstStyle/>
                    <a:p>
                      <a:r>
                        <a:rPr lang="en-US" sz="1200" b="1" dirty="0">
                          <a:solidFill>
                            <a:schemeClr val="tx1">
                              <a:lumMod val="85000"/>
                              <a:lumOff val="15000"/>
                            </a:schemeClr>
                          </a:solidFill>
                          <a:latin typeface="Georgia" pitchFamily="18" charset="0"/>
                        </a:rPr>
                        <a:t>Data Set</a:t>
                      </a:r>
                      <a:endParaRPr lang="en-US" sz="1200" dirty="0">
                        <a:solidFill>
                          <a:schemeClr val="tx1">
                            <a:lumMod val="85000"/>
                            <a:lumOff val="15000"/>
                          </a:schemeClr>
                        </a:solidFill>
                        <a:latin typeface="Georgia" pitchFamily="18" charset="0"/>
                      </a:endParaRPr>
                    </a:p>
                  </a:txBody>
                  <a:tcPr>
                    <a:solidFill>
                      <a:schemeClr val="tx2">
                        <a:lumMod val="20000"/>
                        <a:lumOff val="80000"/>
                      </a:schemeClr>
                    </a:solidFill>
                  </a:tcPr>
                </a:tc>
                <a:tc>
                  <a:txBody>
                    <a:bodyPr/>
                    <a:lstStyle/>
                    <a:p>
                      <a:r>
                        <a:rPr lang="en-US" sz="1200" b="1" dirty="0">
                          <a:solidFill>
                            <a:schemeClr val="tx1">
                              <a:lumMod val="85000"/>
                              <a:lumOff val="15000"/>
                            </a:schemeClr>
                          </a:solidFill>
                          <a:latin typeface="Georgia" pitchFamily="18" charset="0"/>
                        </a:rPr>
                        <a:t>Data Provided</a:t>
                      </a:r>
                      <a:endParaRPr lang="en-US" sz="1200" dirty="0">
                        <a:solidFill>
                          <a:schemeClr val="tx1">
                            <a:lumMod val="85000"/>
                            <a:lumOff val="15000"/>
                          </a:schemeClr>
                        </a:solidFill>
                        <a:latin typeface="Georgia" pitchFamily="18" charset="0"/>
                      </a:endParaRPr>
                    </a:p>
                  </a:txBody>
                  <a:tcPr>
                    <a:solidFill>
                      <a:schemeClr val="tx2">
                        <a:lumMod val="20000"/>
                        <a:lumOff val="80000"/>
                      </a:schemeClr>
                    </a:solidFill>
                  </a:tcPr>
                </a:tc>
                <a:tc>
                  <a:txBody>
                    <a:bodyPr/>
                    <a:lstStyle/>
                    <a:p>
                      <a:r>
                        <a:rPr lang="en-US" sz="1200" b="1" dirty="0">
                          <a:solidFill>
                            <a:schemeClr val="tx1">
                              <a:lumMod val="85000"/>
                              <a:lumOff val="15000"/>
                            </a:schemeClr>
                          </a:solidFill>
                          <a:latin typeface="Georgia" pitchFamily="18" charset="0"/>
                        </a:rPr>
                        <a:t>Primary Users</a:t>
                      </a:r>
                      <a:endParaRPr lang="en-US" sz="1200" dirty="0">
                        <a:solidFill>
                          <a:schemeClr val="tx1">
                            <a:lumMod val="85000"/>
                            <a:lumOff val="15000"/>
                          </a:schemeClr>
                        </a:solidFill>
                        <a:latin typeface="Georgia" pitchFamily="18" charset="0"/>
                      </a:endParaRPr>
                    </a:p>
                  </a:txBody>
                  <a:tcPr>
                    <a:solidFill>
                      <a:schemeClr val="tx2">
                        <a:lumMod val="20000"/>
                        <a:lumOff val="80000"/>
                      </a:schemeClr>
                    </a:solidFill>
                  </a:tcPr>
                </a:tc>
                <a:tc>
                  <a:txBody>
                    <a:bodyPr/>
                    <a:lstStyle/>
                    <a:p>
                      <a:r>
                        <a:rPr lang="en-US" sz="1200" b="1" dirty="0">
                          <a:solidFill>
                            <a:schemeClr val="tx1">
                              <a:lumMod val="85000"/>
                              <a:lumOff val="15000"/>
                            </a:schemeClr>
                          </a:solidFill>
                          <a:latin typeface="Georgia" pitchFamily="18" charset="0"/>
                        </a:rPr>
                        <a:t>Links</a:t>
                      </a:r>
                      <a:endParaRPr lang="en-US" sz="1200" dirty="0">
                        <a:solidFill>
                          <a:schemeClr val="tx1">
                            <a:lumMod val="85000"/>
                            <a:lumOff val="15000"/>
                          </a:schemeClr>
                        </a:solidFill>
                        <a:latin typeface="Georgia" pitchFamily="18" charset="0"/>
                      </a:endParaRPr>
                    </a:p>
                  </a:txBody>
                  <a:tcPr>
                    <a:solidFill>
                      <a:schemeClr val="tx2">
                        <a:lumMod val="20000"/>
                        <a:lumOff val="80000"/>
                      </a:schemeClr>
                    </a:solidFill>
                  </a:tcPr>
                </a:tc>
                <a:extLst>
                  <a:ext uri="{0D108BD9-81ED-4DB2-BD59-A6C34878D82A}">
                    <a16:rowId xmlns:a16="http://schemas.microsoft.com/office/drawing/2014/main" val="10000"/>
                  </a:ext>
                </a:extLst>
              </a:tr>
              <a:tr h="370840">
                <a:tc>
                  <a:txBody>
                    <a:bodyPr/>
                    <a:lstStyle/>
                    <a:p>
                      <a:r>
                        <a:rPr lang="en-US" sz="1200" dirty="0">
                          <a:latin typeface="Georgia" pitchFamily="18" charset="0"/>
                        </a:rPr>
                        <a:t>Quarterly Census of Employment and  Wages (QCEW) </a:t>
                      </a:r>
                    </a:p>
                  </a:txBody>
                  <a:tcPr/>
                </a:tc>
                <a:tc>
                  <a:txBody>
                    <a:bodyPr/>
                    <a:lstStyle/>
                    <a:p>
                      <a:r>
                        <a:rPr lang="en-US" sz="1200" dirty="0">
                          <a:latin typeface="Georgia" pitchFamily="18" charset="0"/>
                        </a:rPr>
                        <a:t>Total quarterly &amp; average weekly wages paid by businesses covered under UI law</a:t>
                      </a:r>
                    </a:p>
                  </a:txBody>
                  <a:tcPr/>
                </a:tc>
                <a:tc>
                  <a:txBody>
                    <a:bodyPr/>
                    <a:lstStyle/>
                    <a:p>
                      <a:r>
                        <a:rPr lang="en-US" sz="1200" dirty="0">
                          <a:latin typeface="Georgia" pitchFamily="18" charset="0"/>
                        </a:rPr>
                        <a:t>Local officials, job seekers, economic developers </a:t>
                      </a:r>
                    </a:p>
                  </a:txBody>
                  <a:tcPr/>
                </a:tc>
                <a:tc>
                  <a:txBody>
                    <a:bodyPr/>
                    <a:lstStyle/>
                    <a:p>
                      <a:r>
                        <a:rPr lang="en-US" sz="1200" dirty="0">
                          <a:solidFill>
                            <a:srgbClr val="0000FF"/>
                          </a:solidFill>
                          <a:latin typeface="Georgia" pitchFamily="18" charset="0"/>
                          <a:hlinkClick r:id="rId4"/>
                        </a:rPr>
                        <a:t>www.bls.gov/cew/#data</a:t>
                      </a:r>
                      <a:r>
                        <a:rPr lang="en-US" sz="1200" dirty="0">
                          <a:solidFill>
                            <a:srgbClr val="0000FF"/>
                          </a:solidFill>
                          <a:latin typeface="Georgia" pitchFamily="18" charset="0"/>
                        </a:rPr>
                        <a:t> </a:t>
                      </a:r>
                      <a:r>
                        <a:rPr lang="en-US" sz="1200" dirty="0">
                          <a:latin typeface="Georgia" pitchFamily="18" charset="0"/>
                        </a:rPr>
                        <a:t>or your state workforce agency website</a:t>
                      </a:r>
                    </a:p>
                  </a:txBody>
                  <a:tcPr/>
                </a:tc>
                <a:extLst>
                  <a:ext uri="{0D108BD9-81ED-4DB2-BD59-A6C34878D82A}">
                    <a16:rowId xmlns:a16="http://schemas.microsoft.com/office/drawing/2014/main" val="10001"/>
                  </a:ext>
                </a:extLst>
              </a:tr>
              <a:tr h="370840">
                <a:tc>
                  <a:txBody>
                    <a:bodyPr/>
                    <a:lstStyle/>
                    <a:p>
                      <a:r>
                        <a:rPr lang="en-US" sz="1200" dirty="0">
                          <a:latin typeface="Georgia" pitchFamily="18" charset="0"/>
                        </a:rPr>
                        <a:t>Current Employment Statistics (CES)</a:t>
                      </a:r>
                    </a:p>
                  </a:txBody>
                  <a:tcPr/>
                </a:tc>
                <a:tc>
                  <a:txBody>
                    <a:bodyPr/>
                    <a:lstStyle/>
                    <a:p>
                      <a:r>
                        <a:rPr lang="en-US" sz="1200" dirty="0">
                          <a:latin typeface="Georgia" pitchFamily="18" charset="0"/>
                        </a:rPr>
                        <a:t>Average hourly and weekly wages paid by employers in selected industry sectors</a:t>
                      </a:r>
                    </a:p>
                  </a:txBody>
                  <a:tcPr/>
                </a:tc>
                <a:tc>
                  <a:txBody>
                    <a:bodyPr/>
                    <a:lstStyle/>
                    <a:p>
                      <a:r>
                        <a:rPr lang="en-US" sz="1200" dirty="0">
                          <a:latin typeface="Georgia" pitchFamily="18" charset="0"/>
                        </a:rPr>
                        <a:t>Local officials and economic developers </a:t>
                      </a:r>
                    </a:p>
                  </a:txBody>
                  <a:tcPr/>
                </a:tc>
                <a:tc>
                  <a:txBody>
                    <a:bodyPr/>
                    <a:lstStyle/>
                    <a:p>
                      <a:r>
                        <a:rPr lang="en-US" sz="1200" dirty="0">
                          <a:solidFill>
                            <a:srgbClr val="0000FF"/>
                          </a:solidFill>
                          <a:latin typeface="Georgia" pitchFamily="18" charset="0"/>
                          <a:hlinkClick r:id="rId5"/>
                        </a:rPr>
                        <a:t>www.bls.gov/ces/#data</a:t>
                      </a:r>
                      <a:r>
                        <a:rPr lang="en-US" sz="1200" dirty="0">
                          <a:solidFill>
                            <a:srgbClr val="0000FF"/>
                          </a:solidFill>
                          <a:latin typeface="Georgia" pitchFamily="18" charset="0"/>
                        </a:rPr>
                        <a:t> </a:t>
                      </a:r>
                      <a:r>
                        <a:rPr lang="en-US" sz="1200" dirty="0">
                          <a:latin typeface="Georgia" pitchFamily="18" charset="0"/>
                        </a:rPr>
                        <a:t>or your state workforce agency website </a:t>
                      </a:r>
                    </a:p>
                  </a:txBody>
                  <a:tcPr/>
                </a:tc>
                <a:extLst>
                  <a:ext uri="{0D108BD9-81ED-4DB2-BD59-A6C34878D82A}">
                    <a16:rowId xmlns:a16="http://schemas.microsoft.com/office/drawing/2014/main" val="10002"/>
                  </a:ext>
                </a:extLst>
              </a:tr>
              <a:tr h="370840">
                <a:tc>
                  <a:txBody>
                    <a:bodyPr/>
                    <a:lstStyle/>
                    <a:p>
                      <a:r>
                        <a:rPr lang="en-US" sz="1200" dirty="0">
                          <a:latin typeface="Georgia" pitchFamily="18" charset="0"/>
                        </a:rPr>
                        <a:t>Occupational Employment Statistics (OES)</a:t>
                      </a:r>
                    </a:p>
                  </a:txBody>
                  <a:tcPr/>
                </a:tc>
                <a:tc>
                  <a:txBody>
                    <a:bodyPr/>
                    <a:lstStyle/>
                    <a:p>
                      <a:r>
                        <a:rPr lang="en-US" sz="1200" dirty="0">
                          <a:latin typeface="Georgia" pitchFamily="18" charset="0"/>
                        </a:rPr>
                        <a:t>Annual estimate of average wages paid for specific occupations for both entry-level and experienced workers</a:t>
                      </a:r>
                    </a:p>
                  </a:txBody>
                  <a:tcPr/>
                </a:tc>
                <a:tc>
                  <a:txBody>
                    <a:bodyPr/>
                    <a:lstStyle/>
                    <a:p>
                      <a:r>
                        <a:rPr lang="en-US" sz="1200" dirty="0">
                          <a:latin typeface="Georgia" pitchFamily="18" charset="0"/>
                        </a:rPr>
                        <a:t>Job seekers, career  planners, employers and economic developers</a:t>
                      </a:r>
                    </a:p>
                  </a:txBody>
                  <a:tcPr/>
                </a:tc>
                <a:tc>
                  <a:txBody>
                    <a:bodyPr/>
                    <a:lstStyle/>
                    <a:p>
                      <a:r>
                        <a:rPr lang="en-US" sz="1200" dirty="0">
                          <a:solidFill>
                            <a:srgbClr val="0000FF"/>
                          </a:solidFill>
                          <a:latin typeface="Georgia" pitchFamily="18" charset="0"/>
                          <a:hlinkClick r:id="rId6"/>
                        </a:rPr>
                        <a:t>www.bls.gov/oes/#data</a:t>
                      </a:r>
                      <a:r>
                        <a:rPr lang="en-US" sz="1200" dirty="0">
                          <a:solidFill>
                            <a:srgbClr val="0000FF"/>
                          </a:solidFill>
                          <a:latin typeface="Georgia" pitchFamily="18" charset="0"/>
                        </a:rPr>
                        <a:t> </a:t>
                      </a:r>
                      <a:r>
                        <a:rPr lang="en-US" sz="1200" dirty="0">
                          <a:latin typeface="Georgia" pitchFamily="18" charset="0"/>
                        </a:rPr>
                        <a:t>or your state workforce agency website</a:t>
                      </a:r>
                    </a:p>
                  </a:txBody>
                  <a:tcPr/>
                </a:tc>
                <a:extLst>
                  <a:ext uri="{0D108BD9-81ED-4DB2-BD59-A6C34878D82A}">
                    <a16:rowId xmlns:a16="http://schemas.microsoft.com/office/drawing/2014/main" val="10003"/>
                  </a:ext>
                </a:extLst>
              </a:tr>
              <a:tr h="370840">
                <a:tc>
                  <a:txBody>
                    <a:bodyPr/>
                    <a:lstStyle/>
                    <a:p>
                      <a:r>
                        <a:rPr lang="en-US" sz="1200" dirty="0">
                          <a:latin typeface="Georgia" pitchFamily="18" charset="0"/>
                        </a:rPr>
                        <a:t>Total Personal and Per Capita Income</a:t>
                      </a:r>
                    </a:p>
                  </a:txBody>
                  <a:tcPr/>
                </a:tc>
                <a:tc>
                  <a:txBody>
                    <a:bodyPr/>
                    <a:lstStyle/>
                    <a:p>
                      <a:r>
                        <a:rPr lang="en-US" sz="1200" dirty="0">
                          <a:latin typeface="Georgia" pitchFamily="18" charset="0"/>
                        </a:rPr>
                        <a:t>Quarterly estimates of total personal income and per-capita income including sources</a:t>
                      </a:r>
                    </a:p>
                  </a:txBody>
                  <a:tcPr/>
                </a:tc>
                <a:tc>
                  <a:txBody>
                    <a:bodyPr/>
                    <a:lstStyle/>
                    <a:p>
                      <a:r>
                        <a:rPr lang="en-US" sz="1200" dirty="0">
                          <a:latin typeface="Georgia" pitchFamily="18" charset="0"/>
                        </a:rPr>
                        <a:t>Governments, employers, and economic developers</a:t>
                      </a:r>
                    </a:p>
                  </a:txBody>
                  <a:tcPr/>
                </a:tc>
                <a:tc>
                  <a:txBody>
                    <a:bodyPr/>
                    <a:lstStyle/>
                    <a:p>
                      <a:r>
                        <a:rPr lang="en-US" sz="1200" dirty="0">
                          <a:solidFill>
                            <a:srgbClr val="0000FF"/>
                          </a:solidFill>
                          <a:latin typeface="Georgia" pitchFamily="18" charset="0"/>
                          <a:hlinkClick r:id="rId7"/>
                        </a:rPr>
                        <a:t>www.bea.gov/regional/reis</a:t>
                      </a:r>
                      <a:endParaRPr lang="en-US" sz="1200" dirty="0">
                        <a:latin typeface="Georgia" pitchFamily="18" charset="0"/>
                      </a:endParaRPr>
                    </a:p>
                  </a:txBody>
                  <a:tcPr/>
                </a:tc>
                <a:extLst>
                  <a:ext uri="{0D108BD9-81ED-4DB2-BD59-A6C34878D82A}">
                    <a16:rowId xmlns:a16="http://schemas.microsoft.com/office/drawing/2014/main" val="10004"/>
                  </a:ext>
                </a:extLst>
              </a:tr>
            </a:tbl>
          </a:graphicData>
        </a:graphic>
      </p:graphicFrame>
      <p:pic>
        <p:nvPicPr>
          <p:cNvPr id="5" name="Recorded Sound">
            <a:hlinkClick r:id="" action="ppaction://media"/>
          </p:cNvPr>
          <p:cNvPicPr>
            <a:picLocks noRot="1" noChangeAspect="1"/>
          </p:cNvPicPr>
          <p:nvPr>
            <a:wavAudioFile r:embed="rId1" name="Recorded Sound"/>
          </p:nvPr>
        </p:nvPicPr>
        <p:blipFill>
          <a:blip r:embed="rId8" cstate="print"/>
          <a:stretch>
            <a:fillRect/>
          </a:stretch>
        </p:blipFill>
        <p:spPr>
          <a:xfrm>
            <a:off x="8534400" y="304800"/>
            <a:ext cx="304800" cy="304800"/>
          </a:xfrm>
          <a:prstGeom prst="rect">
            <a:avLst/>
          </a:prstGeom>
        </p:spPr>
      </p:pic>
    </p:spTree>
  </p:cSld>
  <p:clrMapOvr>
    <a:masterClrMapping/>
  </p:clrMapOvr>
  <p:transition advTm="1663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893" fill="hold"/>
                                        <p:tgtEl>
                                          <p:spTgt spid="5"/>
                                        </p:tgtEl>
                                      </p:cBhvr>
                                    </p:cmd>
                                  </p:childTnLst>
                                </p:cTn>
                              </p:par>
                              <p:par>
                                <p:cTn id="7" presetID="15"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 calcmode="lin" valueType="num">
                                      <p:cBhvr>
                                        <p:cTn id="9" dur="2000" fill="hold"/>
                                        <p:tgtEl>
                                          <p:spTgt spid="15"/>
                                        </p:tgtEl>
                                        <p:attrNameLst>
                                          <p:attrName>ppt_w</p:attrName>
                                        </p:attrNameLst>
                                      </p:cBhvr>
                                      <p:tavLst>
                                        <p:tav tm="0">
                                          <p:val>
                                            <p:fltVal val="0"/>
                                          </p:val>
                                        </p:tav>
                                        <p:tav tm="100000">
                                          <p:val>
                                            <p:strVal val="#ppt_w"/>
                                          </p:val>
                                        </p:tav>
                                      </p:tavLst>
                                    </p:anim>
                                    <p:anim calcmode="lin" valueType="num">
                                      <p:cBhvr>
                                        <p:cTn id="10" dur="2000" fill="hold"/>
                                        <p:tgtEl>
                                          <p:spTgt spid="15"/>
                                        </p:tgtEl>
                                        <p:attrNameLst>
                                          <p:attrName>ppt_h</p:attrName>
                                        </p:attrNameLst>
                                      </p:cBhvr>
                                      <p:tavLst>
                                        <p:tav tm="0">
                                          <p:val>
                                            <p:fltVal val="0"/>
                                          </p:val>
                                        </p:tav>
                                        <p:tav tm="100000">
                                          <p:val>
                                            <p:strVal val="#ppt_h"/>
                                          </p:val>
                                        </p:tav>
                                      </p:tavLst>
                                    </p:anim>
                                    <p:anim calcmode="lin" valueType="num">
                                      <p:cBhvr>
                                        <p:cTn id="11" dur="2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2" dur="2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533400" y="1929348"/>
            <a:ext cx="5562600" cy="3785652"/>
          </a:xfrm>
          <a:prstGeom prst="rect">
            <a:avLst/>
          </a:prstGeom>
          <a:noFill/>
        </p:spPr>
        <p:txBody>
          <a:bodyPr wrap="square" rtlCol="0">
            <a:spAutoFit/>
          </a:bodyPr>
          <a:lstStyle/>
          <a:p>
            <a:r>
              <a:rPr lang="en-US" sz="1600" dirty="0">
                <a:solidFill>
                  <a:schemeClr val="bg1"/>
                </a:solidFill>
                <a:latin typeface="Georgia" pitchFamily="18" charset="0"/>
              </a:rPr>
              <a:t>Labor Force data provides information about the employment status of the working–age population (16 and up) whether working or not. Its count of Employment </a:t>
            </a:r>
            <a:r>
              <a:rPr lang="en-US" sz="1600" b="1" dirty="0">
                <a:solidFill>
                  <a:schemeClr val="bg1"/>
                </a:solidFill>
                <a:latin typeface="Georgia" pitchFamily="18" charset="0"/>
              </a:rPr>
              <a:t> </a:t>
            </a:r>
            <a:r>
              <a:rPr lang="en-US" sz="1600" dirty="0">
                <a:solidFill>
                  <a:schemeClr val="bg1"/>
                </a:solidFill>
                <a:latin typeface="Georgia" pitchFamily="18" charset="0"/>
              </a:rPr>
              <a:t>includes</a:t>
            </a:r>
            <a:r>
              <a:rPr lang="en-US" sz="1600" b="1" dirty="0">
                <a:solidFill>
                  <a:schemeClr val="bg1"/>
                </a:solidFill>
                <a:latin typeface="Georgia" pitchFamily="18" charset="0"/>
              </a:rPr>
              <a:t> </a:t>
            </a:r>
            <a:r>
              <a:rPr lang="en-US" sz="1600" dirty="0">
                <a:solidFill>
                  <a:schemeClr val="bg1"/>
                </a:solidFill>
                <a:latin typeface="Georgia" pitchFamily="18" charset="0"/>
              </a:rPr>
              <a:t>people, not jobs.  A multiple job holder is counted only once.  It is always tallied by place of residence, counting people where they live regardless of where they work. It does NOT include active duty military personnel.  It DOES include certain groups that are not captured in other data sources, such as elected officials and  employees of  religious organizations.</a:t>
            </a:r>
          </a:p>
          <a:p>
            <a:r>
              <a:rPr lang="en-US" sz="1600" dirty="0">
                <a:solidFill>
                  <a:schemeClr val="bg1"/>
                </a:solidFill>
                <a:latin typeface="Georgia" pitchFamily="18" charset="0"/>
              </a:rPr>
              <a:t>NOTE:  To be included in the Labor Force ,one must meet the definition for either Employed or Unemployed.  Many adults are NOT in the labor force, such as retirees, severely disabled persons,  and those who voluntarily choose not to work or look for work.</a:t>
            </a:r>
          </a:p>
        </p:txBody>
      </p:sp>
      <p:pic>
        <p:nvPicPr>
          <p:cNvPr id="185345" name="Picture 1" descr="C:\Users\Ted\AppData\Local\Microsoft\Windows\Temporary Internet Files\Content.IE5\6OJZ45JO\MC900078708[1].wmf"/>
          <p:cNvPicPr>
            <a:picLocks noChangeAspect="1" noChangeArrowheads="1"/>
          </p:cNvPicPr>
          <p:nvPr/>
        </p:nvPicPr>
        <p:blipFill>
          <a:blip r:embed="rId4" cstate="print"/>
          <a:srcRect/>
          <a:stretch>
            <a:fillRect/>
          </a:stretch>
        </p:blipFill>
        <p:spPr bwMode="auto">
          <a:xfrm>
            <a:off x="6400800" y="2286000"/>
            <a:ext cx="2468880" cy="2317501"/>
          </a:xfrm>
          <a:prstGeom prst="rect">
            <a:avLst/>
          </a:prstGeom>
          <a:noFill/>
        </p:spPr>
      </p:pic>
      <p:sp>
        <p:nvSpPr>
          <p:cNvPr id="20" name="TextBox 11"/>
          <p:cNvSpPr txBox="1">
            <a:spLocks noChangeArrowheads="1"/>
          </p:cNvSpPr>
          <p:nvPr/>
        </p:nvSpPr>
        <p:spPr bwMode="auto">
          <a:xfrm>
            <a:off x="457200" y="381000"/>
            <a:ext cx="8077200" cy="584775"/>
          </a:xfrm>
          <a:prstGeom prst="rect">
            <a:avLst/>
          </a:prstGeom>
          <a:noFill/>
          <a:ln w="9525">
            <a:noFill/>
            <a:miter lim="800000"/>
            <a:headEnd/>
            <a:tailEnd/>
          </a:ln>
        </p:spPr>
        <p:txBody>
          <a:bodyPr>
            <a:spAutoFit/>
          </a:bodyPr>
          <a:lstStyle/>
          <a:p>
            <a:r>
              <a:rPr lang="en-US" sz="3200" dirty="0">
                <a:solidFill>
                  <a:schemeClr val="tx2">
                    <a:lumMod val="20000"/>
                    <a:lumOff val="80000"/>
                  </a:schemeClr>
                </a:solidFill>
                <a:latin typeface="Georgia" pitchFamily="18" charset="0"/>
              </a:rPr>
              <a:t>Most Requested Types of Data </a:t>
            </a:r>
            <a:endParaRPr lang="en-US" sz="3200" i="1" dirty="0">
              <a:solidFill>
                <a:schemeClr val="tx2">
                  <a:lumMod val="20000"/>
                  <a:lumOff val="80000"/>
                </a:schemeClr>
              </a:solidFill>
              <a:latin typeface="Georgia" pitchFamily="18" charset="0"/>
            </a:endParaRPr>
          </a:p>
        </p:txBody>
      </p:sp>
      <p:sp>
        <p:nvSpPr>
          <p:cNvPr id="28" name="Rounded Rectangle 4"/>
          <p:cNvSpPr/>
          <p:nvPr/>
        </p:nvSpPr>
        <p:spPr>
          <a:xfrm>
            <a:off x="502490" y="1143000"/>
            <a:ext cx="5700620" cy="586034"/>
          </a:xfrm>
          <a:prstGeom prst="rect">
            <a:avLst/>
          </a:prstGeom>
          <a:solidFill>
            <a:schemeClr val="tx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53226" tIns="0" rIns="153226" bIns="0" numCol="1" spcCol="1270" anchor="ctr" anchorCtr="0">
            <a:noAutofit/>
          </a:bodyPr>
          <a:lstStyle/>
          <a:p>
            <a:pPr lvl="0" algn="ctr" defTabSz="977900">
              <a:lnSpc>
                <a:spcPct val="90000"/>
              </a:lnSpc>
              <a:spcBef>
                <a:spcPct val="0"/>
              </a:spcBef>
              <a:spcAft>
                <a:spcPct val="35000"/>
              </a:spcAft>
            </a:pPr>
            <a:r>
              <a:rPr lang="en-US" sz="2200" b="1" kern="1200" dirty="0">
                <a:solidFill>
                  <a:schemeClr val="tx1">
                    <a:lumMod val="85000"/>
                    <a:lumOff val="15000"/>
                  </a:schemeClr>
                </a:solidFill>
                <a:latin typeface="Georgia" pitchFamily="18" charset="0"/>
              </a:rPr>
              <a:t>Labor Force Data</a:t>
            </a: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610600" y="228600"/>
            <a:ext cx="304800" cy="304800"/>
          </a:xfrm>
          <a:prstGeom prst="rect">
            <a:avLst/>
          </a:prstGeom>
        </p:spPr>
      </p:pic>
    </p:spTree>
  </p:cSld>
  <p:clrMapOvr>
    <a:masterClrMapping/>
  </p:clrMapOvr>
  <p:transition advTm="3921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4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7200" y="5181600"/>
            <a:ext cx="8229600" cy="400110"/>
          </a:xfrm>
          <a:prstGeom prst="rect">
            <a:avLst/>
          </a:prstGeom>
          <a:solidFill>
            <a:schemeClr val="tx2">
              <a:lumMod val="20000"/>
              <a:lumOff val="80000"/>
            </a:schemeClr>
          </a:solidFill>
        </p:spPr>
        <p:txBody>
          <a:bodyPr wrap="square" rtlCol="0">
            <a:spAutoFit/>
          </a:bodyPr>
          <a:lstStyle/>
          <a:p>
            <a:r>
              <a:rPr lang="en-US" sz="2000" b="1" dirty="0">
                <a:solidFill>
                  <a:schemeClr val="tx1">
                    <a:lumMod val="85000"/>
                    <a:lumOff val="15000"/>
                  </a:schemeClr>
                </a:solidFill>
                <a:latin typeface="Georgia" pitchFamily="18" charset="0"/>
              </a:rPr>
              <a:t>Note:</a:t>
            </a:r>
            <a:r>
              <a:rPr lang="en-US" sz="2000" dirty="0">
                <a:solidFill>
                  <a:schemeClr val="tx1">
                    <a:lumMod val="85000"/>
                    <a:lumOff val="15000"/>
                  </a:schemeClr>
                </a:solidFill>
                <a:latin typeface="Georgia" pitchFamily="18" charset="0"/>
              </a:rPr>
              <a:t>  Labor Force data is always by place of residence.</a:t>
            </a:r>
          </a:p>
        </p:txBody>
      </p:sp>
      <p:sp>
        <p:nvSpPr>
          <p:cNvPr id="14" name="TextBox 11"/>
          <p:cNvSpPr txBox="1">
            <a:spLocks noChangeArrowheads="1"/>
          </p:cNvSpPr>
          <p:nvPr/>
        </p:nvSpPr>
        <p:spPr bwMode="auto">
          <a:xfrm>
            <a:off x="457200" y="381000"/>
            <a:ext cx="8077200" cy="584775"/>
          </a:xfrm>
          <a:prstGeom prst="rect">
            <a:avLst/>
          </a:prstGeom>
          <a:noFill/>
          <a:ln w="9525">
            <a:noFill/>
            <a:miter lim="800000"/>
            <a:headEnd/>
            <a:tailEnd/>
          </a:ln>
        </p:spPr>
        <p:txBody>
          <a:bodyPr>
            <a:spAutoFit/>
          </a:bodyPr>
          <a:lstStyle/>
          <a:p>
            <a:r>
              <a:rPr lang="en-US" sz="3200" dirty="0">
                <a:solidFill>
                  <a:schemeClr val="tx2">
                    <a:lumMod val="20000"/>
                    <a:lumOff val="80000"/>
                  </a:schemeClr>
                </a:solidFill>
                <a:latin typeface="Georgia" pitchFamily="18" charset="0"/>
              </a:rPr>
              <a:t>Most Requested Labor Force Data </a:t>
            </a:r>
            <a:endParaRPr lang="en-US" sz="3200" i="1" dirty="0">
              <a:solidFill>
                <a:schemeClr val="tx2">
                  <a:lumMod val="20000"/>
                  <a:lumOff val="80000"/>
                </a:schemeClr>
              </a:solidFill>
              <a:latin typeface="Georgia" pitchFamily="18" charset="0"/>
            </a:endParaRPr>
          </a:p>
        </p:txBody>
      </p:sp>
      <p:graphicFrame>
        <p:nvGraphicFramePr>
          <p:cNvPr id="17" name="Table 16"/>
          <p:cNvGraphicFramePr>
            <a:graphicFrameLocks noGrp="1"/>
          </p:cNvGraphicFramePr>
          <p:nvPr/>
        </p:nvGraphicFramePr>
        <p:xfrm>
          <a:off x="457200" y="990600"/>
          <a:ext cx="8229600" cy="40284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US" sz="1200" b="1" dirty="0">
                          <a:solidFill>
                            <a:schemeClr val="tx1">
                              <a:lumMod val="85000"/>
                              <a:lumOff val="15000"/>
                            </a:schemeClr>
                          </a:solidFill>
                          <a:latin typeface="Georgia" pitchFamily="18" charset="0"/>
                        </a:rPr>
                        <a:t>Data Set</a:t>
                      </a:r>
                      <a:endParaRPr lang="en-US" sz="1200" dirty="0">
                        <a:solidFill>
                          <a:schemeClr val="tx1">
                            <a:lumMod val="85000"/>
                            <a:lumOff val="15000"/>
                          </a:schemeClr>
                        </a:solidFill>
                        <a:latin typeface="Georgia" pitchFamily="18" charset="0"/>
                      </a:endParaRPr>
                    </a:p>
                  </a:txBody>
                  <a:tcPr>
                    <a:solidFill>
                      <a:schemeClr val="tx2">
                        <a:lumMod val="20000"/>
                        <a:lumOff val="80000"/>
                      </a:schemeClr>
                    </a:solidFill>
                  </a:tcPr>
                </a:tc>
                <a:tc>
                  <a:txBody>
                    <a:bodyPr/>
                    <a:lstStyle/>
                    <a:p>
                      <a:r>
                        <a:rPr lang="en-US" sz="1200" b="1" dirty="0">
                          <a:solidFill>
                            <a:schemeClr val="tx1">
                              <a:lumMod val="85000"/>
                              <a:lumOff val="15000"/>
                            </a:schemeClr>
                          </a:solidFill>
                          <a:latin typeface="Georgia" pitchFamily="18" charset="0"/>
                        </a:rPr>
                        <a:t>Data Provided</a:t>
                      </a:r>
                      <a:endParaRPr lang="en-US" sz="1200" dirty="0">
                        <a:solidFill>
                          <a:schemeClr val="tx1">
                            <a:lumMod val="85000"/>
                            <a:lumOff val="15000"/>
                          </a:schemeClr>
                        </a:solidFill>
                        <a:latin typeface="Georgia" pitchFamily="18" charset="0"/>
                      </a:endParaRPr>
                    </a:p>
                  </a:txBody>
                  <a:tcPr>
                    <a:solidFill>
                      <a:schemeClr val="tx2">
                        <a:lumMod val="20000"/>
                        <a:lumOff val="80000"/>
                      </a:schemeClr>
                    </a:solidFill>
                  </a:tcPr>
                </a:tc>
                <a:tc>
                  <a:txBody>
                    <a:bodyPr/>
                    <a:lstStyle/>
                    <a:p>
                      <a:r>
                        <a:rPr lang="en-US" sz="1200" b="1" dirty="0">
                          <a:solidFill>
                            <a:schemeClr val="tx1">
                              <a:lumMod val="85000"/>
                              <a:lumOff val="15000"/>
                            </a:schemeClr>
                          </a:solidFill>
                          <a:latin typeface="Georgia" pitchFamily="18" charset="0"/>
                        </a:rPr>
                        <a:t>Primary Users </a:t>
                      </a:r>
                      <a:endParaRPr lang="en-US" sz="1200" dirty="0">
                        <a:solidFill>
                          <a:schemeClr val="tx1">
                            <a:lumMod val="85000"/>
                            <a:lumOff val="15000"/>
                          </a:schemeClr>
                        </a:solidFill>
                        <a:latin typeface="Georgia" pitchFamily="18" charset="0"/>
                      </a:endParaRPr>
                    </a:p>
                  </a:txBody>
                  <a:tcPr>
                    <a:solidFill>
                      <a:schemeClr val="tx2">
                        <a:lumMod val="20000"/>
                        <a:lumOff val="80000"/>
                      </a:schemeClr>
                    </a:solidFill>
                  </a:tcPr>
                </a:tc>
                <a:tc>
                  <a:txBody>
                    <a:bodyPr/>
                    <a:lstStyle/>
                    <a:p>
                      <a:r>
                        <a:rPr lang="en-US" sz="1200" b="1" dirty="0">
                          <a:solidFill>
                            <a:schemeClr val="tx1">
                              <a:lumMod val="85000"/>
                              <a:lumOff val="15000"/>
                            </a:schemeClr>
                          </a:solidFill>
                          <a:latin typeface="Georgia" pitchFamily="18" charset="0"/>
                        </a:rPr>
                        <a:t>Links</a:t>
                      </a:r>
                      <a:endParaRPr lang="en-US" sz="1200" dirty="0">
                        <a:solidFill>
                          <a:schemeClr val="tx1">
                            <a:lumMod val="85000"/>
                            <a:lumOff val="15000"/>
                          </a:schemeClr>
                        </a:solidFill>
                        <a:latin typeface="Georgia" pitchFamily="18" charset="0"/>
                      </a:endParaRPr>
                    </a:p>
                  </a:txBody>
                  <a:tcPr>
                    <a:solidFill>
                      <a:schemeClr val="tx2">
                        <a:lumMod val="20000"/>
                        <a:lumOff val="80000"/>
                      </a:schemeClr>
                    </a:solidFill>
                  </a:tcPr>
                </a:tc>
                <a:extLst>
                  <a:ext uri="{0D108BD9-81ED-4DB2-BD59-A6C34878D82A}">
                    <a16:rowId xmlns:a16="http://schemas.microsoft.com/office/drawing/2014/main" val="10000"/>
                  </a:ext>
                </a:extLst>
              </a:tr>
              <a:tr h="370840">
                <a:tc>
                  <a:txBody>
                    <a:bodyPr/>
                    <a:lstStyle/>
                    <a:p>
                      <a:r>
                        <a:rPr lang="en-US" sz="1200" dirty="0">
                          <a:latin typeface="Georgia" pitchFamily="18" charset="0"/>
                        </a:rPr>
                        <a:t>Local Area Unemployment Statistics (LAUS) </a:t>
                      </a:r>
                    </a:p>
                  </a:txBody>
                  <a:tcPr/>
                </a:tc>
                <a:tc>
                  <a:txBody>
                    <a:bodyPr/>
                    <a:lstStyle/>
                    <a:p>
                      <a:r>
                        <a:rPr lang="en-US" sz="1200" dirty="0">
                          <a:latin typeface="Georgia" pitchFamily="18" charset="0"/>
                        </a:rPr>
                        <a:t>Local area estimates of employed and unemployed persons  in the labor force plus  the unemployment rate</a:t>
                      </a:r>
                    </a:p>
                  </a:txBody>
                  <a:tcPr/>
                </a:tc>
                <a:tc>
                  <a:txBody>
                    <a:bodyPr/>
                    <a:lstStyle/>
                    <a:p>
                      <a:r>
                        <a:rPr lang="en-US" sz="1200" dirty="0">
                          <a:latin typeface="Georgia" pitchFamily="18" charset="0"/>
                        </a:rPr>
                        <a:t>Federal government, local officials, news  media, employers, economic researchers</a:t>
                      </a:r>
                    </a:p>
                  </a:txBody>
                  <a:tcPr/>
                </a:tc>
                <a:tc>
                  <a:txBody>
                    <a:bodyPr/>
                    <a:lstStyle/>
                    <a:p>
                      <a:r>
                        <a:rPr lang="en-US" sz="1200" dirty="0">
                          <a:solidFill>
                            <a:srgbClr val="0000FF"/>
                          </a:solidFill>
                          <a:latin typeface="Georgia" pitchFamily="18" charset="0"/>
                          <a:hlinkClick r:id="rId4"/>
                        </a:rPr>
                        <a:t>www.bls.gov/lau</a:t>
                      </a:r>
                      <a:r>
                        <a:rPr lang="en-US" sz="1200" dirty="0">
                          <a:solidFill>
                            <a:srgbClr val="0000FF"/>
                          </a:solidFill>
                          <a:latin typeface="Georgia" pitchFamily="18" charset="0"/>
                        </a:rPr>
                        <a:t> </a:t>
                      </a:r>
                      <a:r>
                        <a:rPr lang="en-US" sz="1200" dirty="0">
                          <a:latin typeface="Georgia" pitchFamily="18" charset="0"/>
                        </a:rPr>
                        <a:t>or your state workforce agency website</a:t>
                      </a:r>
                    </a:p>
                  </a:txBody>
                  <a:tcPr/>
                </a:tc>
                <a:extLst>
                  <a:ext uri="{0D108BD9-81ED-4DB2-BD59-A6C34878D82A}">
                    <a16:rowId xmlns:a16="http://schemas.microsoft.com/office/drawing/2014/main" val="10001"/>
                  </a:ext>
                </a:extLst>
              </a:tr>
              <a:tr h="370840">
                <a:tc>
                  <a:txBody>
                    <a:bodyPr/>
                    <a:lstStyle/>
                    <a:p>
                      <a:r>
                        <a:rPr lang="en-US" sz="1200" dirty="0">
                          <a:latin typeface="Georgia" pitchFamily="18" charset="0"/>
                        </a:rPr>
                        <a:t>Current Population Survey (CPS)</a:t>
                      </a:r>
                    </a:p>
                  </a:txBody>
                  <a:tcPr/>
                </a:tc>
                <a:tc>
                  <a:txBody>
                    <a:bodyPr/>
                    <a:lstStyle/>
                    <a:p>
                      <a:r>
                        <a:rPr lang="en-US" sz="1200" dirty="0">
                          <a:latin typeface="Georgia" pitchFamily="18" charset="0"/>
                        </a:rPr>
                        <a:t>National estimates of  persons in labor force, and unemployment rate, with demographic details  </a:t>
                      </a:r>
                    </a:p>
                  </a:txBody>
                  <a:tcPr/>
                </a:tc>
                <a:tc>
                  <a:txBody>
                    <a:bodyPr/>
                    <a:lstStyle/>
                    <a:p>
                      <a:r>
                        <a:rPr lang="en-US" sz="1200" dirty="0">
                          <a:latin typeface="Georgia" pitchFamily="18" charset="0"/>
                        </a:rPr>
                        <a:t>National policy makers, news media, local officials, economic researchers</a:t>
                      </a:r>
                    </a:p>
                  </a:txBody>
                  <a:tcPr/>
                </a:tc>
                <a:tc>
                  <a:txBody>
                    <a:bodyPr/>
                    <a:lstStyle/>
                    <a:p>
                      <a:r>
                        <a:rPr lang="en-US" sz="1200" dirty="0">
                          <a:solidFill>
                            <a:srgbClr val="0000FF"/>
                          </a:solidFill>
                          <a:latin typeface="Georgia" pitchFamily="18" charset="0"/>
                          <a:hlinkClick r:id="rId5"/>
                        </a:rPr>
                        <a:t>www.bls.gov/cps</a:t>
                      </a:r>
                      <a:endParaRPr lang="en-US" sz="1200" dirty="0">
                        <a:latin typeface="Georgia" pitchFamily="18" charset="0"/>
                      </a:endParaRPr>
                    </a:p>
                  </a:txBody>
                  <a:tcPr/>
                </a:tc>
                <a:extLst>
                  <a:ext uri="{0D108BD9-81ED-4DB2-BD59-A6C34878D82A}">
                    <a16:rowId xmlns:a16="http://schemas.microsoft.com/office/drawing/2014/main" val="10002"/>
                  </a:ext>
                </a:extLst>
              </a:tr>
              <a:tr h="370840">
                <a:tc>
                  <a:txBody>
                    <a:bodyPr/>
                    <a:lstStyle/>
                    <a:p>
                      <a:r>
                        <a:rPr lang="en-US" sz="1200" dirty="0">
                          <a:latin typeface="Georgia" pitchFamily="18" charset="0"/>
                        </a:rPr>
                        <a:t>Local Employment  Dynamics (LED) </a:t>
                      </a:r>
                    </a:p>
                  </a:txBody>
                  <a:tcPr/>
                </a:tc>
                <a:tc>
                  <a:txBody>
                    <a:bodyPr/>
                    <a:lstStyle/>
                    <a:p>
                      <a:r>
                        <a:rPr lang="en-US" sz="1200" dirty="0">
                          <a:latin typeface="Georgia" pitchFamily="18" charset="0"/>
                        </a:rPr>
                        <a:t>Local statistics on  employment, hiring, job creation, labor turnover and earnings with  demographic details</a:t>
                      </a:r>
                    </a:p>
                  </a:txBody>
                  <a:tcPr/>
                </a:tc>
                <a:tc>
                  <a:txBody>
                    <a:bodyPr/>
                    <a:lstStyle/>
                    <a:p>
                      <a:r>
                        <a:rPr lang="en-US" sz="1200" dirty="0">
                          <a:latin typeface="Georgia" pitchFamily="18" charset="0"/>
                        </a:rPr>
                        <a:t>Local officials and  planners, employers and economic developers</a:t>
                      </a:r>
                    </a:p>
                  </a:txBody>
                  <a:tcPr/>
                </a:tc>
                <a:tc>
                  <a:txBody>
                    <a:bodyPr/>
                    <a:lstStyle/>
                    <a:p>
                      <a:r>
                        <a:rPr lang="en-US" sz="1200" dirty="0">
                          <a:solidFill>
                            <a:srgbClr val="0000FF"/>
                          </a:solidFill>
                          <a:latin typeface="Georgia" pitchFamily="18" charset="0"/>
                          <a:hlinkClick r:id="rId6"/>
                        </a:rPr>
                        <a:t>http://lehd.did.census.gov</a:t>
                      </a:r>
                      <a:endParaRPr lang="en-US" sz="1200" dirty="0">
                        <a:latin typeface="Georgia" pitchFamily="18" charset="0"/>
                      </a:endParaRPr>
                    </a:p>
                  </a:txBody>
                  <a:tcPr/>
                </a:tc>
                <a:extLst>
                  <a:ext uri="{0D108BD9-81ED-4DB2-BD59-A6C34878D82A}">
                    <a16:rowId xmlns:a16="http://schemas.microsoft.com/office/drawing/2014/main" val="10003"/>
                  </a:ext>
                </a:extLst>
              </a:tr>
              <a:tr h="370840">
                <a:tc>
                  <a:txBody>
                    <a:bodyPr/>
                    <a:lstStyle/>
                    <a:p>
                      <a:r>
                        <a:rPr lang="en-US" sz="1200" dirty="0">
                          <a:latin typeface="Georgia" pitchFamily="18" charset="0"/>
                        </a:rPr>
                        <a:t>Mass Layoff  Statistics   (MLS)</a:t>
                      </a:r>
                    </a:p>
                  </a:txBody>
                  <a:tcPr/>
                </a:tc>
                <a:tc>
                  <a:txBody>
                    <a:bodyPr/>
                    <a:lstStyle/>
                    <a:p>
                      <a:r>
                        <a:rPr lang="en-US" sz="1200" dirty="0">
                          <a:latin typeface="Georgia" pitchFamily="18" charset="0"/>
                        </a:rPr>
                        <a:t>Number of workers  separated from jobs, reasons for layoff, recall dates if known</a:t>
                      </a:r>
                    </a:p>
                  </a:txBody>
                  <a:tcPr/>
                </a:tc>
                <a:tc>
                  <a:txBody>
                    <a:bodyPr/>
                    <a:lstStyle/>
                    <a:p>
                      <a:r>
                        <a:rPr lang="en-US" sz="1200" dirty="0">
                          <a:latin typeface="Georgia" pitchFamily="18" charset="0"/>
                        </a:rPr>
                        <a:t>Federal government, local officials, WIB  planners</a:t>
                      </a:r>
                    </a:p>
                  </a:txBody>
                  <a:tcPr/>
                </a:tc>
                <a:tc>
                  <a:txBody>
                    <a:bodyPr/>
                    <a:lstStyle/>
                    <a:p>
                      <a:r>
                        <a:rPr lang="en-US" sz="1200" dirty="0">
                          <a:solidFill>
                            <a:srgbClr val="0000FF"/>
                          </a:solidFill>
                          <a:latin typeface="Georgia" pitchFamily="18" charset="0"/>
                          <a:hlinkClick r:id="rId7"/>
                        </a:rPr>
                        <a:t>www.bls.gov/mls</a:t>
                      </a:r>
                      <a:r>
                        <a:rPr lang="en-US" sz="1200" dirty="0">
                          <a:solidFill>
                            <a:srgbClr val="0000FF"/>
                          </a:solidFill>
                          <a:latin typeface="Georgia" pitchFamily="18" charset="0"/>
                        </a:rPr>
                        <a:t>  </a:t>
                      </a:r>
                      <a:r>
                        <a:rPr lang="en-US" sz="1200" dirty="0">
                          <a:latin typeface="Georgia" pitchFamily="18" charset="0"/>
                        </a:rPr>
                        <a:t>or your state workforce  agency website</a:t>
                      </a:r>
                    </a:p>
                  </a:txBody>
                  <a:tcPr/>
                </a:tc>
                <a:extLst>
                  <a:ext uri="{0D108BD9-81ED-4DB2-BD59-A6C34878D82A}">
                    <a16:rowId xmlns:a16="http://schemas.microsoft.com/office/drawing/2014/main" val="10004"/>
                  </a:ext>
                </a:extLst>
              </a:tr>
            </a:tbl>
          </a:graphicData>
        </a:graphic>
      </p:graphicFrame>
      <p:pic>
        <p:nvPicPr>
          <p:cNvPr id="5" name="Recorded Sound">
            <a:hlinkClick r:id="" action="ppaction://media"/>
          </p:cNvPr>
          <p:cNvPicPr>
            <a:picLocks noRot="1" noChangeAspect="1"/>
          </p:cNvPicPr>
          <p:nvPr>
            <a:wavAudioFile r:embed="rId1" name="Recorded Sound"/>
          </p:nvPr>
        </p:nvPicPr>
        <p:blipFill>
          <a:blip r:embed="rId8" cstate="print"/>
          <a:stretch>
            <a:fillRect/>
          </a:stretch>
        </p:blipFill>
        <p:spPr>
          <a:xfrm>
            <a:off x="8610600" y="228600"/>
            <a:ext cx="304800" cy="304800"/>
          </a:xfrm>
          <a:prstGeom prst="rect">
            <a:avLst/>
          </a:prstGeom>
        </p:spPr>
      </p:pic>
    </p:spTree>
  </p:cSld>
  <p:clrMapOvr>
    <a:masterClrMapping/>
  </p:clrMapOvr>
  <p:transition advTm="1808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03" fill="hold"/>
                                        <p:tgtEl>
                                          <p:spTgt spid="5"/>
                                        </p:tgtEl>
                                      </p:cBhvr>
                                    </p:cmd>
                                  </p:childTnLst>
                                </p:cTn>
                              </p:par>
                              <p:par>
                                <p:cTn id="7" presetID="15"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 calcmode="lin" valueType="num">
                                      <p:cBhvr>
                                        <p:cTn id="9" dur="2000" fill="hold"/>
                                        <p:tgtEl>
                                          <p:spTgt spid="15"/>
                                        </p:tgtEl>
                                        <p:attrNameLst>
                                          <p:attrName>ppt_w</p:attrName>
                                        </p:attrNameLst>
                                      </p:cBhvr>
                                      <p:tavLst>
                                        <p:tav tm="0">
                                          <p:val>
                                            <p:fltVal val="0"/>
                                          </p:val>
                                        </p:tav>
                                        <p:tav tm="100000">
                                          <p:val>
                                            <p:strVal val="#ppt_w"/>
                                          </p:val>
                                        </p:tav>
                                      </p:tavLst>
                                    </p:anim>
                                    <p:anim calcmode="lin" valueType="num">
                                      <p:cBhvr>
                                        <p:cTn id="10" dur="2000" fill="hold"/>
                                        <p:tgtEl>
                                          <p:spTgt spid="15"/>
                                        </p:tgtEl>
                                        <p:attrNameLst>
                                          <p:attrName>ppt_h</p:attrName>
                                        </p:attrNameLst>
                                      </p:cBhvr>
                                      <p:tavLst>
                                        <p:tav tm="0">
                                          <p:val>
                                            <p:fltVal val="0"/>
                                          </p:val>
                                        </p:tav>
                                        <p:tav tm="100000">
                                          <p:val>
                                            <p:strVal val="#ppt_h"/>
                                          </p:val>
                                        </p:tav>
                                      </p:tavLst>
                                    </p:anim>
                                    <p:anim calcmode="lin" valueType="num">
                                      <p:cBhvr>
                                        <p:cTn id="11" dur="2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2" dur="2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533400" y="1800225"/>
            <a:ext cx="5562600" cy="3293209"/>
          </a:xfrm>
          <a:prstGeom prst="rect">
            <a:avLst/>
          </a:prstGeom>
          <a:noFill/>
        </p:spPr>
        <p:txBody>
          <a:bodyPr wrap="square" rtlCol="0">
            <a:spAutoFit/>
          </a:bodyPr>
          <a:lstStyle/>
          <a:p>
            <a:r>
              <a:rPr lang="en-US" sz="1600" dirty="0">
                <a:solidFill>
                  <a:schemeClr val="bg1"/>
                </a:solidFill>
                <a:latin typeface="Georgia" pitchFamily="18" charset="0"/>
              </a:rPr>
              <a:t>Demographic Data  covers a wide range of information related to general population characteristics.  All demographic data will ultimately have an impact on what’s going on within the workforce but  LMI focuses on those items that relate to employment status, earnings, commuting patterns and the like.  The U.S. Bureau of Census is the primary source for most demographic data.  These data provide the capability to assess differences that exist within the workforce.  Items such as ethnic group, age distribution, number of disabled persons, educational attainment, and commuting patterns of workers all have an effect on the ability to assess and address problems that might exist within a given workforce.</a:t>
            </a:r>
          </a:p>
        </p:txBody>
      </p:sp>
      <p:pic>
        <p:nvPicPr>
          <p:cNvPr id="181251" name="Picture 3" descr="C:\Users\Ted\AppData\Local\Microsoft\Windows\Temporary Internet Files\Content.IE5\BREILCQT\MP900443145[1].jpg"/>
          <p:cNvPicPr>
            <a:picLocks noChangeAspect="1" noChangeArrowheads="1"/>
          </p:cNvPicPr>
          <p:nvPr/>
        </p:nvPicPr>
        <p:blipFill>
          <a:blip r:embed="rId4" cstate="print"/>
          <a:srcRect/>
          <a:stretch>
            <a:fillRect/>
          </a:stretch>
        </p:blipFill>
        <p:spPr bwMode="auto">
          <a:xfrm>
            <a:off x="6400800" y="1828800"/>
            <a:ext cx="2438401" cy="1371600"/>
          </a:xfrm>
          <a:prstGeom prst="rect">
            <a:avLst/>
          </a:prstGeom>
          <a:noFill/>
        </p:spPr>
      </p:pic>
      <p:sp>
        <p:nvSpPr>
          <p:cNvPr id="15" name="TextBox 11"/>
          <p:cNvSpPr txBox="1">
            <a:spLocks noChangeArrowheads="1"/>
          </p:cNvSpPr>
          <p:nvPr/>
        </p:nvSpPr>
        <p:spPr bwMode="auto">
          <a:xfrm>
            <a:off x="457200" y="381000"/>
            <a:ext cx="8077200" cy="584775"/>
          </a:xfrm>
          <a:prstGeom prst="rect">
            <a:avLst/>
          </a:prstGeom>
          <a:noFill/>
          <a:ln w="9525">
            <a:noFill/>
            <a:miter lim="800000"/>
            <a:headEnd/>
            <a:tailEnd/>
          </a:ln>
        </p:spPr>
        <p:txBody>
          <a:bodyPr>
            <a:spAutoFit/>
          </a:bodyPr>
          <a:lstStyle/>
          <a:p>
            <a:r>
              <a:rPr lang="en-US" sz="3200" dirty="0">
                <a:solidFill>
                  <a:schemeClr val="tx2">
                    <a:lumMod val="20000"/>
                    <a:lumOff val="80000"/>
                  </a:schemeClr>
                </a:solidFill>
                <a:latin typeface="Georgia" pitchFamily="18" charset="0"/>
              </a:rPr>
              <a:t>Most Requested Types of Data </a:t>
            </a:r>
            <a:endParaRPr lang="en-US" sz="3200" i="1" dirty="0">
              <a:solidFill>
                <a:schemeClr val="tx2">
                  <a:lumMod val="20000"/>
                  <a:lumOff val="80000"/>
                </a:schemeClr>
              </a:solidFill>
              <a:latin typeface="Georgia" pitchFamily="18" charset="0"/>
            </a:endParaRPr>
          </a:p>
        </p:txBody>
      </p:sp>
      <p:sp>
        <p:nvSpPr>
          <p:cNvPr id="20" name="Rounded Rectangle 4"/>
          <p:cNvSpPr/>
          <p:nvPr/>
        </p:nvSpPr>
        <p:spPr>
          <a:xfrm>
            <a:off x="502490" y="1143000"/>
            <a:ext cx="5700620" cy="586034"/>
          </a:xfrm>
          <a:prstGeom prst="rect">
            <a:avLst/>
          </a:prstGeom>
          <a:solidFill>
            <a:schemeClr val="tx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53226" tIns="0" rIns="153226" bIns="0" numCol="1" spcCol="1270" anchor="ctr" anchorCtr="0">
            <a:noAutofit/>
          </a:bodyPr>
          <a:lstStyle/>
          <a:p>
            <a:pPr lvl="0" algn="ctr" defTabSz="977900">
              <a:lnSpc>
                <a:spcPct val="90000"/>
              </a:lnSpc>
              <a:spcBef>
                <a:spcPct val="0"/>
              </a:spcBef>
              <a:spcAft>
                <a:spcPct val="35000"/>
              </a:spcAft>
            </a:pPr>
            <a:r>
              <a:rPr lang="en-US" sz="2200" b="1" kern="1200" dirty="0">
                <a:solidFill>
                  <a:schemeClr val="tx1">
                    <a:lumMod val="85000"/>
                    <a:lumOff val="15000"/>
                  </a:schemeClr>
                </a:solidFill>
                <a:latin typeface="Georgia" pitchFamily="18" charset="0"/>
              </a:rPr>
              <a:t>Demographic Data</a:t>
            </a: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610600" y="228600"/>
            <a:ext cx="304800" cy="304800"/>
          </a:xfrm>
          <a:prstGeom prst="rect">
            <a:avLst/>
          </a:prstGeom>
        </p:spPr>
      </p:pic>
    </p:spTree>
  </p:cSld>
  <p:clrMapOvr>
    <a:masterClrMapping/>
  </p:clrMapOvr>
  <p:transition advTm="213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7200" y="4648200"/>
            <a:ext cx="8382000" cy="400110"/>
          </a:xfrm>
          <a:prstGeom prst="rect">
            <a:avLst/>
          </a:prstGeom>
          <a:solidFill>
            <a:schemeClr val="tx2">
              <a:lumMod val="20000"/>
              <a:lumOff val="80000"/>
            </a:schemeClr>
          </a:solidFill>
        </p:spPr>
        <p:txBody>
          <a:bodyPr wrap="square" rtlCol="0">
            <a:spAutoFit/>
          </a:bodyPr>
          <a:lstStyle/>
          <a:p>
            <a:r>
              <a:rPr lang="en-US" sz="2000" b="1" dirty="0">
                <a:solidFill>
                  <a:schemeClr val="tx1">
                    <a:lumMod val="85000"/>
                    <a:lumOff val="15000"/>
                  </a:schemeClr>
                </a:solidFill>
                <a:latin typeface="Georgia" pitchFamily="18" charset="0"/>
              </a:rPr>
              <a:t>Note:</a:t>
            </a:r>
            <a:r>
              <a:rPr lang="en-US" sz="2000" dirty="0">
                <a:solidFill>
                  <a:schemeClr val="tx1">
                    <a:lumMod val="85000"/>
                    <a:lumOff val="15000"/>
                  </a:schemeClr>
                </a:solidFill>
                <a:latin typeface="Georgia" pitchFamily="18" charset="0"/>
              </a:rPr>
              <a:t>  Demographic data includes population and work force.</a:t>
            </a:r>
          </a:p>
        </p:txBody>
      </p:sp>
      <p:sp>
        <p:nvSpPr>
          <p:cNvPr id="12" name="TextBox 11"/>
          <p:cNvSpPr txBox="1">
            <a:spLocks noChangeArrowheads="1"/>
          </p:cNvSpPr>
          <p:nvPr/>
        </p:nvSpPr>
        <p:spPr bwMode="auto">
          <a:xfrm>
            <a:off x="457200" y="381000"/>
            <a:ext cx="8077200" cy="584775"/>
          </a:xfrm>
          <a:prstGeom prst="rect">
            <a:avLst/>
          </a:prstGeom>
          <a:noFill/>
          <a:ln w="9525">
            <a:noFill/>
            <a:miter lim="800000"/>
            <a:headEnd/>
            <a:tailEnd/>
          </a:ln>
        </p:spPr>
        <p:txBody>
          <a:bodyPr>
            <a:spAutoFit/>
          </a:bodyPr>
          <a:lstStyle/>
          <a:p>
            <a:r>
              <a:rPr lang="en-US" sz="3200" dirty="0">
                <a:solidFill>
                  <a:schemeClr val="tx2">
                    <a:lumMod val="20000"/>
                    <a:lumOff val="80000"/>
                  </a:schemeClr>
                </a:solidFill>
                <a:latin typeface="Georgia" pitchFamily="18" charset="0"/>
              </a:rPr>
              <a:t>Most Requested Demographic Data </a:t>
            </a:r>
            <a:endParaRPr lang="en-US" sz="3200" i="1" dirty="0">
              <a:solidFill>
                <a:schemeClr val="tx2">
                  <a:lumMod val="20000"/>
                  <a:lumOff val="80000"/>
                </a:schemeClr>
              </a:solidFill>
              <a:latin typeface="Georgia" pitchFamily="18" charset="0"/>
            </a:endParaRPr>
          </a:p>
        </p:txBody>
      </p:sp>
      <p:graphicFrame>
        <p:nvGraphicFramePr>
          <p:cNvPr id="16" name="Table 15"/>
          <p:cNvGraphicFramePr>
            <a:graphicFrameLocks noGrp="1"/>
          </p:cNvGraphicFramePr>
          <p:nvPr/>
        </p:nvGraphicFramePr>
        <p:xfrm>
          <a:off x="457200" y="1295400"/>
          <a:ext cx="8382000" cy="311404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70840">
                <a:tc>
                  <a:txBody>
                    <a:bodyPr/>
                    <a:lstStyle/>
                    <a:p>
                      <a:r>
                        <a:rPr lang="en-US" sz="1200" b="1" dirty="0">
                          <a:solidFill>
                            <a:schemeClr val="tx1">
                              <a:lumMod val="85000"/>
                              <a:lumOff val="15000"/>
                            </a:schemeClr>
                          </a:solidFill>
                          <a:latin typeface="Georgia" pitchFamily="18" charset="0"/>
                        </a:rPr>
                        <a:t>Data Set</a:t>
                      </a:r>
                      <a:endParaRPr lang="en-US" sz="1200" dirty="0">
                        <a:solidFill>
                          <a:schemeClr val="tx1">
                            <a:lumMod val="85000"/>
                            <a:lumOff val="15000"/>
                          </a:schemeClr>
                        </a:solidFill>
                        <a:latin typeface="Georgia" pitchFamily="18" charset="0"/>
                      </a:endParaRPr>
                    </a:p>
                  </a:txBody>
                  <a:tcPr>
                    <a:solidFill>
                      <a:schemeClr val="tx2">
                        <a:lumMod val="20000"/>
                        <a:lumOff val="80000"/>
                      </a:schemeClr>
                    </a:solidFill>
                  </a:tcPr>
                </a:tc>
                <a:tc>
                  <a:txBody>
                    <a:bodyPr/>
                    <a:lstStyle/>
                    <a:p>
                      <a:r>
                        <a:rPr lang="en-US" sz="1200" b="1" dirty="0">
                          <a:solidFill>
                            <a:schemeClr val="tx1">
                              <a:lumMod val="85000"/>
                              <a:lumOff val="15000"/>
                            </a:schemeClr>
                          </a:solidFill>
                          <a:latin typeface="Georgia" pitchFamily="18" charset="0"/>
                        </a:rPr>
                        <a:t>Data Provided</a:t>
                      </a:r>
                      <a:endParaRPr lang="en-US" sz="1200" dirty="0">
                        <a:solidFill>
                          <a:schemeClr val="tx1">
                            <a:lumMod val="85000"/>
                            <a:lumOff val="15000"/>
                          </a:schemeClr>
                        </a:solidFill>
                        <a:latin typeface="Georgia" pitchFamily="18" charset="0"/>
                      </a:endParaRPr>
                    </a:p>
                  </a:txBody>
                  <a:tcPr>
                    <a:solidFill>
                      <a:schemeClr val="tx2">
                        <a:lumMod val="20000"/>
                        <a:lumOff val="80000"/>
                      </a:schemeClr>
                    </a:solidFill>
                  </a:tcPr>
                </a:tc>
                <a:tc>
                  <a:txBody>
                    <a:bodyPr/>
                    <a:lstStyle/>
                    <a:p>
                      <a:r>
                        <a:rPr lang="en-US" sz="1200" b="1" dirty="0">
                          <a:solidFill>
                            <a:schemeClr val="tx1">
                              <a:lumMod val="85000"/>
                              <a:lumOff val="15000"/>
                            </a:schemeClr>
                          </a:solidFill>
                          <a:latin typeface="Georgia" pitchFamily="18" charset="0"/>
                        </a:rPr>
                        <a:t>Primary Users </a:t>
                      </a:r>
                      <a:endParaRPr lang="en-US" sz="1200" dirty="0">
                        <a:solidFill>
                          <a:schemeClr val="tx1">
                            <a:lumMod val="85000"/>
                            <a:lumOff val="15000"/>
                          </a:schemeClr>
                        </a:solidFill>
                        <a:latin typeface="Georgia" pitchFamily="18" charset="0"/>
                      </a:endParaRPr>
                    </a:p>
                  </a:txBody>
                  <a:tcPr>
                    <a:solidFill>
                      <a:schemeClr val="tx2">
                        <a:lumMod val="20000"/>
                        <a:lumOff val="80000"/>
                      </a:schemeClr>
                    </a:solidFill>
                  </a:tcPr>
                </a:tc>
                <a:tc>
                  <a:txBody>
                    <a:bodyPr/>
                    <a:lstStyle/>
                    <a:p>
                      <a:r>
                        <a:rPr lang="en-US" sz="1200" b="1" dirty="0">
                          <a:solidFill>
                            <a:schemeClr val="tx1">
                              <a:lumMod val="85000"/>
                              <a:lumOff val="15000"/>
                            </a:schemeClr>
                          </a:solidFill>
                          <a:latin typeface="Georgia" pitchFamily="18" charset="0"/>
                        </a:rPr>
                        <a:t>Links</a:t>
                      </a:r>
                      <a:endParaRPr lang="en-US" sz="1200" dirty="0">
                        <a:solidFill>
                          <a:schemeClr val="tx1">
                            <a:lumMod val="85000"/>
                            <a:lumOff val="15000"/>
                          </a:schemeClr>
                        </a:solidFill>
                        <a:latin typeface="Georgia" pitchFamily="18" charset="0"/>
                      </a:endParaRPr>
                    </a:p>
                  </a:txBody>
                  <a:tcPr>
                    <a:solidFill>
                      <a:schemeClr val="tx2">
                        <a:lumMod val="20000"/>
                        <a:lumOff val="80000"/>
                      </a:schemeClr>
                    </a:solidFill>
                  </a:tcPr>
                </a:tc>
                <a:extLst>
                  <a:ext uri="{0D108BD9-81ED-4DB2-BD59-A6C34878D82A}">
                    <a16:rowId xmlns:a16="http://schemas.microsoft.com/office/drawing/2014/main" val="10000"/>
                  </a:ext>
                </a:extLst>
              </a:tr>
              <a:tr h="370840">
                <a:tc>
                  <a:txBody>
                    <a:bodyPr/>
                    <a:lstStyle/>
                    <a:p>
                      <a:r>
                        <a:rPr lang="en-US" sz="1200" dirty="0">
                          <a:latin typeface="Georgia" pitchFamily="18" charset="0"/>
                        </a:rPr>
                        <a:t>Decennial Census </a:t>
                      </a:r>
                    </a:p>
                  </a:txBody>
                  <a:tcPr/>
                </a:tc>
                <a:tc>
                  <a:txBody>
                    <a:bodyPr/>
                    <a:lstStyle/>
                    <a:p>
                      <a:r>
                        <a:rPr lang="en-US" sz="1200" dirty="0">
                          <a:latin typeface="Georgia" pitchFamily="18" charset="0"/>
                        </a:rPr>
                        <a:t>Detailed characteristics about the makeup of the population and labor force down to a very  localized area; estimates  for </a:t>
                      </a:r>
                      <a:r>
                        <a:rPr lang="en-US" sz="1200" dirty="0" err="1">
                          <a:latin typeface="Georgia" pitchFamily="18" charset="0"/>
                        </a:rPr>
                        <a:t>intercensal</a:t>
                      </a:r>
                      <a:r>
                        <a:rPr lang="en-US" sz="1200" dirty="0">
                          <a:latin typeface="Georgia" pitchFamily="18" charset="0"/>
                        </a:rPr>
                        <a:t> years and  projections for future years  are also available for many geographic areas</a:t>
                      </a:r>
                    </a:p>
                  </a:txBody>
                  <a:tcPr/>
                </a:tc>
                <a:tc>
                  <a:txBody>
                    <a:bodyPr/>
                    <a:lstStyle/>
                    <a:p>
                      <a:r>
                        <a:rPr lang="en-US" sz="1200" dirty="0">
                          <a:latin typeface="Georgia" pitchFamily="18" charset="0"/>
                        </a:rPr>
                        <a:t>Educators, government  entities, transportation planners, WIB partners, economic researchers, public utilities, employers, local officials, marketing  firms, health officials</a:t>
                      </a:r>
                    </a:p>
                  </a:txBody>
                  <a:tcPr/>
                </a:tc>
                <a:tc>
                  <a:txBody>
                    <a:bodyPr/>
                    <a:lstStyle/>
                    <a:p>
                      <a:r>
                        <a:rPr lang="en-US" sz="1200" dirty="0">
                          <a:solidFill>
                            <a:srgbClr val="0000FF"/>
                          </a:solidFill>
                          <a:latin typeface="Georgia" pitchFamily="18" charset="0"/>
                          <a:hlinkClick r:id="rId4"/>
                        </a:rPr>
                        <a:t>www.census.gov</a:t>
                      </a:r>
                      <a:endParaRPr lang="en-US" sz="1200" dirty="0">
                        <a:latin typeface="Georgia" pitchFamily="18" charset="0"/>
                      </a:endParaRPr>
                    </a:p>
                  </a:txBody>
                  <a:tcPr/>
                </a:tc>
                <a:extLst>
                  <a:ext uri="{0D108BD9-81ED-4DB2-BD59-A6C34878D82A}">
                    <a16:rowId xmlns:a16="http://schemas.microsoft.com/office/drawing/2014/main" val="10001"/>
                  </a:ext>
                </a:extLst>
              </a:tr>
              <a:tr h="370840">
                <a:tc>
                  <a:txBody>
                    <a:bodyPr/>
                    <a:lstStyle/>
                    <a:p>
                      <a:r>
                        <a:rPr lang="en-US" sz="1200" dirty="0">
                          <a:latin typeface="Georgia" pitchFamily="18" charset="0"/>
                        </a:rPr>
                        <a:t>American Community Survey (ACS)</a:t>
                      </a:r>
                    </a:p>
                  </a:txBody>
                  <a:tcPr/>
                </a:tc>
                <a:tc>
                  <a:txBody>
                    <a:bodyPr/>
                    <a:lstStyle/>
                    <a:p>
                      <a:r>
                        <a:rPr lang="en-US" sz="1200" dirty="0">
                          <a:latin typeface="Georgia" pitchFamily="18" charset="0"/>
                        </a:rPr>
                        <a:t>Variety of demographic information, including much of the same data gathered in the decennial census - updated annually for larger areas and less often for smaller areas</a:t>
                      </a:r>
                    </a:p>
                  </a:txBody>
                  <a:tcPr/>
                </a:tc>
                <a:tc>
                  <a:txBody>
                    <a:bodyPr/>
                    <a:lstStyle/>
                    <a:p>
                      <a:r>
                        <a:rPr lang="en-US" sz="1200" dirty="0">
                          <a:latin typeface="Georgia" pitchFamily="18" charset="0"/>
                        </a:rPr>
                        <a:t>Same as for decennial census</a:t>
                      </a:r>
                    </a:p>
                  </a:txBody>
                  <a:tcPr/>
                </a:tc>
                <a:tc>
                  <a:txBody>
                    <a:bodyPr/>
                    <a:lstStyle/>
                    <a:p>
                      <a:r>
                        <a:rPr lang="en-US" sz="1200" dirty="0">
                          <a:latin typeface="Georgia" pitchFamily="18" charset="0"/>
                          <a:hlinkClick r:id="rId5"/>
                        </a:rPr>
                        <a:t>w</a:t>
                      </a:r>
                      <a:r>
                        <a:rPr lang="en-US" sz="1200" dirty="0">
                          <a:solidFill>
                            <a:srgbClr val="3333FF"/>
                          </a:solidFill>
                          <a:latin typeface="Georgia" pitchFamily="18" charset="0"/>
                          <a:hlinkClick r:id="rId5"/>
                        </a:rPr>
                        <a:t>ww.census.gov/acs</a:t>
                      </a:r>
                      <a:endParaRPr lang="en-US" sz="1200" dirty="0">
                        <a:latin typeface="Georgia" pitchFamily="18" charset="0"/>
                      </a:endParaRPr>
                    </a:p>
                  </a:txBody>
                  <a:tcPr/>
                </a:tc>
                <a:extLst>
                  <a:ext uri="{0D108BD9-81ED-4DB2-BD59-A6C34878D82A}">
                    <a16:rowId xmlns:a16="http://schemas.microsoft.com/office/drawing/2014/main" val="10002"/>
                  </a:ext>
                </a:extLst>
              </a:tr>
            </a:tbl>
          </a:graphicData>
        </a:graphic>
      </p:graphicFrame>
      <p:pic>
        <p:nvPicPr>
          <p:cNvPr id="5" name="Recorded Sound">
            <a:hlinkClick r:id="" action="ppaction://media"/>
          </p:cNvPr>
          <p:cNvPicPr>
            <a:picLocks noRot="1" noChangeAspect="1"/>
          </p:cNvPicPr>
          <p:nvPr>
            <a:wavAudioFile r:embed="rId1" name="Recorded Sound"/>
          </p:nvPr>
        </p:nvPicPr>
        <p:blipFill>
          <a:blip r:embed="rId6" cstate="print"/>
          <a:stretch>
            <a:fillRect/>
          </a:stretch>
        </p:blipFill>
        <p:spPr>
          <a:xfrm>
            <a:off x="8610600" y="228600"/>
            <a:ext cx="304800" cy="304800"/>
          </a:xfrm>
          <a:prstGeom prst="rect">
            <a:avLst/>
          </a:prstGeom>
        </p:spPr>
      </p:pic>
    </p:spTree>
  </p:cSld>
  <p:clrMapOvr>
    <a:masterClrMapping/>
  </p:clrMapOvr>
  <p:transition advTm="1971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90" fill="hold"/>
                                        <p:tgtEl>
                                          <p:spTgt spid="5"/>
                                        </p:tgtEl>
                                      </p:cBhvr>
                                    </p:cmd>
                                  </p:childTnLst>
                                </p:cTn>
                              </p:par>
                              <p:par>
                                <p:cTn id="7" presetID="15"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 calcmode="lin" valueType="num">
                                      <p:cBhvr>
                                        <p:cTn id="9" dur="2000" fill="hold"/>
                                        <p:tgtEl>
                                          <p:spTgt spid="15"/>
                                        </p:tgtEl>
                                        <p:attrNameLst>
                                          <p:attrName>ppt_w</p:attrName>
                                        </p:attrNameLst>
                                      </p:cBhvr>
                                      <p:tavLst>
                                        <p:tav tm="0">
                                          <p:val>
                                            <p:fltVal val="0"/>
                                          </p:val>
                                        </p:tav>
                                        <p:tav tm="100000">
                                          <p:val>
                                            <p:strVal val="#ppt_w"/>
                                          </p:val>
                                        </p:tav>
                                      </p:tavLst>
                                    </p:anim>
                                    <p:anim calcmode="lin" valueType="num">
                                      <p:cBhvr>
                                        <p:cTn id="10" dur="2000" fill="hold"/>
                                        <p:tgtEl>
                                          <p:spTgt spid="15"/>
                                        </p:tgtEl>
                                        <p:attrNameLst>
                                          <p:attrName>ppt_h</p:attrName>
                                        </p:attrNameLst>
                                      </p:cBhvr>
                                      <p:tavLst>
                                        <p:tav tm="0">
                                          <p:val>
                                            <p:fltVal val="0"/>
                                          </p:val>
                                        </p:tav>
                                        <p:tav tm="100000">
                                          <p:val>
                                            <p:strVal val="#ppt_h"/>
                                          </p:val>
                                        </p:tav>
                                      </p:tavLst>
                                    </p:anim>
                                    <p:anim calcmode="lin" valueType="num">
                                      <p:cBhvr>
                                        <p:cTn id="11" dur="2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2" dur="2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57200" y="1981200"/>
            <a:ext cx="5562600" cy="3539430"/>
          </a:xfrm>
          <a:prstGeom prst="rect">
            <a:avLst/>
          </a:prstGeom>
          <a:noFill/>
        </p:spPr>
        <p:txBody>
          <a:bodyPr wrap="square" rtlCol="0">
            <a:spAutoFit/>
          </a:bodyPr>
          <a:lstStyle/>
          <a:p>
            <a:r>
              <a:rPr lang="en-US" sz="1600" dirty="0">
                <a:solidFill>
                  <a:schemeClr val="bg1"/>
                </a:solidFill>
                <a:latin typeface="Georgia" pitchFamily="18" charset="0"/>
              </a:rPr>
              <a:t>Career Planning data is primarily used by jobseekers and career planners. It contains information on jobs in demand, job training requirements, requisite skills needed for a particular job and expected wages. It can also provide links to potential employers as well as info about “</a:t>
            </a:r>
            <a:r>
              <a:rPr lang="en-US" sz="1600" b="1" dirty="0">
                <a:solidFill>
                  <a:schemeClr val="bg1"/>
                </a:solidFill>
                <a:latin typeface="Georgia" pitchFamily="18" charset="0"/>
              </a:rPr>
              <a:t>green” </a:t>
            </a:r>
            <a:r>
              <a:rPr lang="en-US" sz="1600" dirty="0">
                <a:solidFill>
                  <a:schemeClr val="bg1"/>
                </a:solidFill>
                <a:latin typeface="Georgia" pitchFamily="18" charset="0"/>
              </a:rPr>
              <a:t>jobs or available training providers. It is also used by WIA partners to assess re-employment options for dislocated workers in the event of major layoffs or natural disasters.  Educators can use it to forecast occupational shortages or oversupplies, and make adjustments to training programs and curriculum.  Economic developers use it  in assessing  availability of qualified workers when trying to attract businesses.</a:t>
            </a:r>
          </a:p>
          <a:p>
            <a:endParaRPr lang="en-US" sz="1600" dirty="0">
              <a:solidFill>
                <a:schemeClr val="bg1"/>
              </a:solidFill>
              <a:latin typeface="Georgia" pitchFamily="18" charset="0"/>
            </a:endParaRPr>
          </a:p>
        </p:txBody>
      </p:sp>
      <p:pic>
        <p:nvPicPr>
          <p:cNvPr id="177154" name="Picture 2" descr="C:\Users\Ted\AppData\Local\Microsoft\Windows\Temporary Internet Files\Content.IE5\6OJZ45JO\MC900216682[1].wmf"/>
          <p:cNvPicPr>
            <a:picLocks noChangeAspect="1" noChangeArrowheads="1"/>
          </p:cNvPicPr>
          <p:nvPr/>
        </p:nvPicPr>
        <p:blipFill>
          <a:blip r:embed="rId4" cstate="print"/>
          <a:srcRect/>
          <a:stretch>
            <a:fillRect/>
          </a:stretch>
        </p:blipFill>
        <p:spPr bwMode="auto">
          <a:xfrm>
            <a:off x="6400800" y="2590800"/>
            <a:ext cx="2295358" cy="2103120"/>
          </a:xfrm>
          <a:prstGeom prst="rect">
            <a:avLst/>
          </a:prstGeom>
          <a:noFill/>
        </p:spPr>
      </p:pic>
      <p:sp>
        <p:nvSpPr>
          <p:cNvPr id="15" name="TextBox 11"/>
          <p:cNvSpPr txBox="1">
            <a:spLocks noChangeArrowheads="1"/>
          </p:cNvSpPr>
          <p:nvPr/>
        </p:nvSpPr>
        <p:spPr bwMode="auto">
          <a:xfrm>
            <a:off x="457200" y="381000"/>
            <a:ext cx="8077200" cy="584775"/>
          </a:xfrm>
          <a:prstGeom prst="rect">
            <a:avLst/>
          </a:prstGeom>
          <a:noFill/>
          <a:ln w="9525">
            <a:noFill/>
            <a:miter lim="800000"/>
            <a:headEnd/>
            <a:tailEnd/>
          </a:ln>
        </p:spPr>
        <p:txBody>
          <a:bodyPr>
            <a:spAutoFit/>
          </a:bodyPr>
          <a:lstStyle/>
          <a:p>
            <a:r>
              <a:rPr lang="en-US" sz="3200" dirty="0">
                <a:solidFill>
                  <a:schemeClr val="tx2">
                    <a:lumMod val="20000"/>
                    <a:lumOff val="80000"/>
                  </a:schemeClr>
                </a:solidFill>
                <a:latin typeface="Georgia" pitchFamily="18" charset="0"/>
              </a:rPr>
              <a:t>Most Requested Types of Data </a:t>
            </a:r>
            <a:endParaRPr lang="en-US" sz="3200" i="1" dirty="0">
              <a:solidFill>
                <a:schemeClr val="tx2">
                  <a:lumMod val="20000"/>
                  <a:lumOff val="80000"/>
                </a:schemeClr>
              </a:solidFill>
              <a:latin typeface="Georgia" pitchFamily="18" charset="0"/>
            </a:endParaRPr>
          </a:p>
        </p:txBody>
      </p:sp>
      <p:sp>
        <p:nvSpPr>
          <p:cNvPr id="20" name="Rounded Rectangle 4"/>
          <p:cNvSpPr/>
          <p:nvPr/>
        </p:nvSpPr>
        <p:spPr>
          <a:xfrm>
            <a:off x="502490" y="1143000"/>
            <a:ext cx="5700620" cy="586034"/>
          </a:xfrm>
          <a:prstGeom prst="rect">
            <a:avLst/>
          </a:prstGeom>
          <a:solidFill>
            <a:schemeClr val="tx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53226" tIns="0" rIns="153226" bIns="0" numCol="1" spcCol="1270" anchor="ctr" anchorCtr="0">
            <a:noAutofit/>
          </a:bodyPr>
          <a:lstStyle/>
          <a:p>
            <a:pPr lvl="0" algn="ctr" defTabSz="977900">
              <a:lnSpc>
                <a:spcPct val="90000"/>
              </a:lnSpc>
              <a:spcBef>
                <a:spcPct val="0"/>
              </a:spcBef>
              <a:spcAft>
                <a:spcPct val="35000"/>
              </a:spcAft>
            </a:pPr>
            <a:r>
              <a:rPr lang="en-US" sz="2200" b="1" kern="1200" dirty="0">
                <a:solidFill>
                  <a:schemeClr val="tx1">
                    <a:lumMod val="85000"/>
                    <a:lumOff val="15000"/>
                  </a:schemeClr>
                </a:solidFill>
                <a:latin typeface="Georgia" pitchFamily="18" charset="0"/>
              </a:rPr>
              <a:t>Career Planning Data</a:t>
            </a: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610600" y="228600"/>
            <a:ext cx="304800" cy="304800"/>
          </a:xfrm>
          <a:prstGeom prst="rect">
            <a:avLst/>
          </a:prstGeom>
        </p:spPr>
      </p:pic>
    </p:spTree>
  </p:cSld>
  <p:clrMapOvr>
    <a:masterClrMapping/>
  </p:clrMapOvr>
  <p:transition advTm="4879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4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457200" y="381000"/>
            <a:ext cx="8077200" cy="584775"/>
          </a:xfrm>
          <a:prstGeom prst="rect">
            <a:avLst/>
          </a:prstGeom>
          <a:noFill/>
          <a:ln w="9525">
            <a:noFill/>
            <a:miter lim="800000"/>
            <a:headEnd/>
            <a:tailEnd/>
          </a:ln>
        </p:spPr>
        <p:txBody>
          <a:bodyPr>
            <a:spAutoFit/>
          </a:bodyPr>
          <a:lstStyle/>
          <a:p>
            <a:r>
              <a:rPr lang="en-US" sz="3200" dirty="0">
                <a:solidFill>
                  <a:schemeClr val="tx2">
                    <a:lumMod val="20000"/>
                    <a:lumOff val="80000"/>
                  </a:schemeClr>
                </a:solidFill>
                <a:latin typeface="Georgia" pitchFamily="18" charset="0"/>
              </a:rPr>
              <a:t>Most Requested Career Planning Data </a:t>
            </a:r>
            <a:endParaRPr lang="en-US" sz="3200" i="1" dirty="0">
              <a:solidFill>
                <a:schemeClr val="tx2">
                  <a:lumMod val="20000"/>
                  <a:lumOff val="80000"/>
                </a:schemeClr>
              </a:solidFill>
              <a:latin typeface="Georgia" pitchFamily="18" charset="0"/>
            </a:endParaRPr>
          </a:p>
        </p:txBody>
      </p:sp>
      <p:graphicFrame>
        <p:nvGraphicFramePr>
          <p:cNvPr id="14" name="Table 13"/>
          <p:cNvGraphicFramePr>
            <a:graphicFrameLocks noGrp="1"/>
          </p:cNvGraphicFramePr>
          <p:nvPr/>
        </p:nvGraphicFramePr>
        <p:xfrm>
          <a:off x="609600" y="990600"/>
          <a:ext cx="7848600" cy="4206240"/>
        </p:xfrm>
        <a:graphic>
          <a:graphicData uri="http://schemas.openxmlformats.org/drawingml/2006/table">
            <a:tbl>
              <a:tblPr firstRow="1" bandRow="1">
                <a:tableStyleId>{5C22544A-7EE6-4342-B048-85BDC9FD1C3A}</a:tableStyleId>
              </a:tblPr>
              <a:tblGrid>
                <a:gridCol w="1962150">
                  <a:extLst>
                    <a:ext uri="{9D8B030D-6E8A-4147-A177-3AD203B41FA5}">
                      <a16:colId xmlns:a16="http://schemas.microsoft.com/office/drawing/2014/main" val="20000"/>
                    </a:ext>
                  </a:extLst>
                </a:gridCol>
                <a:gridCol w="1962150">
                  <a:extLst>
                    <a:ext uri="{9D8B030D-6E8A-4147-A177-3AD203B41FA5}">
                      <a16:colId xmlns:a16="http://schemas.microsoft.com/office/drawing/2014/main" val="20001"/>
                    </a:ext>
                  </a:extLst>
                </a:gridCol>
                <a:gridCol w="1962150">
                  <a:extLst>
                    <a:ext uri="{9D8B030D-6E8A-4147-A177-3AD203B41FA5}">
                      <a16:colId xmlns:a16="http://schemas.microsoft.com/office/drawing/2014/main" val="20002"/>
                    </a:ext>
                  </a:extLst>
                </a:gridCol>
                <a:gridCol w="1962150">
                  <a:extLst>
                    <a:ext uri="{9D8B030D-6E8A-4147-A177-3AD203B41FA5}">
                      <a16:colId xmlns:a16="http://schemas.microsoft.com/office/drawing/2014/main" val="20003"/>
                    </a:ext>
                  </a:extLst>
                </a:gridCol>
              </a:tblGrid>
              <a:tr h="228600">
                <a:tc>
                  <a:txBody>
                    <a:bodyPr/>
                    <a:lstStyle/>
                    <a:p>
                      <a:r>
                        <a:rPr lang="en-US" sz="1200" b="1" dirty="0">
                          <a:solidFill>
                            <a:schemeClr val="tx1">
                              <a:lumMod val="85000"/>
                              <a:lumOff val="15000"/>
                            </a:schemeClr>
                          </a:solidFill>
                          <a:latin typeface="Georgia" pitchFamily="18" charset="0"/>
                        </a:rPr>
                        <a:t>Data Set</a:t>
                      </a:r>
                      <a:endParaRPr lang="en-US" sz="1200" dirty="0">
                        <a:solidFill>
                          <a:schemeClr val="tx1">
                            <a:lumMod val="85000"/>
                            <a:lumOff val="15000"/>
                          </a:schemeClr>
                        </a:solidFill>
                        <a:latin typeface="Georgia" pitchFamily="18" charset="0"/>
                      </a:endParaRPr>
                    </a:p>
                  </a:txBody>
                  <a:tcPr>
                    <a:solidFill>
                      <a:schemeClr val="tx2">
                        <a:lumMod val="20000"/>
                        <a:lumOff val="80000"/>
                      </a:schemeClr>
                    </a:solidFill>
                  </a:tcPr>
                </a:tc>
                <a:tc>
                  <a:txBody>
                    <a:bodyPr/>
                    <a:lstStyle/>
                    <a:p>
                      <a:r>
                        <a:rPr lang="en-US" sz="1200" b="1" dirty="0">
                          <a:solidFill>
                            <a:schemeClr val="tx1">
                              <a:lumMod val="85000"/>
                              <a:lumOff val="15000"/>
                            </a:schemeClr>
                          </a:solidFill>
                          <a:latin typeface="Georgia" pitchFamily="18" charset="0"/>
                        </a:rPr>
                        <a:t>Data Provided</a:t>
                      </a:r>
                      <a:endParaRPr lang="en-US" sz="1200" dirty="0">
                        <a:solidFill>
                          <a:schemeClr val="tx1">
                            <a:lumMod val="85000"/>
                            <a:lumOff val="15000"/>
                          </a:schemeClr>
                        </a:solidFill>
                        <a:latin typeface="Georgia" pitchFamily="18" charset="0"/>
                      </a:endParaRPr>
                    </a:p>
                  </a:txBody>
                  <a:tcPr>
                    <a:solidFill>
                      <a:schemeClr val="tx2">
                        <a:lumMod val="20000"/>
                        <a:lumOff val="80000"/>
                      </a:schemeClr>
                    </a:solidFill>
                  </a:tcPr>
                </a:tc>
                <a:tc>
                  <a:txBody>
                    <a:bodyPr/>
                    <a:lstStyle/>
                    <a:p>
                      <a:r>
                        <a:rPr lang="en-US" sz="1200" b="1" dirty="0">
                          <a:solidFill>
                            <a:schemeClr val="tx1">
                              <a:lumMod val="85000"/>
                              <a:lumOff val="15000"/>
                            </a:schemeClr>
                          </a:solidFill>
                          <a:latin typeface="Georgia" pitchFamily="18" charset="0"/>
                        </a:rPr>
                        <a:t>Primary Users </a:t>
                      </a:r>
                      <a:endParaRPr lang="en-US" sz="1200" dirty="0">
                        <a:solidFill>
                          <a:schemeClr val="tx1">
                            <a:lumMod val="85000"/>
                            <a:lumOff val="15000"/>
                          </a:schemeClr>
                        </a:solidFill>
                        <a:latin typeface="Georgia" pitchFamily="18" charset="0"/>
                      </a:endParaRPr>
                    </a:p>
                  </a:txBody>
                  <a:tcPr>
                    <a:solidFill>
                      <a:schemeClr val="tx2">
                        <a:lumMod val="20000"/>
                        <a:lumOff val="80000"/>
                      </a:schemeClr>
                    </a:solidFill>
                  </a:tcPr>
                </a:tc>
                <a:tc>
                  <a:txBody>
                    <a:bodyPr/>
                    <a:lstStyle/>
                    <a:p>
                      <a:r>
                        <a:rPr lang="en-US" sz="1200" b="1" dirty="0">
                          <a:solidFill>
                            <a:schemeClr val="tx1">
                              <a:lumMod val="85000"/>
                              <a:lumOff val="15000"/>
                            </a:schemeClr>
                          </a:solidFill>
                          <a:latin typeface="Georgia" pitchFamily="18" charset="0"/>
                        </a:rPr>
                        <a:t>Links</a:t>
                      </a:r>
                      <a:endParaRPr lang="en-US" sz="1200" dirty="0">
                        <a:solidFill>
                          <a:schemeClr val="tx1">
                            <a:lumMod val="85000"/>
                            <a:lumOff val="15000"/>
                          </a:schemeClr>
                        </a:solidFill>
                        <a:latin typeface="Georgia" pitchFamily="18" charset="0"/>
                      </a:endParaRPr>
                    </a:p>
                  </a:txBody>
                  <a:tcPr>
                    <a:solidFill>
                      <a:schemeClr val="tx2">
                        <a:lumMod val="20000"/>
                        <a:lumOff val="80000"/>
                      </a:schemeClr>
                    </a:solidFill>
                  </a:tcPr>
                </a:tc>
                <a:extLst>
                  <a:ext uri="{0D108BD9-81ED-4DB2-BD59-A6C34878D82A}">
                    <a16:rowId xmlns:a16="http://schemas.microsoft.com/office/drawing/2014/main" val="10000"/>
                  </a:ext>
                </a:extLst>
              </a:tr>
              <a:tr h="419100">
                <a:tc>
                  <a:txBody>
                    <a:bodyPr/>
                    <a:lstStyle/>
                    <a:p>
                      <a:r>
                        <a:rPr lang="en-US" sz="1200" dirty="0">
                          <a:latin typeface="Georgia" pitchFamily="18" charset="0"/>
                        </a:rPr>
                        <a:t>Occupational and Industry Projections</a:t>
                      </a:r>
                    </a:p>
                  </a:txBody>
                  <a:tcPr/>
                </a:tc>
                <a:tc>
                  <a:txBody>
                    <a:bodyPr/>
                    <a:lstStyle/>
                    <a:p>
                      <a:r>
                        <a:rPr lang="en-US" sz="1200" dirty="0">
                          <a:latin typeface="Georgia" pitchFamily="18" charset="0"/>
                        </a:rPr>
                        <a:t>Projected changes in  employment by industry  and occupation including  average annual openings, by occupation - both short - and long-term estimates are available</a:t>
                      </a:r>
                    </a:p>
                  </a:txBody>
                  <a:tcPr/>
                </a:tc>
                <a:tc>
                  <a:txBody>
                    <a:bodyPr/>
                    <a:lstStyle/>
                    <a:p>
                      <a:r>
                        <a:rPr lang="en-US" sz="1200" dirty="0">
                          <a:latin typeface="Georgia" pitchFamily="18" charset="0"/>
                        </a:rPr>
                        <a:t>Job Seekers, local planners, training providers and career counselors</a:t>
                      </a:r>
                    </a:p>
                  </a:txBody>
                  <a:tcPr/>
                </a:tc>
                <a:tc>
                  <a:txBody>
                    <a:bodyPr/>
                    <a:lstStyle/>
                    <a:p>
                      <a:r>
                        <a:rPr lang="en-US" sz="1200" dirty="0">
                          <a:solidFill>
                            <a:srgbClr val="3333FF"/>
                          </a:solidFill>
                          <a:latin typeface="Georgia" pitchFamily="18" charset="0"/>
                          <a:hlinkClick r:id="rId4"/>
                        </a:rPr>
                        <a:t>www.projectionscentral.com</a:t>
                      </a:r>
                      <a:endParaRPr lang="en-US" sz="1200" dirty="0">
                        <a:latin typeface="Georgia" pitchFamily="18" charset="0"/>
                      </a:endParaRPr>
                    </a:p>
                  </a:txBody>
                  <a:tcPr/>
                </a:tc>
                <a:extLst>
                  <a:ext uri="{0D108BD9-81ED-4DB2-BD59-A6C34878D82A}">
                    <a16:rowId xmlns:a16="http://schemas.microsoft.com/office/drawing/2014/main" val="10001"/>
                  </a:ext>
                </a:extLst>
              </a:tr>
              <a:tr h="419100">
                <a:tc>
                  <a:txBody>
                    <a:bodyPr/>
                    <a:lstStyle/>
                    <a:p>
                      <a:r>
                        <a:rPr lang="en-US" sz="1200" dirty="0">
                          <a:latin typeface="Georgia" pitchFamily="18" charset="0"/>
                        </a:rPr>
                        <a:t>Occupational Information Network (O*Net)</a:t>
                      </a:r>
                    </a:p>
                  </a:txBody>
                  <a:tcPr/>
                </a:tc>
                <a:tc>
                  <a:txBody>
                    <a:bodyPr/>
                    <a:lstStyle/>
                    <a:p>
                      <a:r>
                        <a:rPr lang="en-US" sz="1200" dirty="0">
                          <a:latin typeface="Georgia" pitchFamily="18" charset="0"/>
                        </a:rPr>
                        <a:t>Tasks, </a:t>
                      </a:r>
                      <a:r>
                        <a:rPr lang="en-US" sz="1200" dirty="0" err="1">
                          <a:latin typeface="Georgia" pitchFamily="18" charset="0"/>
                        </a:rPr>
                        <a:t>knowledges</a:t>
                      </a:r>
                      <a:r>
                        <a:rPr lang="en-US" sz="1200" dirty="0">
                          <a:latin typeface="Georgia" pitchFamily="18" charset="0"/>
                        </a:rPr>
                        <a:t>, skills, abilities and interests  associated with hundreds   of occupations; includes career exploration and  assessment tools</a:t>
                      </a:r>
                    </a:p>
                  </a:txBody>
                  <a:tcPr/>
                </a:tc>
                <a:tc>
                  <a:txBody>
                    <a:bodyPr/>
                    <a:lstStyle/>
                    <a:p>
                      <a:r>
                        <a:rPr lang="en-US" sz="1200" dirty="0">
                          <a:latin typeface="Georgia" pitchFamily="18" charset="0"/>
                        </a:rPr>
                        <a:t>Job seekers, career  counselors, employers, educators and WIB staff</a:t>
                      </a:r>
                    </a:p>
                  </a:txBody>
                  <a:tcPr/>
                </a:tc>
                <a:tc>
                  <a:txBody>
                    <a:bodyPr/>
                    <a:lstStyle/>
                    <a:p>
                      <a:r>
                        <a:rPr lang="en-US" sz="1200" dirty="0">
                          <a:solidFill>
                            <a:srgbClr val="3333FF"/>
                          </a:solidFill>
                          <a:latin typeface="Georgia" pitchFamily="18" charset="0"/>
                          <a:hlinkClick r:id="rId5"/>
                        </a:rPr>
                        <a:t>http://onetcenter.org</a:t>
                      </a:r>
                      <a:endParaRPr lang="en-US" sz="1200" dirty="0">
                        <a:latin typeface="Georgia" pitchFamily="18" charset="0"/>
                      </a:endParaRPr>
                    </a:p>
                  </a:txBody>
                  <a:tcPr/>
                </a:tc>
                <a:extLst>
                  <a:ext uri="{0D108BD9-81ED-4DB2-BD59-A6C34878D82A}">
                    <a16:rowId xmlns:a16="http://schemas.microsoft.com/office/drawing/2014/main" val="10002"/>
                  </a:ext>
                </a:extLst>
              </a:tr>
              <a:tr h="419100">
                <a:tc>
                  <a:txBody>
                    <a:bodyPr/>
                    <a:lstStyle/>
                    <a:p>
                      <a:r>
                        <a:rPr lang="en-US" sz="1200" dirty="0">
                          <a:latin typeface="Georgia" pitchFamily="18" charset="0"/>
                        </a:rPr>
                        <a:t> </a:t>
                      </a:r>
                      <a:r>
                        <a:rPr lang="en-US" sz="1200" dirty="0" err="1">
                          <a:latin typeface="Georgia" pitchFamily="18" charset="0"/>
                        </a:rPr>
                        <a:t>CareerOneStop</a:t>
                      </a:r>
                      <a:r>
                        <a:rPr lang="en-US" sz="1200" dirty="0">
                          <a:latin typeface="Georgia" pitchFamily="18" charset="0"/>
                        </a:rPr>
                        <a:t>/America’s Career Info Net</a:t>
                      </a:r>
                    </a:p>
                  </a:txBody>
                  <a:tcPr/>
                </a:tc>
                <a:tc>
                  <a:txBody>
                    <a:bodyPr/>
                    <a:lstStyle/>
                    <a:p>
                      <a:r>
                        <a:rPr lang="en-US" sz="1200" dirty="0">
                          <a:latin typeface="Georgia" pitchFamily="18" charset="0"/>
                        </a:rPr>
                        <a:t>Web portal to a multitude of career exploration info  and resources, plus some related economic and  workforce data – provides  one-stop access to  multiple resources</a:t>
                      </a:r>
                    </a:p>
                  </a:txBody>
                  <a:tcPr/>
                </a:tc>
                <a:tc>
                  <a:txBody>
                    <a:bodyPr/>
                    <a:lstStyle/>
                    <a:p>
                      <a:r>
                        <a:rPr lang="en-US" sz="1200" dirty="0">
                          <a:latin typeface="Georgia" pitchFamily="18" charset="0"/>
                        </a:rPr>
                        <a:t>Job seekers, career  counselors, students, educators and WIB staff </a:t>
                      </a:r>
                    </a:p>
                  </a:txBody>
                  <a:tcPr/>
                </a:tc>
                <a:tc>
                  <a:txBody>
                    <a:bodyPr/>
                    <a:lstStyle/>
                    <a:p>
                      <a:r>
                        <a:rPr lang="en-US" sz="1200" dirty="0">
                          <a:solidFill>
                            <a:srgbClr val="3333FF"/>
                          </a:solidFill>
                          <a:latin typeface="Georgia" pitchFamily="18" charset="0"/>
                          <a:hlinkClick r:id="rId6"/>
                        </a:rPr>
                        <a:t>www.careerinfonet.org</a:t>
                      </a:r>
                      <a:r>
                        <a:rPr lang="en-US" sz="1200" dirty="0">
                          <a:solidFill>
                            <a:srgbClr val="3333FF"/>
                          </a:solidFill>
                          <a:latin typeface="Georgia" pitchFamily="18" charset="0"/>
                        </a:rPr>
                        <a:t> or  </a:t>
                      </a:r>
                      <a:r>
                        <a:rPr lang="en-US" sz="1200" dirty="0">
                          <a:solidFill>
                            <a:srgbClr val="3333FF"/>
                          </a:solidFill>
                          <a:latin typeface="Georgia" pitchFamily="18" charset="0"/>
                          <a:hlinkClick r:id="rId7"/>
                        </a:rPr>
                        <a:t>www.careeronestop.com</a:t>
                      </a:r>
                      <a:endParaRPr lang="en-US" sz="1200" dirty="0">
                        <a:latin typeface="Georgia" pitchFamily="18" charset="0"/>
                      </a:endParaRPr>
                    </a:p>
                  </a:txBody>
                  <a:tcPr/>
                </a:tc>
                <a:extLst>
                  <a:ext uri="{0D108BD9-81ED-4DB2-BD59-A6C34878D82A}">
                    <a16:rowId xmlns:a16="http://schemas.microsoft.com/office/drawing/2014/main" val="10003"/>
                  </a:ext>
                </a:extLst>
              </a:tr>
            </a:tbl>
          </a:graphicData>
        </a:graphic>
      </p:graphicFrame>
      <p:pic>
        <p:nvPicPr>
          <p:cNvPr id="4" name="Recorded Sound">
            <a:hlinkClick r:id="" action="ppaction://media"/>
          </p:cNvPr>
          <p:cNvPicPr>
            <a:picLocks noRot="1" noChangeAspect="1"/>
          </p:cNvPicPr>
          <p:nvPr>
            <a:wavAudioFile r:embed="rId1" name="Recorded Sound"/>
          </p:nvPr>
        </p:nvPicPr>
        <p:blipFill>
          <a:blip r:embed="rId8" cstate="print"/>
          <a:stretch>
            <a:fillRect/>
          </a:stretch>
        </p:blipFill>
        <p:spPr>
          <a:xfrm>
            <a:off x="8610600" y="228600"/>
            <a:ext cx="304800" cy="304800"/>
          </a:xfrm>
          <a:prstGeom prst="rect">
            <a:avLst/>
          </a:prstGeom>
        </p:spPr>
      </p:pic>
    </p:spTree>
  </p:cSld>
  <p:clrMapOvr>
    <a:masterClrMapping/>
  </p:clrMapOvr>
  <p:transition advTm="140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8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graphicFrame>
        <p:nvGraphicFramePr>
          <p:cNvPr id="4" name="Table 3"/>
          <p:cNvGraphicFramePr>
            <a:graphicFrameLocks noGrp="1"/>
          </p:cNvGraphicFramePr>
          <p:nvPr/>
        </p:nvGraphicFramePr>
        <p:xfrm>
          <a:off x="457200" y="304801"/>
          <a:ext cx="8122920" cy="547142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29108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1640840">
                  <a:extLst>
                    <a:ext uri="{9D8B030D-6E8A-4147-A177-3AD203B41FA5}">
                      <a16:colId xmlns:a16="http://schemas.microsoft.com/office/drawing/2014/main" val="20003"/>
                    </a:ext>
                  </a:extLst>
                </a:gridCol>
              </a:tblGrid>
              <a:tr h="228599">
                <a:tc gridSpan="4">
                  <a:txBody>
                    <a:bodyPr/>
                    <a:lstStyle/>
                    <a:p>
                      <a:pPr algn="l"/>
                      <a:r>
                        <a:rPr lang="en-US" sz="1000" dirty="0">
                          <a:solidFill>
                            <a:schemeClr val="tx1">
                              <a:lumMod val="85000"/>
                              <a:lumOff val="15000"/>
                            </a:schemeClr>
                          </a:solidFill>
                          <a:latin typeface="Georgia" pitchFamily="18" charset="0"/>
                        </a:rPr>
                        <a:t>Employment Data</a:t>
                      </a:r>
                    </a:p>
                  </a:txBody>
                  <a:tcPr>
                    <a:solidFill>
                      <a:schemeClr val="tx2">
                        <a:lumMod val="20000"/>
                        <a:lumOff val="80000"/>
                      </a:schemeClr>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213359">
                <a:tc>
                  <a:txBody>
                    <a:bodyPr/>
                    <a:lstStyle/>
                    <a:p>
                      <a:pPr algn="l"/>
                      <a:r>
                        <a:rPr lang="en-US" sz="1000" b="0" dirty="0">
                          <a:latin typeface="Georgia" pitchFamily="18" charset="0"/>
                        </a:rPr>
                        <a:t>Data</a:t>
                      </a:r>
                      <a:r>
                        <a:rPr lang="en-US" sz="1000" b="0" baseline="0" dirty="0">
                          <a:latin typeface="Georgia" pitchFamily="18" charset="0"/>
                        </a:rPr>
                        <a:t> Tool</a:t>
                      </a:r>
                      <a:endParaRPr lang="en-US" sz="1000" b="0" dirty="0">
                        <a:latin typeface="Georgia" pitchFamily="18" charset="0"/>
                      </a:endParaRPr>
                    </a:p>
                  </a:txBody>
                  <a:tcPr/>
                </a:tc>
                <a:tc>
                  <a:txBody>
                    <a:bodyPr/>
                    <a:lstStyle/>
                    <a:p>
                      <a:pPr algn="l"/>
                      <a:r>
                        <a:rPr lang="en-US" sz="1000" b="0" dirty="0">
                          <a:latin typeface="Georgia" pitchFamily="18" charset="0"/>
                        </a:rPr>
                        <a:t>Description </a:t>
                      </a:r>
                    </a:p>
                  </a:txBody>
                  <a:tcPr/>
                </a:tc>
                <a:tc>
                  <a:txBody>
                    <a:bodyPr/>
                    <a:lstStyle/>
                    <a:p>
                      <a:pPr algn="l"/>
                      <a:r>
                        <a:rPr lang="en-US" sz="1000" b="0" dirty="0">
                          <a:latin typeface="Georgia" pitchFamily="18" charset="0"/>
                        </a:rPr>
                        <a:t>Uses</a:t>
                      </a:r>
                    </a:p>
                  </a:txBody>
                  <a:tcPr/>
                </a:tc>
                <a:tc>
                  <a:txBody>
                    <a:bodyPr/>
                    <a:lstStyle/>
                    <a:p>
                      <a:pPr algn="l"/>
                      <a:r>
                        <a:rPr lang="en-US" sz="1000" b="0" dirty="0">
                          <a:latin typeface="Georgia" pitchFamily="18" charset="0"/>
                        </a:rPr>
                        <a:t>Websites</a:t>
                      </a:r>
                    </a:p>
                  </a:txBody>
                  <a:tcPr/>
                </a:tc>
                <a:extLst>
                  <a:ext uri="{0D108BD9-81ED-4DB2-BD59-A6C34878D82A}">
                    <a16:rowId xmlns:a16="http://schemas.microsoft.com/office/drawing/2014/main" val="10001"/>
                  </a:ext>
                </a:extLst>
              </a:tr>
              <a:tr h="1472459">
                <a:tc>
                  <a:txBody>
                    <a:bodyPr/>
                    <a:lstStyle/>
                    <a:p>
                      <a:pPr algn="l"/>
                      <a:r>
                        <a:rPr lang="en-US" sz="1000" dirty="0">
                          <a:latin typeface="Georgia" pitchFamily="18" charset="0"/>
                        </a:rPr>
                        <a:t>Quarterly</a:t>
                      </a:r>
                      <a:r>
                        <a:rPr lang="en-US" sz="1000" baseline="0" dirty="0">
                          <a:latin typeface="Georgia" pitchFamily="18" charset="0"/>
                        </a:rPr>
                        <a:t> Census of Employment and Wages </a:t>
                      </a:r>
                    </a:p>
                    <a:p>
                      <a:pPr algn="l"/>
                      <a:r>
                        <a:rPr lang="en-US" sz="1000" baseline="0" dirty="0">
                          <a:latin typeface="Georgia" pitchFamily="18" charset="0"/>
                        </a:rPr>
                        <a:t>(QCEW)</a:t>
                      </a:r>
                      <a:endParaRPr lang="en-US" sz="1000" dirty="0">
                        <a:latin typeface="Georgia" pitchFamily="18" charset="0"/>
                      </a:endParaRPr>
                    </a:p>
                  </a:txBody>
                  <a:tcPr/>
                </a:tc>
                <a:tc>
                  <a:txBody>
                    <a:bodyPr/>
                    <a:lstStyle/>
                    <a:p>
                      <a:pPr algn="l"/>
                      <a:r>
                        <a:rPr lang="en-US" sz="1000" dirty="0">
                          <a:latin typeface="Georgia" pitchFamily="18" charset="0"/>
                        </a:rPr>
                        <a:t>Data provides the number of firms, monthly industry employment,</a:t>
                      </a:r>
                      <a:r>
                        <a:rPr lang="en-US" sz="1000" baseline="0" dirty="0">
                          <a:latin typeface="Georgia" pitchFamily="18" charset="0"/>
                        </a:rPr>
                        <a:t> and total wages paid to hourly and salaried workers in specific nonfarm firms covered by UI</a:t>
                      </a:r>
                      <a:endParaRPr lang="en-US" sz="1000" dirty="0">
                        <a:latin typeface="Georgia" pitchFamily="18" charset="0"/>
                      </a:endParaRPr>
                    </a:p>
                  </a:txBody>
                  <a:tcPr/>
                </a:tc>
                <a:tc>
                  <a:txBody>
                    <a:bodyPr/>
                    <a:lstStyle/>
                    <a:p>
                      <a:pPr algn="l">
                        <a:buFont typeface="Arial" pitchFamily="34" charset="0"/>
                        <a:buChar char="•"/>
                      </a:pPr>
                      <a:r>
                        <a:rPr lang="en-US" sz="1000" dirty="0">
                          <a:latin typeface="Georgia" pitchFamily="18" charset="0"/>
                        </a:rPr>
                        <a:t>Identifies top industries by state, MSA, WIA,</a:t>
                      </a:r>
                      <a:r>
                        <a:rPr lang="en-US" sz="1000" baseline="0" dirty="0">
                          <a:latin typeface="Georgia" pitchFamily="18" charset="0"/>
                        </a:rPr>
                        <a:t> or county</a:t>
                      </a:r>
                    </a:p>
                    <a:p>
                      <a:pPr algn="l">
                        <a:buFont typeface="Arial" pitchFamily="34" charset="0"/>
                        <a:buChar char="•"/>
                      </a:pPr>
                      <a:r>
                        <a:rPr lang="en-US" sz="1000" baseline="0" dirty="0">
                          <a:latin typeface="Georgia" pitchFamily="18" charset="0"/>
                        </a:rPr>
                        <a:t>Clarifies size of specific industries by employment</a:t>
                      </a:r>
                    </a:p>
                    <a:p>
                      <a:pPr algn="l">
                        <a:buFont typeface="Arial" pitchFamily="34" charset="0"/>
                        <a:buChar char="•"/>
                      </a:pPr>
                      <a:r>
                        <a:rPr lang="en-US" sz="1000" baseline="0" dirty="0">
                          <a:latin typeface="Georgia" pitchFamily="18" charset="0"/>
                        </a:rPr>
                        <a:t>Gives detailed area wage data</a:t>
                      </a:r>
                    </a:p>
                    <a:p>
                      <a:pPr algn="l">
                        <a:buFont typeface="Arial" pitchFamily="34" charset="0"/>
                        <a:buChar char="•"/>
                      </a:pPr>
                      <a:r>
                        <a:rPr lang="en-US" sz="1000" baseline="0" dirty="0">
                          <a:latin typeface="Georgia" pitchFamily="18" charset="0"/>
                        </a:rPr>
                        <a:t>Offers ability to compare information between and among specific areas</a:t>
                      </a:r>
                    </a:p>
                    <a:p>
                      <a:pPr algn="l">
                        <a:buFont typeface="Arial" pitchFamily="34" charset="0"/>
                        <a:buChar char="•"/>
                      </a:pPr>
                      <a:r>
                        <a:rPr lang="en-US" sz="1000" baseline="0" dirty="0">
                          <a:latin typeface="Georgia" pitchFamily="18" charset="0"/>
                        </a:rPr>
                        <a:t>Provides historic data for industry review for growth or decline, by employment</a:t>
                      </a:r>
                      <a:endParaRPr lang="en-US" sz="1000" dirty="0">
                        <a:latin typeface="Georgia" pitchFamily="18" charset="0"/>
                      </a:endParaRPr>
                    </a:p>
                  </a:txBody>
                  <a:tcPr/>
                </a:tc>
                <a:tc>
                  <a:txBody>
                    <a:bodyPr/>
                    <a:lstStyle/>
                    <a:p>
                      <a:pPr algn="l"/>
                      <a:r>
                        <a:rPr lang="en-US" sz="1000" dirty="0">
                          <a:latin typeface="Georgia" pitchFamily="18" charset="0"/>
                          <a:hlinkClick r:id="" action="ppaction://noaction"/>
                        </a:rPr>
                        <a:t>http://www.bls.gov/cew/</a:t>
                      </a:r>
                      <a:endParaRPr lang="en-US" sz="1000" dirty="0">
                        <a:latin typeface="Georgia" pitchFamily="18" charset="0"/>
                      </a:endParaRPr>
                    </a:p>
                    <a:p>
                      <a:pPr algn="l"/>
                      <a:endParaRPr lang="en-US" sz="1000" dirty="0">
                        <a:latin typeface="Georgia" pitchFamily="18" charset="0"/>
                      </a:endParaRPr>
                    </a:p>
                    <a:p>
                      <a:pPr algn="l"/>
                      <a:endParaRPr lang="en-US" sz="1000" dirty="0">
                        <a:latin typeface="Georgia" pitchFamily="18" charset="0"/>
                      </a:endParaRPr>
                    </a:p>
                    <a:p>
                      <a:pPr algn="l"/>
                      <a:endParaRPr lang="en-US" sz="1000" dirty="0">
                        <a:latin typeface="Georgia" pitchFamily="18" charset="0"/>
                      </a:endParaRPr>
                    </a:p>
                  </a:txBody>
                  <a:tcPr/>
                </a:tc>
                <a:extLst>
                  <a:ext uri="{0D108BD9-81ED-4DB2-BD59-A6C34878D82A}">
                    <a16:rowId xmlns:a16="http://schemas.microsoft.com/office/drawing/2014/main" val="10002"/>
                  </a:ext>
                </a:extLst>
              </a:tr>
              <a:tr h="1165697">
                <a:tc>
                  <a:txBody>
                    <a:bodyPr/>
                    <a:lstStyle/>
                    <a:p>
                      <a:pPr algn="l"/>
                      <a:r>
                        <a:rPr lang="en-US" sz="1000" dirty="0">
                          <a:latin typeface="Georgia" pitchFamily="18" charset="0"/>
                        </a:rPr>
                        <a:t>Current Employment Statistics</a:t>
                      </a:r>
                      <a:r>
                        <a:rPr lang="en-US" sz="1000" baseline="0" dirty="0">
                          <a:latin typeface="Georgia" pitchFamily="18" charset="0"/>
                        </a:rPr>
                        <a:t> (CES) Survey</a:t>
                      </a:r>
                      <a:endParaRPr lang="en-US" sz="1000" dirty="0">
                        <a:latin typeface="Georgia" pitchFamily="18" charset="0"/>
                      </a:endParaRPr>
                    </a:p>
                  </a:txBody>
                  <a:tcPr/>
                </a:tc>
                <a:tc>
                  <a:txBody>
                    <a:bodyPr/>
                    <a:lstStyle/>
                    <a:p>
                      <a:pPr algn="l"/>
                      <a:r>
                        <a:rPr lang="en-US" sz="1000" dirty="0">
                          <a:latin typeface="Georgia" pitchFamily="18" charset="0"/>
                        </a:rPr>
                        <a:t>Data provides total industry employment</a:t>
                      </a:r>
                      <a:r>
                        <a:rPr lang="en-US" sz="1000" baseline="0" dirty="0">
                          <a:latin typeface="Georgia" pitchFamily="18" charset="0"/>
                        </a:rPr>
                        <a:t> (# of nonfarm payroll jobs), average weekly hours, and average hourly/weekly wages paid to employees of all ages for EACH payroll job held. Significant industrial and geographic detail provided.</a:t>
                      </a:r>
                      <a:endParaRPr lang="en-US" sz="1000" dirty="0">
                        <a:latin typeface="Georgia" pitchFamily="18" charset="0"/>
                      </a:endParaRPr>
                    </a:p>
                  </a:txBody>
                  <a:tcPr/>
                </a:tc>
                <a:tc>
                  <a:txBody>
                    <a:bodyPr/>
                    <a:lstStyle/>
                    <a:p>
                      <a:pPr algn="l">
                        <a:buFont typeface="Arial" pitchFamily="34" charset="0"/>
                        <a:buChar char="•"/>
                      </a:pPr>
                      <a:r>
                        <a:rPr lang="en-US" sz="1000" dirty="0">
                          <a:latin typeface="Georgia" pitchFamily="18" charset="0"/>
                        </a:rPr>
                        <a:t>Evaluates the health of the economy</a:t>
                      </a:r>
                      <a:r>
                        <a:rPr lang="en-US" sz="1000" baseline="0" dirty="0">
                          <a:latin typeface="Georgia" pitchFamily="18" charset="0"/>
                        </a:rPr>
                        <a:t> by employment.</a:t>
                      </a:r>
                    </a:p>
                    <a:p>
                      <a:pPr algn="l">
                        <a:buFont typeface="Arial" pitchFamily="34" charset="0"/>
                        <a:buChar char="•"/>
                      </a:pPr>
                      <a:r>
                        <a:rPr lang="en-US" sz="1000" baseline="0" dirty="0">
                          <a:latin typeface="Georgia" pitchFamily="18" charset="0"/>
                        </a:rPr>
                        <a:t>Measures employment, earnings trends, and wage inflation and short-term fluctuations in demand</a:t>
                      </a:r>
                    </a:p>
                    <a:p>
                      <a:pPr algn="l">
                        <a:buFont typeface="Arial" pitchFamily="34" charset="0"/>
                        <a:buChar char="•"/>
                      </a:pPr>
                      <a:r>
                        <a:rPr lang="en-US" sz="1000" baseline="0" dirty="0">
                          <a:latin typeface="Georgia" pitchFamily="18" charset="0"/>
                        </a:rPr>
                        <a:t>Guides monetary policy decisions</a:t>
                      </a:r>
                    </a:p>
                    <a:p>
                      <a:pPr algn="l">
                        <a:buFont typeface="Arial" pitchFamily="34" charset="0"/>
                        <a:buChar char="•"/>
                      </a:pPr>
                      <a:r>
                        <a:rPr lang="en-US" sz="1000" baseline="0" dirty="0">
                          <a:latin typeface="Georgia" pitchFamily="18" charset="0"/>
                        </a:rPr>
                        <a:t>Provides access to industry growth</a:t>
                      </a:r>
                      <a:endParaRPr lang="en-US" sz="1000" dirty="0">
                        <a:latin typeface="Georgia" pitchFamily="18" charset="0"/>
                      </a:endParaRPr>
                    </a:p>
                  </a:txBody>
                  <a:tcPr/>
                </a:tc>
                <a:tc>
                  <a:txBody>
                    <a:bodyPr/>
                    <a:lstStyle/>
                    <a:p>
                      <a:pPr algn="l"/>
                      <a:r>
                        <a:rPr lang="en-US" sz="1000">
                          <a:latin typeface="Georgia" pitchFamily="18" charset="0"/>
                          <a:hlinkClick r:id="" action="ppaction://noaction"/>
                        </a:rPr>
                        <a:t>http</a:t>
                      </a:r>
                      <a:r>
                        <a:rPr lang="en-US" sz="1000" dirty="0">
                          <a:latin typeface="Georgia" pitchFamily="18" charset="0"/>
                          <a:hlinkClick r:id="" action="ppaction://noaction"/>
                        </a:rPr>
                        <a:t>://www.bls.gov/ces</a:t>
                      </a:r>
                      <a:endParaRPr lang="en-US" sz="1000" dirty="0">
                        <a:latin typeface="Georgia" pitchFamily="18" charset="0"/>
                      </a:endParaRPr>
                    </a:p>
                    <a:p>
                      <a:pPr algn="l"/>
                      <a:endParaRPr lang="en-US" sz="1000" dirty="0">
                        <a:latin typeface="Georgia" pitchFamily="18" charset="0"/>
                      </a:endParaRPr>
                    </a:p>
                    <a:p>
                      <a:pPr algn="l"/>
                      <a:endParaRPr lang="en-US" sz="1000" dirty="0">
                        <a:latin typeface="Georgia" pitchFamily="18" charset="0"/>
                      </a:endParaRPr>
                    </a:p>
                  </a:txBody>
                  <a:tcPr/>
                </a:tc>
                <a:extLst>
                  <a:ext uri="{0D108BD9-81ED-4DB2-BD59-A6C34878D82A}">
                    <a16:rowId xmlns:a16="http://schemas.microsoft.com/office/drawing/2014/main" val="10003"/>
                  </a:ext>
                </a:extLst>
              </a:tr>
              <a:tr h="885865">
                <a:tc>
                  <a:txBody>
                    <a:bodyPr/>
                    <a:lstStyle/>
                    <a:p>
                      <a:pPr algn="l"/>
                      <a:r>
                        <a:rPr lang="en-US" sz="1000" dirty="0">
                          <a:latin typeface="Georgia" pitchFamily="18" charset="0"/>
                        </a:rPr>
                        <a:t>Occupational Employment Statistics (OES) Survey</a:t>
                      </a:r>
                    </a:p>
                  </a:txBody>
                  <a:tcPr/>
                </a:tc>
                <a:tc>
                  <a:txBody>
                    <a:bodyPr/>
                    <a:lstStyle/>
                    <a:p>
                      <a:pPr algn="l"/>
                      <a:r>
                        <a:rPr lang="en-US" sz="1000" dirty="0">
                          <a:latin typeface="Georgia" pitchFamily="18" charset="0"/>
                        </a:rPr>
                        <a:t>Data provides occupational employment</a:t>
                      </a:r>
                      <a:r>
                        <a:rPr lang="en-US" sz="1000" baseline="0" dirty="0">
                          <a:latin typeface="Georgia" pitchFamily="18" charset="0"/>
                        </a:rPr>
                        <a:t> estimates of the number of people employed in over 800 occupations in the U.S. and its territories and the wages paid to them.</a:t>
                      </a:r>
                      <a:endParaRPr lang="en-US" sz="1000" dirty="0">
                        <a:latin typeface="Georgia" pitchFamily="18" charset="0"/>
                      </a:endParaRPr>
                    </a:p>
                  </a:txBody>
                  <a:tcPr/>
                </a:tc>
                <a:tc>
                  <a:txBody>
                    <a:bodyPr/>
                    <a:lstStyle/>
                    <a:p>
                      <a:pPr algn="l">
                        <a:buFont typeface="Arial" pitchFamily="34" charset="0"/>
                        <a:buChar char="•"/>
                      </a:pPr>
                      <a:r>
                        <a:rPr lang="en-US" sz="1000" dirty="0">
                          <a:latin typeface="Georgia" pitchFamily="18" charset="0"/>
                        </a:rPr>
                        <a:t>Assists</a:t>
                      </a:r>
                      <a:r>
                        <a:rPr lang="en-US" sz="1000" baseline="0" dirty="0">
                          <a:latin typeface="Georgia" pitchFamily="18" charset="0"/>
                        </a:rPr>
                        <a:t> in exploring career opportunities</a:t>
                      </a:r>
                    </a:p>
                    <a:p>
                      <a:pPr algn="l">
                        <a:buFont typeface="Arial" pitchFamily="34" charset="0"/>
                        <a:buChar char="•"/>
                      </a:pPr>
                      <a:r>
                        <a:rPr lang="en-US" sz="1000" baseline="0" dirty="0">
                          <a:latin typeface="Georgia" pitchFamily="18" charset="0"/>
                        </a:rPr>
                        <a:t>Assists in determining salary ranges for different occupations in different locations and industries</a:t>
                      </a:r>
                      <a:endParaRPr lang="en-US" sz="1000" dirty="0">
                        <a:latin typeface="Georgia" pitchFamily="18" charset="0"/>
                      </a:endParaRPr>
                    </a:p>
                  </a:txBody>
                  <a:tcPr/>
                </a:tc>
                <a:tc>
                  <a:txBody>
                    <a:bodyPr/>
                    <a:lstStyle/>
                    <a:p>
                      <a:pPr algn="l"/>
                      <a:r>
                        <a:rPr lang="en-US" sz="1000" dirty="0">
                          <a:latin typeface="Georgia" pitchFamily="18" charset="0"/>
                          <a:hlinkClick r:id="" action="ppaction://noaction"/>
                        </a:rPr>
                        <a:t>http://www.bls.gov/oes/</a:t>
                      </a:r>
                      <a:endParaRPr lang="en-US" sz="1000" dirty="0">
                        <a:latin typeface="Georgia" pitchFamily="18" charset="0"/>
                      </a:endParaRPr>
                    </a:p>
                    <a:p>
                      <a:pPr algn="l"/>
                      <a:endParaRPr lang="en-US" sz="1000" dirty="0">
                        <a:latin typeface="Georgia" pitchFamily="18" charset="0"/>
                      </a:endParaRPr>
                    </a:p>
                  </a:txBody>
                  <a:tcPr/>
                </a:tc>
                <a:extLst>
                  <a:ext uri="{0D108BD9-81ED-4DB2-BD59-A6C34878D82A}">
                    <a16:rowId xmlns:a16="http://schemas.microsoft.com/office/drawing/2014/main" val="10004"/>
                  </a:ext>
                </a:extLst>
              </a:tr>
              <a:tr h="219180">
                <a:tc gridSpan="4">
                  <a:txBody>
                    <a:bodyPr/>
                    <a:lstStyle/>
                    <a:p>
                      <a:pPr marL="0" algn="l" defTabSz="914400" rtl="0" eaLnBrk="1" latinLnBrk="0" hangingPunct="1"/>
                      <a:r>
                        <a:rPr lang="en-US" sz="1000" b="1" kern="1200" dirty="0">
                          <a:solidFill>
                            <a:schemeClr val="tx1">
                              <a:lumMod val="85000"/>
                              <a:lumOff val="15000"/>
                            </a:schemeClr>
                          </a:solidFill>
                          <a:latin typeface="Georgia" pitchFamily="18" charset="0"/>
                          <a:ea typeface="+mn-ea"/>
                          <a:cs typeface="+mn-cs"/>
                        </a:rPr>
                        <a:t>Wages Data</a:t>
                      </a:r>
                    </a:p>
                  </a:txBody>
                  <a:tcPr>
                    <a:solidFill>
                      <a:schemeClr val="tx2">
                        <a:lumMod val="20000"/>
                        <a:lumOff val="80000"/>
                      </a:schemeClr>
                    </a:solidFill>
                  </a:tcPr>
                </a:tc>
                <a:tc hMerge="1">
                  <a:txBody>
                    <a:bodyPr/>
                    <a:lstStyle/>
                    <a:p>
                      <a:endParaRPr lang="en-US"/>
                    </a:p>
                  </a:txBody>
                  <a:tcPr/>
                </a:tc>
                <a:tc hMerge="1">
                  <a:txBody>
                    <a:bodyPr/>
                    <a:lstStyle/>
                    <a:p>
                      <a:endParaRPr lang="en-US" sz="1000" dirty="0"/>
                    </a:p>
                  </a:txBody>
                  <a:tcPr/>
                </a:tc>
                <a:tc hMerge="1">
                  <a:txBody>
                    <a:bodyPr/>
                    <a:lstStyle/>
                    <a:p>
                      <a:endParaRPr lang="en-US"/>
                    </a:p>
                  </a:txBody>
                  <a:tcPr/>
                </a:tc>
                <a:extLst>
                  <a:ext uri="{0D108BD9-81ED-4DB2-BD59-A6C34878D82A}">
                    <a16:rowId xmlns:a16="http://schemas.microsoft.com/office/drawing/2014/main" val="10005"/>
                  </a:ext>
                </a:extLst>
              </a:tr>
              <a:tr h="950963">
                <a:tc>
                  <a:txBody>
                    <a:bodyPr/>
                    <a:lstStyle/>
                    <a:p>
                      <a:pPr algn="l"/>
                      <a:r>
                        <a:rPr lang="en-US" sz="1000" dirty="0">
                          <a:latin typeface="Georgia" pitchFamily="18" charset="0"/>
                        </a:rPr>
                        <a:t>National Compensation Survey  (NCS)</a:t>
                      </a:r>
                    </a:p>
                  </a:txBody>
                  <a:tcPr/>
                </a:tc>
                <a:tc>
                  <a:txBody>
                    <a:bodyPr/>
                    <a:lstStyle/>
                    <a:p>
                      <a:pPr algn="l"/>
                      <a:r>
                        <a:rPr lang="en-US" sz="1000" dirty="0">
                          <a:latin typeface="Georgia" pitchFamily="18" charset="0"/>
                        </a:rPr>
                        <a:t>Quarterly indexes measuring changes over time in labor costs and quarterly data measuring level of average employer cost per employee hour worked</a:t>
                      </a:r>
                    </a:p>
                  </a:txBody>
                  <a:tcPr/>
                </a:tc>
                <a:tc>
                  <a:txBody>
                    <a:bodyPr/>
                    <a:lstStyle/>
                    <a:p>
                      <a:pPr algn="l">
                        <a:buFont typeface="Arial" pitchFamily="34" charset="0"/>
                        <a:buChar char="•"/>
                      </a:pPr>
                      <a:r>
                        <a:rPr lang="en-US" sz="1000" dirty="0">
                          <a:latin typeface="Georgia" pitchFamily="18" charset="0"/>
                        </a:rPr>
                        <a:t>To compare pay scales to</a:t>
                      </a:r>
                      <a:r>
                        <a:rPr lang="en-US" sz="1000" baseline="0" dirty="0">
                          <a:latin typeface="Georgia" pitchFamily="18" charset="0"/>
                        </a:rPr>
                        <a:t> similar occupational pay scale in the area.</a:t>
                      </a:r>
                    </a:p>
                    <a:p>
                      <a:pPr algn="l">
                        <a:buFont typeface="Arial" pitchFamily="34" charset="0"/>
                        <a:buChar char="•"/>
                      </a:pPr>
                      <a:r>
                        <a:rPr lang="en-US" sz="1000" baseline="0" dirty="0">
                          <a:latin typeface="Georgia" pitchFamily="18" charset="0"/>
                        </a:rPr>
                        <a:t>To evaluate benefits packages</a:t>
                      </a:r>
                    </a:p>
                    <a:p>
                      <a:pPr algn="l">
                        <a:buFont typeface="Arial" pitchFamily="34" charset="0"/>
                        <a:buChar char="•"/>
                      </a:pPr>
                      <a:r>
                        <a:rPr lang="en-US" sz="1000" baseline="0" dirty="0">
                          <a:latin typeface="Georgia" pitchFamily="18" charset="0"/>
                        </a:rPr>
                        <a:t>To guide business location decisions</a:t>
                      </a:r>
                    </a:p>
                  </a:txBody>
                  <a:tcPr/>
                </a:tc>
                <a:tc>
                  <a:txBody>
                    <a:bodyPr/>
                    <a:lstStyle/>
                    <a:p>
                      <a:pPr algn="l"/>
                      <a:r>
                        <a:rPr lang="en-US" sz="1000" dirty="0">
                          <a:latin typeface="Georgia" pitchFamily="18" charset="0"/>
                        </a:rPr>
                        <a:t>National</a:t>
                      </a:r>
                    </a:p>
                    <a:p>
                      <a:pPr algn="l"/>
                      <a:r>
                        <a:rPr lang="en-US" sz="1000" dirty="0">
                          <a:latin typeface="Georgia" pitchFamily="18" charset="0"/>
                          <a:hlinkClick r:id="" action="ppaction://noaction"/>
                        </a:rPr>
                        <a:t>http://www.bls.gov/NCS/</a:t>
                      </a:r>
                      <a:endParaRPr lang="en-US" sz="1000" dirty="0">
                        <a:latin typeface="Georgia" pitchFamily="18" charset="0"/>
                      </a:endParaRPr>
                    </a:p>
                    <a:p>
                      <a:pPr algn="l"/>
                      <a:endParaRPr lang="en-US" sz="1000" dirty="0">
                        <a:latin typeface="Georgia" pitchFamily="18" charset="0"/>
                      </a:endParaRPr>
                    </a:p>
                  </a:txBody>
                  <a:tcPr/>
                </a:tc>
                <a:extLst>
                  <a:ext uri="{0D108BD9-81ED-4DB2-BD59-A6C34878D82A}">
                    <a16:rowId xmlns:a16="http://schemas.microsoft.com/office/drawing/2014/main" val="10006"/>
                  </a:ext>
                </a:extLst>
              </a:tr>
            </a:tbl>
          </a:graphicData>
        </a:graphic>
      </p:graphicFrame>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8839200" y="228600"/>
            <a:ext cx="304800" cy="304800"/>
          </a:xfrm>
          <a:prstGeom prst="rect">
            <a:avLst/>
          </a:prstGeom>
        </p:spPr>
      </p:pic>
    </p:spTree>
  </p:cSld>
  <p:clrMapOvr>
    <a:masterClrMapping/>
  </p:clrMapOvr>
  <p:transition advTm="673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1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graphicFrame>
        <p:nvGraphicFramePr>
          <p:cNvPr id="4" name="Table 3"/>
          <p:cNvGraphicFramePr>
            <a:graphicFrameLocks noGrp="1"/>
          </p:cNvGraphicFramePr>
          <p:nvPr/>
        </p:nvGraphicFramePr>
        <p:xfrm>
          <a:off x="609600" y="609600"/>
          <a:ext cx="8001000" cy="4602678"/>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304800">
                <a:tc gridSpan="4">
                  <a:txBody>
                    <a:bodyPr/>
                    <a:lstStyle/>
                    <a:p>
                      <a:pPr algn="l"/>
                      <a:r>
                        <a:rPr lang="en-US" sz="1600" dirty="0">
                          <a:solidFill>
                            <a:schemeClr val="tx1">
                              <a:lumMod val="85000"/>
                              <a:lumOff val="15000"/>
                            </a:schemeClr>
                          </a:solidFill>
                          <a:latin typeface="Georgia" pitchFamily="18" charset="0"/>
                        </a:rPr>
                        <a:t>Labor Force Data</a:t>
                      </a:r>
                    </a:p>
                  </a:txBody>
                  <a:tcPr>
                    <a:solidFill>
                      <a:schemeClr val="tx2">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85401">
                <a:tc>
                  <a:txBody>
                    <a:bodyPr/>
                    <a:lstStyle/>
                    <a:p>
                      <a:pPr algn="l"/>
                      <a:r>
                        <a:rPr lang="en-US" sz="1600" b="0" dirty="0">
                          <a:latin typeface="Georgia" pitchFamily="18" charset="0"/>
                        </a:rPr>
                        <a:t>Data</a:t>
                      </a:r>
                      <a:r>
                        <a:rPr lang="en-US" sz="1600" b="0" baseline="0" dirty="0">
                          <a:latin typeface="Georgia" pitchFamily="18" charset="0"/>
                        </a:rPr>
                        <a:t> Tool</a:t>
                      </a:r>
                      <a:endParaRPr lang="en-US" sz="1600" b="0" dirty="0">
                        <a:latin typeface="Georgia" pitchFamily="18" charset="0"/>
                      </a:endParaRPr>
                    </a:p>
                  </a:txBody>
                  <a:tcPr/>
                </a:tc>
                <a:tc>
                  <a:txBody>
                    <a:bodyPr/>
                    <a:lstStyle/>
                    <a:p>
                      <a:pPr algn="l"/>
                      <a:r>
                        <a:rPr lang="en-US" sz="1600" b="0" dirty="0">
                          <a:latin typeface="Georgia" pitchFamily="18" charset="0"/>
                        </a:rPr>
                        <a:t>Description </a:t>
                      </a:r>
                    </a:p>
                  </a:txBody>
                  <a:tcPr/>
                </a:tc>
                <a:tc>
                  <a:txBody>
                    <a:bodyPr/>
                    <a:lstStyle/>
                    <a:p>
                      <a:pPr algn="l"/>
                      <a:r>
                        <a:rPr lang="en-US" sz="1600" b="0" dirty="0">
                          <a:latin typeface="Georgia" pitchFamily="18" charset="0"/>
                        </a:rPr>
                        <a:t>Uses</a:t>
                      </a:r>
                    </a:p>
                  </a:txBody>
                  <a:tcPr/>
                </a:tc>
                <a:tc>
                  <a:txBody>
                    <a:bodyPr/>
                    <a:lstStyle/>
                    <a:p>
                      <a:pPr algn="l"/>
                      <a:r>
                        <a:rPr lang="en-US" sz="1600" b="0" dirty="0">
                          <a:latin typeface="Georgia" pitchFamily="18" charset="0"/>
                        </a:rPr>
                        <a:t>Websites</a:t>
                      </a:r>
                    </a:p>
                  </a:txBody>
                  <a:tcPr/>
                </a:tc>
                <a:extLst>
                  <a:ext uri="{0D108BD9-81ED-4DB2-BD59-A6C34878D82A}">
                    <a16:rowId xmlns:a16="http://schemas.microsoft.com/office/drawing/2014/main" val="10001"/>
                  </a:ext>
                </a:extLst>
              </a:tr>
              <a:tr h="852857">
                <a:tc>
                  <a:txBody>
                    <a:bodyPr/>
                    <a:lstStyle/>
                    <a:p>
                      <a:pPr algn="l"/>
                      <a:r>
                        <a:rPr lang="en-US" sz="1000" dirty="0">
                          <a:latin typeface="Georgia" pitchFamily="18" charset="0"/>
                        </a:rPr>
                        <a:t>Current Population Survey (CPS)</a:t>
                      </a:r>
                    </a:p>
                  </a:txBody>
                  <a:tcPr/>
                </a:tc>
                <a:tc>
                  <a:txBody>
                    <a:bodyPr/>
                    <a:lstStyle/>
                    <a:p>
                      <a:pPr algn="l"/>
                      <a:r>
                        <a:rPr lang="en-US" sz="1000" dirty="0">
                          <a:latin typeface="Georgia" pitchFamily="18" charset="0"/>
                        </a:rPr>
                        <a:t>Provides the number of civilians in the labor</a:t>
                      </a:r>
                      <a:r>
                        <a:rPr lang="en-US" sz="1000" baseline="0" dirty="0">
                          <a:latin typeface="Georgia" pitchFamily="18" charset="0"/>
                        </a:rPr>
                        <a:t> force (employed and unemployed) and the extent and nature of the unemployment rate.</a:t>
                      </a:r>
                      <a:endParaRPr lang="en-US" sz="1000" dirty="0">
                        <a:latin typeface="Georgia" pitchFamily="18" charset="0"/>
                      </a:endParaRPr>
                    </a:p>
                  </a:txBody>
                  <a:tcPr/>
                </a:tc>
                <a:tc>
                  <a:txBody>
                    <a:bodyPr/>
                    <a:lstStyle/>
                    <a:p>
                      <a:pPr algn="l">
                        <a:buFont typeface="Arial" pitchFamily="34" charset="0"/>
                        <a:buChar char="•"/>
                      </a:pPr>
                      <a:r>
                        <a:rPr lang="en-US" sz="1000" dirty="0">
                          <a:latin typeface="Georgia" pitchFamily="18" charset="0"/>
                        </a:rPr>
                        <a:t>Assists</a:t>
                      </a:r>
                      <a:r>
                        <a:rPr lang="en-US" sz="1000" baseline="0" dirty="0">
                          <a:latin typeface="Georgia" pitchFamily="18" charset="0"/>
                        </a:rPr>
                        <a:t> in decisions of whether measures should be taken to influence the future course of the economy or to aid those affected by unemployment.</a:t>
                      </a:r>
                      <a:endParaRPr lang="en-US" sz="1000" dirty="0">
                        <a:latin typeface="Georgia" pitchFamily="18" charset="0"/>
                      </a:endParaRPr>
                    </a:p>
                  </a:txBody>
                  <a:tcPr/>
                </a:tc>
                <a:tc>
                  <a:txBody>
                    <a:bodyPr/>
                    <a:lstStyle/>
                    <a:p>
                      <a:pPr algn="l"/>
                      <a:r>
                        <a:rPr lang="en-US" sz="1000" dirty="0">
                          <a:latin typeface="Georgia" pitchFamily="18" charset="0"/>
                          <a:hlinkClick r:id="" action="ppaction://noaction"/>
                        </a:rPr>
                        <a:t>http://www.census.gov/cps/</a:t>
                      </a:r>
                      <a:endParaRPr lang="en-US" sz="1000" dirty="0">
                        <a:latin typeface="Georgia" pitchFamily="18" charset="0"/>
                      </a:endParaRPr>
                    </a:p>
                    <a:p>
                      <a:pPr algn="l"/>
                      <a:endParaRPr lang="en-US" sz="1000" dirty="0">
                        <a:latin typeface="Georgia" pitchFamily="18" charset="0"/>
                      </a:endParaRPr>
                    </a:p>
                    <a:p>
                      <a:pPr algn="l"/>
                      <a:endParaRPr lang="en-US" sz="1000" dirty="0">
                        <a:latin typeface="Georgia" pitchFamily="18" charset="0"/>
                      </a:endParaRPr>
                    </a:p>
                  </a:txBody>
                  <a:tcPr/>
                </a:tc>
                <a:extLst>
                  <a:ext uri="{0D108BD9-81ED-4DB2-BD59-A6C34878D82A}">
                    <a16:rowId xmlns:a16="http://schemas.microsoft.com/office/drawing/2014/main" val="10002"/>
                  </a:ext>
                </a:extLst>
              </a:tr>
              <a:tr h="995594">
                <a:tc>
                  <a:txBody>
                    <a:bodyPr/>
                    <a:lstStyle/>
                    <a:p>
                      <a:pPr algn="l"/>
                      <a:r>
                        <a:rPr lang="en-US" sz="1000" dirty="0">
                          <a:latin typeface="Georgia" pitchFamily="18" charset="0"/>
                        </a:rPr>
                        <a:t>Local Area Unemployment</a:t>
                      </a:r>
                      <a:r>
                        <a:rPr lang="en-US" sz="1000" baseline="0" dirty="0">
                          <a:latin typeface="Georgia" pitchFamily="18" charset="0"/>
                        </a:rPr>
                        <a:t> Statistics (LAUS)</a:t>
                      </a:r>
                      <a:endParaRPr lang="en-US" sz="1000" dirty="0">
                        <a:latin typeface="Georgia" pitchFamily="18" charset="0"/>
                      </a:endParaRPr>
                    </a:p>
                  </a:txBody>
                  <a:tcPr/>
                </a:tc>
                <a:tc>
                  <a:txBody>
                    <a:bodyPr/>
                    <a:lstStyle/>
                    <a:p>
                      <a:pPr algn="l"/>
                      <a:r>
                        <a:rPr lang="en-US" sz="1000" dirty="0">
                          <a:latin typeface="Georgia" pitchFamily="18" charset="0"/>
                        </a:rPr>
                        <a:t>Monthly and annual estimates of employment,</a:t>
                      </a:r>
                      <a:r>
                        <a:rPr lang="en-US" sz="1000" baseline="0" dirty="0">
                          <a:latin typeface="Georgia" pitchFamily="18" charset="0"/>
                        </a:rPr>
                        <a:t> unemployment, and labor force data for Census regions &amp; divisions, States, counties, metropolitan areas, and many cities above 25,000 by place of residence.</a:t>
                      </a:r>
                      <a:endParaRPr lang="en-US" sz="1000" dirty="0">
                        <a:latin typeface="Georgia" pitchFamily="18" charset="0"/>
                      </a:endParaRPr>
                    </a:p>
                  </a:txBody>
                  <a:tcPr/>
                </a:tc>
                <a:tc>
                  <a:txBody>
                    <a:bodyPr/>
                    <a:lstStyle/>
                    <a:p>
                      <a:pPr algn="l">
                        <a:buFont typeface="Arial" pitchFamily="34" charset="0"/>
                        <a:buChar char="•"/>
                      </a:pPr>
                      <a:r>
                        <a:rPr lang="en-US" sz="1000" dirty="0">
                          <a:latin typeface="Georgia" pitchFamily="18" charset="0"/>
                        </a:rPr>
                        <a:t>Assists with allocation of assistance to States or</a:t>
                      </a:r>
                      <a:r>
                        <a:rPr lang="en-US" sz="1000" baseline="0" dirty="0">
                          <a:latin typeface="Georgia" pitchFamily="18" charset="0"/>
                        </a:rPr>
                        <a:t> regions.</a:t>
                      </a:r>
                    </a:p>
                    <a:p>
                      <a:pPr algn="l">
                        <a:buFont typeface="Arial" pitchFamily="34" charset="0"/>
                        <a:buChar char="•"/>
                      </a:pPr>
                      <a:r>
                        <a:rPr lang="en-US" sz="1000" baseline="0" dirty="0">
                          <a:latin typeface="Georgia" pitchFamily="18" charset="0"/>
                        </a:rPr>
                        <a:t>Planning and budgetary assistance.</a:t>
                      </a:r>
                    </a:p>
                    <a:p>
                      <a:pPr algn="l">
                        <a:buFont typeface="Arial" pitchFamily="34" charset="0"/>
                        <a:buChar char="•"/>
                      </a:pPr>
                      <a:r>
                        <a:rPr lang="en-US" sz="1000" baseline="0" dirty="0">
                          <a:latin typeface="Georgia" pitchFamily="18" charset="0"/>
                        </a:rPr>
                        <a:t>Determines the need for employment and training services.</a:t>
                      </a:r>
                    </a:p>
                    <a:p>
                      <a:pPr algn="l">
                        <a:buFont typeface="Arial" pitchFamily="34" charset="0"/>
                        <a:buChar char="•"/>
                      </a:pPr>
                      <a:r>
                        <a:rPr lang="en-US" sz="1000" baseline="0" dirty="0">
                          <a:latin typeface="Georgia" pitchFamily="18" charset="0"/>
                        </a:rPr>
                        <a:t>Assess localized labor market development.</a:t>
                      </a:r>
                      <a:endParaRPr lang="en-US" sz="1000" dirty="0">
                        <a:latin typeface="Georgia" pitchFamily="18" charset="0"/>
                      </a:endParaRPr>
                    </a:p>
                  </a:txBody>
                  <a:tcPr/>
                </a:tc>
                <a:tc>
                  <a:txBody>
                    <a:bodyPr/>
                    <a:lstStyle/>
                    <a:p>
                      <a:pPr algn="l"/>
                      <a:r>
                        <a:rPr lang="en-US" sz="1000" dirty="0">
                          <a:latin typeface="Georgia" pitchFamily="18" charset="0"/>
                          <a:hlinkClick r:id="" action="ppaction://noaction"/>
                        </a:rPr>
                        <a:t>http://www.bls.gov/lau/</a:t>
                      </a:r>
                      <a:endParaRPr lang="en-US" sz="1000" dirty="0">
                        <a:latin typeface="Georgia" pitchFamily="18" charset="0"/>
                      </a:endParaRPr>
                    </a:p>
                    <a:p>
                      <a:pPr algn="l"/>
                      <a:endParaRPr lang="en-US" sz="1000" dirty="0">
                        <a:latin typeface="Georgia" pitchFamily="18" charset="0"/>
                      </a:endParaRPr>
                    </a:p>
                  </a:txBody>
                  <a:tcPr/>
                </a:tc>
                <a:extLst>
                  <a:ext uri="{0D108BD9-81ED-4DB2-BD59-A6C34878D82A}">
                    <a16:rowId xmlns:a16="http://schemas.microsoft.com/office/drawing/2014/main" val="10003"/>
                  </a:ext>
                </a:extLst>
              </a:tr>
              <a:tr h="822961">
                <a:tc>
                  <a:txBody>
                    <a:bodyPr/>
                    <a:lstStyle/>
                    <a:p>
                      <a:pPr algn="l"/>
                      <a:r>
                        <a:rPr lang="en-US" sz="1000" dirty="0">
                          <a:latin typeface="Georgia" pitchFamily="18" charset="0"/>
                        </a:rPr>
                        <a:t>Local Employment</a:t>
                      </a:r>
                      <a:r>
                        <a:rPr lang="en-US" sz="1000" baseline="0" dirty="0">
                          <a:latin typeface="Georgia" pitchFamily="18" charset="0"/>
                        </a:rPr>
                        <a:t> Dynamics (LED)</a:t>
                      </a:r>
                      <a:endParaRPr lang="en-US" sz="1000" dirty="0">
                        <a:latin typeface="Georgia" pitchFamily="18" charset="0"/>
                      </a:endParaRPr>
                    </a:p>
                  </a:txBody>
                  <a:tcPr/>
                </a:tc>
                <a:tc>
                  <a:txBody>
                    <a:bodyPr/>
                    <a:lstStyle/>
                    <a:p>
                      <a:pPr algn="l"/>
                      <a:r>
                        <a:rPr lang="en-US" sz="1000" dirty="0">
                          <a:latin typeface="Georgia" pitchFamily="18" charset="0"/>
                        </a:rPr>
                        <a:t>Local</a:t>
                      </a:r>
                      <a:r>
                        <a:rPr lang="en-US" sz="1000" baseline="0" dirty="0">
                          <a:latin typeface="Georgia" pitchFamily="18" charset="0"/>
                        </a:rPr>
                        <a:t> and state statistics on employment, hiring, job creation, and turnover.  Also captures earnings by industry, age, and gender for various geographies.</a:t>
                      </a:r>
                      <a:endParaRPr lang="en-US" sz="1000" dirty="0">
                        <a:latin typeface="Georgia" pitchFamily="18" charset="0"/>
                      </a:endParaRPr>
                    </a:p>
                  </a:txBody>
                  <a:tcPr/>
                </a:tc>
                <a:tc>
                  <a:txBody>
                    <a:bodyPr/>
                    <a:lstStyle/>
                    <a:p>
                      <a:pPr algn="l">
                        <a:buFont typeface="Arial" pitchFamily="34" charset="0"/>
                        <a:buChar char="•"/>
                      </a:pPr>
                      <a:r>
                        <a:rPr lang="en-US" sz="1000" dirty="0">
                          <a:latin typeface="Georgia" pitchFamily="18" charset="0"/>
                        </a:rPr>
                        <a:t>Used by officials and planners</a:t>
                      </a:r>
                      <a:r>
                        <a:rPr lang="en-US" sz="1000" baseline="0" dirty="0">
                          <a:latin typeface="Georgia" pitchFamily="18" charset="0"/>
                        </a:rPr>
                        <a:t> to gain insight into labor force dynamics for an area. Employers use it to assess labor turnover and commuting work patterns.</a:t>
                      </a:r>
                      <a:endParaRPr lang="en-US" sz="1000" dirty="0">
                        <a:latin typeface="Georgia" pitchFamily="18" charset="0"/>
                      </a:endParaRPr>
                    </a:p>
                  </a:txBody>
                  <a:tcPr/>
                </a:tc>
                <a:tc>
                  <a:txBody>
                    <a:bodyPr/>
                    <a:lstStyle/>
                    <a:p>
                      <a:pPr algn="l"/>
                      <a:r>
                        <a:rPr lang="en-US" sz="1000" dirty="0">
                          <a:latin typeface="Georgia" pitchFamily="18" charset="0"/>
                          <a:hlinkClick r:id="" action="ppaction://noaction"/>
                        </a:rPr>
                        <a:t>http://lehd.did.census.gov</a:t>
                      </a:r>
                      <a:endParaRPr lang="en-US" sz="1000" dirty="0">
                        <a:latin typeface="Georgia" pitchFamily="18" charset="0"/>
                      </a:endParaRPr>
                    </a:p>
                    <a:p>
                      <a:pPr algn="l"/>
                      <a:endParaRPr lang="en-US" sz="1000" dirty="0">
                        <a:latin typeface="Georgia" pitchFamily="18" charset="0"/>
                      </a:endParaRPr>
                    </a:p>
                  </a:txBody>
                  <a:tcPr/>
                </a:tc>
                <a:extLst>
                  <a:ext uri="{0D108BD9-81ED-4DB2-BD59-A6C34878D82A}">
                    <a16:rowId xmlns:a16="http://schemas.microsoft.com/office/drawing/2014/main" val="10004"/>
                  </a:ext>
                </a:extLst>
              </a:tr>
              <a:tr h="1017460">
                <a:tc>
                  <a:txBody>
                    <a:bodyPr/>
                    <a:lstStyle/>
                    <a:p>
                      <a:pPr algn="l"/>
                      <a:r>
                        <a:rPr lang="en-US" sz="1000" dirty="0">
                          <a:latin typeface="Georgia" pitchFamily="18" charset="0"/>
                        </a:rPr>
                        <a:t>Mass Layoff Statistics (MLS)</a:t>
                      </a:r>
                    </a:p>
                  </a:txBody>
                  <a:tcPr/>
                </a:tc>
                <a:tc>
                  <a:txBody>
                    <a:bodyPr/>
                    <a:lstStyle/>
                    <a:p>
                      <a:pPr algn="l"/>
                      <a:r>
                        <a:rPr lang="en-US" sz="1000" dirty="0">
                          <a:latin typeface="Georgia" pitchFamily="18" charset="0"/>
                        </a:rPr>
                        <a:t>Monthly, quarterly, and annual report of major job cutbacks on state and industry</a:t>
                      </a:r>
                      <a:r>
                        <a:rPr lang="en-US" sz="1000" baseline="0" dirty="0">
                          <a:latin typeface="Georgia" pitchFamily="18" charset="0"/>
                        </a:rPr>
                        <a:t> levels: number of workers released from jobs; reasons for layoff; worksite closures; recall expectations; and demographics of UI claimants.</a:t>
                      </a:r>
                      <a:endParaRPr lang="en-US" sz="1000" dirty="0">
                        <a:latin typeface="Georgia" pitchFamily="18" charset="0"/>
                      </a:endParaRPr>
                    </a:p>
                  </a:txBody>
                  <a:tcPr/>
                </a:tc>
                <a:tc>
                  <a:txBody>
                    <a:bodyPr/>
                    <a:lstStyle/>
                    <a:p>
                      <a:pPr algn="l">
                        <a:buFont typeface="Arial" pitchFamily="34" charset="0"/>
                        <a:buChar char="•"/>
                      </a:pPr>
                      <a:r>
                        <a:rPr lang="en-US" sz="1000" dirty="0">
                          <a:latin typeface="Georgia" pitchFamily="18" charset="0"/>
                        </a:rPr>
                        <a:t>Evaluates</a:t>
                      </a:r>
                      <a:r>
                        <a:rPr lang="en-US" sz="1000" baseline="0" dirty="0">
                          <a:latin typeface="Georgia" pitchFamily="18" charset="0"/>
                        </a:rPr>
                        <a:t> benefits packages</a:t>
                      </a:r>
                    </a:p>
                    <a:p>
                      <a:pPr algn="l">
                        <a:buFont typeface="Arial" pitchFamily="34" charset="0"/>
                        <a:buChar char="•"/>
                      </a:pPr>
                      <a:r>
                        <a:rPr lang="en-US" sz="1000" baseline="0" dirty="0">
                          <a:latin typeface="Georgia" pitchFamily="18" charset="0"/>
                        </a:rPr>
                        <a:t>Assists employers with comparing their pay scale to similar local occupation pay scales.</a:t>
                      </a:r>
                    </a:p>
                    <a:p>
                      <a:pPr algn="l">
                        <a:buFont typeface="Arial" pitchFamily="34" charset="0"/>
                        <a:buChar char="•"/>
                      </a:pPr>
                      <a:r>
                        <a:rPr lang="en-US" sz="1000" baseline="0" dirty="0">
                          <a:latin typeface="Georgia" pitchFamily="18" charset="0"/>
                        </a:rPr>
                        <a:t>Guides local business decisions.</a:t>
                      </a:r>
                      <a:endParaRPr lang="en-US" sz="1000" dirty="0">
                        <a:latin typeface="Georgia" pitchFamily="18" charset="0"/>
                      </a:endParaRPr>
                    </a:p>
                  </a:txBody>
                  <a:tcPr/>
                </a:tc>
                <a:tc>
                  <a:txBody>
                    <a:bodyPr/>
                    <a:lstStyle/>
                    <a:p>
                      <a:pPr algn="l"/>
                      <a:r>
                        <a:rPr lang="en-US" sz="1000" dirty="0">
                          <a:latin typeface="Georgia" pitchFamily="18" charset="0"/>
                          <a:hlinkClick r:id="" action="ppaction://noaction"/>
                        </a:rPr>
                        <a:t>http://www.bls.gov/mls/</a:t>
                      </a:r>
                      <a:endParaRPr lang="en-US" sz="1000" dirty="0">
                        <a:latin typeface="Georgia" pitchFamily="18" charset="0"/>
                      </a:endParaRPr>
                    </a:p>
                    <a:p>
                      <a:pPr algn="l"/>
                      <a:endParaRPr lang="en-US" sz="1000" dirty="0">
                        <a:latin typeface="Georgia" pitchFamily="18" charset="0"/>
                      </a:endParaRPr>
                    </a:p>
                  </a:txBody>
                  <a:tcPr/>
                </a:tc>
                <a:extLst>
                  <a:ext uri="{0D108BD9-81ED-4DB2-BD59-A6C34878D82A}">
                    <a16:rowId xmlns:a16="http://schemas.microsoft.com/office/drawing/2014/main" val="10005"/>
                  </a:ext>
                </a:extLst>
              </a:tr>
            </a:tbl>
          </a:graphicData>
        </a:graphic>
      </p:graphicFrame>
    </p:spTree>
  </p:cSld>
  <p:clrMapOvr>
    <a:masterClrMapping/>
  </p:clrMapOvr>
  <p:transition advTm="5289">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graphicFrame>
        <p:nvGraphicFramePr>
          <p:cNvPr id="4" name="Table 3"/>
          <p:cNvGraphicFramePr>
            <a:graphicFrameLocks noGrp="1"/>
          </p:cNvGraphicFramePr>
          <p:nvPr/>
        </p:nvGraphicFramePr>
        <p:xfrm>
          <a:off x="457200" y="171633"/>
          <a:ext cx="8326120" cy="5709665"/>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270764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gridCol w="1275080">
                  <a:extLst>
                    <a:ext uri="{9D8B030D-6E8A-4147-A177-3AD203B41FA5}">
                      <a16:colId xmlns:a16="http://schemas.microsoft.com/office/drawing/2014/main" val="20003"/>
                    </a:ext>
                  </a:extLst>
                </a:gridCol>
              </a:tblGrid>
              <a:tr h="209367">
                <a:tc gridSpan="4">
                  <a:txBody>
                    <a:bodyPr/>
                    <a:lstStyle/>
                    <a:p>
                      <a:pPr algn="l"/>
                      <a:r>
                        <a:rPr lang="en-US" sz="1000" dirty="0">
                          <a:solidFill>
                            <a:schemeClr val="tx1">
                              <a:lumMod val="85000"/>
                              <a:lumOff val="15000"/>
                            </a:schemeClr>
                          </a:solidFill>
                          <a:latin typeface="Georgia" pitchFamily="18" charset="0"/>
                        </a:rPr>
                        <a:t>Demographic</a:t>
                      </a:r>
                      <a:r>
                        <a:rPr lang="en-US" sz="1000" baseline="0" dirty="0">
                          <a:solidFill>
                            <a:schemeClr val="tx1">
                              <a:lumMod val="85000"/>
                              <a:lumOff val="15000"/>
                            </a:schemeClr>
                          </a:solidFill>
                          <a:latin typeface="Georgia" pitchFamily="18" charset="0"/>
                        </a:rPr>
                        <a:t> Data</a:t>
                      </a:r>
                      <a:endParaRPr lang="en-US" sz="1000" dirty="0">
                        <a:solidFill>
                          <a:schemeClr val="tx1">
                            <a:lumMod val="85000"/>
                            <a:lumOff val="15000"/>
                          </a:schemeClr>
                        </a:solidFill>
                        <a:latin typeface="Georgia" pitchFamily="18" charset="0"/>
                      </a:endParaRPr>
                    </a:p>
                  </a:txBody>
                  <a:tcP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4127">
                <a:tc>
                  <a:txBody>
                    <a:bodyPr/>
                    <a:lstStyle/>
                    <a:p>
                      <a:pPr algn="l"/>
                      <a:r>
                        <a:rPr lang="en-US" sz="1000" b="1" dirty="0">
                          <a:latin typeface="Georgia" pitchFamily="18" charset="0"/>
                        </a:rPr>
                        <a:t>Data</a:t>
                      </a:r>
                      <a:r>
                        <a:rPr lang="en-US" sz="1000" b="1" baseline="0" dirty="0">
                          <a:latin typeface="Georgia" pitchFamily="18" charset="0"/>
                        </a:rPr>
                        <a:t> Tool</a:t>
                      </a:r>
                      <a:endParaRPr lang="en-US" sz="1000" b="1" dirty="0">
                        <a:latin typeface="Georgia" pitchFamily="18" charset="0"/>
                      </a:endParaRPr>
                    </a:p>
                  </a:txBody>
                  <a:tcPr/>
                </a:tc>
                <a:tc>
                  <a:txBody>
                    <a:bodyPr/>
                    <a:lstStyle/>
                    <a:p>
                      <a:pPr algn="l"/>
                      <a:r>
                        <a:rPr lang="en-US" sz="1000" b="1" dirty="0">
                          <a:latin typeface="Georgia" pitchFamily="18" charset="0"/>
                        </a:rPr>
                        <a:t>Description </a:t>
                      </a:r>
                    </a:p>
                  </a:txBody>
                  <a:tcPr/>
                </a:tc>
                <a:tc>
                  <a:txBody>
                    <a:bodyPr/>
                    <a:lstStyle/>
                    <a:p>
                      <a:pPr algn="l"/>
                      <a:r>
                        <a:rPr lang="en-US" sz="1000" b="1" dirty="0">
                          <a:latin typeface="Georgia" pitchFamily="18" charset="0"/>
                        </a:rPr>
                        <a:t>Uses</a:t>
                      </a:r>
                    </a:p>
                  </a:txBody>
                  <a:tcPr/>
                </a:tc>
                <a:tc>
                  <a:txBody>
                    <a:bodyPr/>
                    <a:lstStyle/>
                    <a:p>
                      <a:pPr algn="l"/>
                      <a:r>
                        <a:rPr lang="en-US" sz="1000" b="1" dirty="0">
                          <a:latin typeface="Georgia" pitchFamily="18" charset="0"/>
                        </a:rPr>
                        <a:t>Websites</a:t>
                      </a:r>
                    </a:p>
                  </a:txBody>
                  <a:tcPr/>
                </a:tc>
                <a:extLst>
                  <a:ext uri="{0D108BD9-81ED-4DB2-BD59-A6C34878D82A}">
                    <a16:rowId xmlns:a16="http://schemas.microsoft.com/office/drawing/2014/main" val="10001"/>
                  </a:ext>
                </a:extLst>
              </a:tr>
              <a:tr h="693163">
                <a:tc>
                  <a:txBody>
                    <a:bodyPr/>
                    <a:lstStyle/>
                    <a:p>
                      <a:pPr algn="l"/>
                      <a:r>
                        <a:rPr lang="en-US" sz="1000" dirty="0">
                          <a:latin typeface="Georgia" pitchFamily="18" charset="0"/>
                        </a:rPr>
                        <a:t>Decennial</a:t>
                      </a:r>
                      <a:r>
                        <a:rPr lang="en-US" sz="1000" baseline="0" dirty="0">
                          <a:latin typeface="Georgia" pitchFamily="18" charset="0"/>
                        </a:rPr>
                        <a:t> Census</a:t>
                      </a:r>
                      <a:endParaRPr lang="en-US" sz="1000" dirty="0">
                        <a:latin typeface="Georgia" pitchFamily="18" charset="0"/>
                      </a:endParaRPr>
                    </a:p>
                  </a:txBody>
                  <a:tcPr/>
                </a:tc>
                <a:tc>
                  <a:txBody>
                    <a:bodyPr/>
                    <a:lstStyle/>
                    <a:p>
                      <a:pPr algn="l"/>
                      <a:r>
                        <a:rPr lang="en-US" sz="1000" dirty="0">
                          <a:latin typeface="Georgia" pitchFamily="18" charset="0"/>
                        </a:rPr>
                        <a:t>Detailed characteristics about the makeup of the labor force. Data</a:t>
                      </a:r>
                      <a:r>
                        <a:rPr lang="en-US" sz="1000" baseline="0" dirty="0">
                          <a:latin typeface="Georgia" pitchFamily="18" charset="0"/>
                        </a:rPr>
                        <a:t> on ethnic groups, age group, educational levels, etc., down to a very localized area.</a:t>
                      </a:r>
                      <a:endParaRPr lang="en-US" sz="1000" dirty="0">
                        <a:latin typeface="Georgia" pitchFamily="18" charset="0"/>
                      </a:endParaRPr>
                    </a:p>
                  </a:txBody>
                  <a:tcPr/>
                </a:tc>
                <a:tc>
                  <a:txBody>
                    <a:bodyPr/>
                    <a:lstStyle/>
                    <a:p>
                      <a:pPr algn="l">
                        <a:buFont typeface="Arial" pitchFamily="34" charset="0"/>
                        <a:buChar char="•"/>
                      </a:pPr>
                      <a:r>
                        <a:rPr lang="en-US" sz="1000" dirty="0">
                          <a:latin typeface="Georgia" pitchFamily="18" charset="0"/>
                        </a:rPr>
                        <a:t>Used</a:t>
                      </a:r>
                      <a:r>
                        <a:rPr lang="en-US" sz="1000" baseline="0" dirty="0">
                          <a:latin typeface="Georgia" pitchFamily="18" charset="0"/>
                        </a:rPr>
                        <a:t> by virtually anyone in need of demographic data about the labor force or population in general.</a:t>
                      </a:r>
                    </a:p>
                    <a:p>
                      <a:pPr algn="l">
                        <a:buFont typeface="Arial" pitchFamily="34" charset="0"/>
                        <a:buChar char="•"/>
                      </a:pPr>
                      <a:r>
                        <a:rPr lang="en-US" sz="1000" baseline="0" dirty="0">
                          <a:latin typeface="Georgia" pitchFamily="18" charset="0"/>
                        </a:rPr>
                        <a:t>Educators use it to evaluate needs for new schools.</a:t>
                      </a:r>
                      <a:endParaRPr lang="en-US" sz="1000" dirty="0">
                        <a:latin typeface="Georgia" pitchFamily="18" charset="0"/>
                      </a:endParaRPr>
                    </a:p>
                  </a:txBody>
                  <a:tcPr/>
                </a:tc>
                <a:tc>
                  <a:txBody>
                    <a:bodyPr/>
                    <a:lstStyle/>
                    <a:p>
                      <a:pPr algn="l"/>
                      <a:r>
                        <a:rPr lang="en-US" sz="1000" dirty="0">
                          <a:latin typeface="Georgia" pitchFamily="18" charset="0"/>
                          <a:hlinkClick r:id="" action="ppaction://noaction"/>
                        </a:rPr>
                        <a:t>http</a:t>
                      </a:r>
                      <a:r>
                        <a:rPr lang="en-US" sz="1000">
                          <a:latin typeface="Georgia" pitchFamily="18" charset="0"/>
                          <a:hlinkClick r:id="" action="ppaction://noaction"/>
                        </a:rPr>
                        <a:t>://www.census.gov</a:t>
                      </a:r>
                      <a:endParaRPr lang="en-US" sz="1000">
                        <a:latin typeface="Georgia" pitchFamily="18" charset="0"/>
                      </a:endParaRPr>
                    </a:p>
                    <a:p>
                      <a:pPr algn="l"/>
                      <a:endParaRPr lang="en-US" sz="1000" dirty="0">
                        <a:latin typeface="Georgia" pitchFamily="18" charset="0"/>
                      </a:endParaRPr>
                    </a:p>
                  </a:txBody>
                  <a:tcPr/>
                </a:tc>
                <a:extLst>
                  <a:ext uri="{0D108BD9-81ED-4DB2-BD59-A6C34878D82A}">
                    <a16:rowId xmlns:a16="http://schemas.microsoft.com/office/drawing/2014/main" val="10002"/>
                  </a:ext>
                </a:extLst>
              </a:tr>
              <a:tr h="693163">
                <a:tc>
                  <a:txBody>
                    <a:bodyPr/>
                    <a:lstStyle/>
                    <a:p>
                      <a:pPr algn="l"/>
                      <a:r>
                        <a:rPr lang="en-US" sz="1000" dirty="0">
                          <a:latin typeface="Georgia" pitchFamily="18" charset="0"/>
                        </a:rPr>
                        <a:t>American Community Survey</a:t>
                      </a:r>
                    </a:p>
                  </a:txBody>
                  <a:tcPr/>
                </a:tc>
                <a:tc>
                  <a:txBody>
                    <a:bodyPr/>
                    <a:lstStyle/>
                    <a:p>
                      <a:pPr algn="l"/>
                      <a:r>
                        <a:rPr lang="en-US" sz="1000" dirty="0">
                          <a:latin typeface="Georgia" pitchFamily="18" charset="0"/>
                        </a:rPr>
                        <a:t>Data such as age, ethnicity, education, income, commute time to</a:t>
                      </a:r>
                      <a:r>
                        <a:rPr lang="en-US" sz="1000" baseline="0" dirty="0">
                          <a:latin typeface="Georgia" pitchFamily="18" charset="0"/>
                        </a:rPr>
                        <a:t> work, home value, veteran status, and other important data about the U.S. population and housing.</a:t>
                      </a:r>
                      <a:endParaRPr lang="en-US" sz="1000" dirty="0">
                        <a:latin typeface="Georgia" pitchFamily="18" charset="0"/>
                      </a:endParaRPr>
                    </a:p>
                  </a:txBody>
                  <a:tcPr/>
                </a:tc>
                <a:tc>
                  <a:txBody>
                    <a:bodyPr/>
                    <a:lstStyle/>
                    <a:p>
                      <a:pPr algn="l">
                        <a:buFont typeface="Arial" pitchFamily="34" charset="0"/>
                        <a:buChar char="•"/>
                      </a:pPr>
                      <a:r>
                        <a:rPr lang="en-US" sz="1000" dirty="0">
                          <a:latin typeface="Georgia" pitchFamily="18" charset="0"/>
                        </a:rPr>
                        <a:t>Assists</a:t>
                      </a:r>
                      <a:r>
                        <a:rPr lang="en-US" sz="1000" baseline="0" dirty="0">
                          <a:latin typeface="Georgia" pitchFamily="18" charset="0"/>
                        </a:rPr>
                        <a:t> communities to determine where to locate services and allocate resources.</a:t>
                      </a:r>
                      <a:endParaRPr lang="en-US" sz="1000" dirty="0">
                        <a:latin typeface="Georgia" pitchFamily="18" charset="0"/>
                      </a:endParaRPr>
                    </a:p>
                  </a:txBody>
                  <a:tcPr/>
                </a:tc>
                <a:tc>
                  <a:txBody>
                    <a:bodyPr/>
                    <a:lstStyle/>
                    <a:p>
                      <a:pPr algn="l"/>
                      <a:r>
                        <a:rPr lang="en-US" sz="1000" dirty="0">
                          <a:latin typeface="Georgia" pitchFamily="18" charset="0"/>
                          <a:hlinkClick r:id="" action="ppaction://noaction"/>
                        </a:rPr>
                        <a:t>http://wwww.census.gov/acs</a:t>
                      </a:r>
                      <a:endParaRPr lang="en-US" sz="1000" dirty="0">
                        <a:latin typeface="Georgia" pitchFamily="18" charset="0"/>
                      </a:endParaRPr>
                    </a:p>
                    <a:p>
                      <a:pPr algn="l"/>
                      <a:endParaRPr lang="en-US" sz="1000" dirty="0">
                        <a:latin typeface="Georgia" pitchFamily="18" charset="0"/>
                      </a:endParaRPr>
                    </a:p>
                  </a:txBody>
                  <a:tcPr/>
                </a:tc>
                <a:extLst>
                  <a:ext uri="{0D108BD9-81ED-4DB2-BD59-A6C34878D82A}">
                    <a16:rowId xmlns:a16="http://schemas.microsoft.com/office/drawing/2014/main" val="10003"/>
                  </a:ext>
                </a:extLst>
              </a:tr>
              <a:tr h="148407">
                <a:tc gridSpan="4">
                  <a:txBody>
                    <a:bodyPr/>
                    <a:lstStyle/>
                    <a:p>
                      <a:pPr marL="0" algn="l" defTabSz="914400" rtl="0" eaLnBrk="1" latinLnBrk="0" hangingPunct="1"/>
                      <a:r>
                        <a:rPr lang="en-US" sz="1000" b="1" kern="1200" dirty="0">
                          <a:solidFill>
                            <a:schemeClr val="tx1">
                              <a:lumMod val="85000"/>
                              <a:lumOff val="15000"/>
                            </a:schemeClr>
                          </a:solidFill>
                          <a:latin typeface="Georgia" pitchFamily="18" charset="0"/>
                          <a:ea typeface="+mn-ea"/>
                          <a:cs typeface="+mn-cs"/>
                        </a:rPr>
                        <a:t>Career Planning Data</a:t>
                      </a:r>
                    </a:p>
                  </a:txBody>
                  <a:tcP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920313">
                <a:tc>
                  <a:txBody>
                    <a:bodyPr/>
                    <a:lstStyle/>
                    <a:p>
                      <a:pPr algn="l"/>
                      <a:r>
                        <a:rPr lang="en-US" sz="1000" dirty="0">
                          <a:latin typeface="Georgia" pitchFamily="18" charset="0"/>
                        </a:rPr>
                        <a:t>Occupancy</a:t>
                      </a:r>
                      <a:r>
                        <a:rPr lang="en-US" sz="1000" baseline="0" dirty="0">
                          <a:latin typeface="Georgia" pitchFamily="18" charset="0"/>
                        </a:rPr>
                        <a:t> and Industry Projections</a:t>
                      </a:r>
                      <a:endParaRPr lang="en-US" sz="1000" dirty="0">
                        <a:latin typeface="Georgia" pitchFamily="18" charset="0"/>
                      </a:endParaRPr>
                    </a:p>
                  </a:txBody>
                  <a:tcPr/>
                </a:tc>
                <a:tc>
                  <a:txBody>
                    <a:bodyPr/>
                    <a:lstStyle/>
                    <a:p>
                      <a:pPr algn="l"/>
                      <a:r>
                        <a:rPr lang="en-US" sz="1000" dirty="0">
                          <a:latin typeface="Georgia" pitchFamily="18" charset="0"/>
                        </a:rPr>
                        <a:t>Projected changes in the number of , employment,</a:t>
                      </a:r>
                      <a:r>
                        <a:rPr lang="en-US" sz="1000" baseline="0" dirty="0">
                          <a:latin typeface="Georgia" pitchFamily="18" charset="0"/>
                        </a:rPr>
                        <a:t> and average annual openings for an occupation within a state over 2 year (short-term) and 10 year (long-term) timeframe into the future.</a:t>
                      </a:r>
                      <a:endParaRPr lang="en-US" sz="1000" dirty="0">
                        <a:latin typeface="Georgia" pitchFamily="18" charset="0"/>
                      </a:endParaRPr>
                    </a:p>
                  </a:txBody>
                  <a:tcPr/>
                </a:tc>
                <a:tc>
                  <a:txBody>
                    <a:bodyPr/>
                    <a:lstStyle/>
                    <a:p>
                      <a:pPr algn="l">
                        <a:buFont typeface="Arial" pitchFamily="34" charset="0"/>
                        <a:buChar char="•"/>
                      </a:pPr>
                      <a:r>
                        <a:rPr lang="en-US" sz="1000" dirty="0">
                          <a:latin typeface="Georgia" pitchFamily="18" charset="0"/>
                        </a:rPr>
                        <a:t>Used to make informed career</a:t>
                      </a:r>
                      <a:r>
                        <a:rPr lang="en-US" sz="1000" baseline="0" dirty="0">
                          <a:latin typeface="Georgia" pitchFamily="18" charset="0"/>
                        </a:rPr>
                        <a:t> decisions.</a:t>
                      </a:r>
                    </a:p>
                    <a:p>
                      <a:pPr algn="l">
                        <a:buFont typeface="Arial" pitchFamily="34" charset="0"/>
                        <a:buChar char="•"/>
                      </a:pPr>
                      <a:r>
                        <a:rPr lang="en-US" sz="1000" baseline="0" dirty="0">
                          <a:latin typeface="Georgia" pitchFamily="18" charset="0"/>
                        </a:rPr>
                        <a:t>Used to track occupational trends</a:t>
                      </a:r>
                    </a:p>
                    <a:p>
                      <a:pPr algn="l">
                        <a:buFont typeface="Arial" pitchFamily="34" charset="0"/>
                        <a:buChar char="•"/>
                      </a:pPr>
                      <a:r>
                        <a:rPr lang="en-US" sz="1000" baseline="0" dirty="0">
                          <a:latin typeface="Georgia" pitchFamily="18" charset="0"/>
                        </a:rPr>
                        <a:t>Used to predict shortages or overages by occupation.</a:t>
                      </a:r>
                      <a:endParaRPr lang="en-US" sz="1000" dirty="0">
                        <a:latin typeface="Georgia" pitchFamily="18" charset="0"/>
                      </a:endParaRPr>
                    </a:p>
                  </a:txBody>
                  <a:tcPr/>
                </a:tc>
                <a:tc>
                  <a:txBody>
                    <a:bodyPr/>
                    <a:lstStyle/>
                    <a:p>
                      <a:pPr algn="l"/>
                      <a:r>
                        <a:rPr lang="en-US" sz="1000" dirty="0">
                          <a:latin typeface="Georgia" pitchFamily="18" charset="0"/>
                          <a:hlinkClick r:id="" action="ppaction://noaction"/>
                        </a:rPr>
                        <a:t>http://www.projectionscentral.com</a:t>
                      </a:r>
                      <a:endParaRPr lang="en-US" sz="1000" dirty="0">
                        <a:latin typeface="Georgia" pitchFamily="18" charset="0"/>
                      </a:endParaRPr>
                    </a:p>
                    <a:p>
                      <a:pPr algn="l"/>
                      <a:endParaRPr lang="en-US" sz="1000" dirty="0">
                        <a:latin typeface="Georgia" pitchFamily="18" charset="0"/>
                      </a:endParaRPr>
                    </a:p>
                  </a:txBody>
                  <a:tcPr/>
                </a:tc>
                <a:extLst>
                  <a:ext uri="{0D108BD9-81ED-4DB2-BD59-A6C34878D82A}">
                    <a16:rowId xmlns:a16="http://schemas.microsoft.com/office/drawing/2014/main" val="10005"/>
                  </a:ext>
                </a:extLst>
              </a:tr>
              <a:tr h="843851">
                <a:tc>
                  <a:txBody>
                    <a:bodyPr/>
                    <a:lstStyle/>
                    <a:p>
                      <a:pPr algn="l"/>
                      <a:r>
                        <a:rPr lang="en-US" sz="1000" dirty="0">
                          <a:latin typeface="Georgia" pitchFamily="18" charset="0"/>
                        </a:rPr>
                        <a:t>Current Population Survey</a:t>
                      </a:r>
                    </a:p>
                  </a:txBody>
                  <a:tcPr/>
                </a:tc>
                <a:tc>
                  <a:txBody>
                    <a:bodyPr/>
                    <a:lstStyle/>
                    <a:p>
                      <a:pPr algn="l"/>
                      <a:r>
                        <a:rPr lang="en-US" sz="1000" dirty="0">
                          <a:latin typeface="Georgia" pitchFamily="18" charset="0"/>
                        </a:rPr>
                        <a:t>Provides the number</a:t>
                      </a:r>
                      <a:r>
                        <a:rPr lang="en-US" sz="1000" baseline="0" dirty="0">
                          <a:latin typeface="Georgia" pitchFamily="18" charset="0"/>
                        </a:rPr>
                        <a:t> of civilians in the labor force (employed and unemployed) and extent and nature of unemployment rate.</a:t>
                      </a:r>
                      <a:endParaRPr lang="en-US" sz="1000" dirty="0">
                        <a:latin typeface="Georgia" pitchFamily="18" charset="0"/>
                      </a:endParaRPr>
                    </a:p>
                  </a:txBody>
                  <a:tcPr/>
                </a:tc>
                <a:tc>
                  <a:txBody>
                    <a:bodyPr/>
                    <a:lstStyle/>
                    <a:p>
                      <a:pPr algn="l">
                        <a:buFont typeface="Arial" pitchFamily="34" charset="0"/>
                        <a:buChar char="•"/>
                      </a:pPr>
                      <a:r>
                        <a:rPr lang="en-US" sz="1000" dirty="0">
                          <a:latin typeface="Georgia" pitchFamily="18" charset="0"/>
                        </a:rPr>
                        <a:t>Helps job seekers make informed career decisions.</a:t>
                      </a:r>
                    </a:p>
                    <a:p>
                      <a:pPr algn="l">
                        <a:buFont typeface="Arial" pitchFamily="34" charset="0"/>
                        <a:buChar char="•"/>
                      </a:pPr>
                      <a:r>
                        <a:rPr lang="en-US" sz="1000" dirty="0">
                          <a:latin typeface="Georgia" pitchFamily="18" charset="0"/>
                        </a:rPr>
                        <a:t>Compares projected employment growth for an occupation among States.</a:t>
                      </a:r>
                    </a:p>
                    <a:p>
                      <a:pPr algn="l">
                        <a:buFont typeface="Arial" pitchFamily="34" charset="0"/>
                        <a:buChar char="•"/>
                      </a:pPr>
                      <a:r>
                        <a:rPr lang="en-US" sz="1000" dirty="0">
                          <a:latin typeface="Georgia" pitchFamily="18" charset="0"/>
                        </a:rPr>
                        <a:t>Compares</a:t>
                      </a:r>
                      <a:r>
                        <a:rPr lang="en-US" sz="1000" baseline="0" dirty="0">
                          <a:latin typeface="Georgia" pitchFamily="18" charset="0"/>
                        </a:rPr>
                        <a:t> projected employment growth among occupations in one State.</a:t>
                      </a:r>
                      <a:endParaRPr lang="en-US" sz="1000" dirty="0">
                        <a:latin typeface="Georgia" pitchFamily="18" charset="0"/>
                      </a:endParaRPr>
                    </a:p>
                  </a:txBody>
                  <a:tcPr/>
                </a:tc>
                <a:tc>
                  <a:txBody>
                    <a:bodyPr/>
                    <a:lstStyle/>
                    <a:p>
                      <a:pPr algn="l"/>
                      <a:r>
                        <a:rPr lang="en-US" sz="1000" dirty="0">
                          <a:latin typeface="Georgia" pitchFamily="18" charset="0"/>
                          <a:hlinkClick r:id="" action="ppaction://noaction"/>
                        </a:rPr>
                        <a:t>http://www.bls.gov/emp/</a:t>
                      </a:r>
                      <a:endParaRPr lang="en-US" sz="1000" dirty="0">
                        <a:latin typeface="Georgia" pitchFamily="18" charset="0"/>
                      </a:endParaRPr>
                    </a:p>
                    <a:p>
                      <a:pPr algn="l"/>
                      <a:endParaRPr lang="en-US" sz="1000" dirty="0">
                        <a:latin typeface="Georgia" pitchFamily="18" charset="0"/>
                      </a:endParaRPr>
                    </a:p>
                  </a:txBody>
                  <a:tcPr/>
                </a:tc>
                <a:extLst>
                  <a:ext uri="{0D108BD9-81ED-4DB2-BD59-A6C34878D82A}">
                    <a16:rowId xmlns:a16="http://schemas.microsoft.com/office/drawing/2014/main" val="10006"/>
                  </a:ext>
                </a:extLst>
              </a:tr>
              <a:tr h="843851">
                <a:tc>
                  <a:txBody>
                    <a:bodyPr/>
                    <a:lstStyle/>
                    <a:p>
                      <a:pPr algn="l"/>
                      <a:r>
                        <a:rPr lang="en-US" sz="1000" dirty="0">
                          <a:latin typeface="Georgia" pitchFamily="18" charset="0"/>
                        </a:rPr>
                        <a:t>Occupational Information Network (O*Net</a:t>
                      </a:r>
                      <a:r>
                        <a:rPr lang="en-US" sz="1000" baseline="0" dirty="0">
                          <a:latin typeface="Georgia" pitchFamily="18" charset="0"/>
                        </a:rPr>
                        <a:t> Online)</a:t>
                      </a:r>
                      <a:endParaRPr lang="en-US" sz="1000" dirty="0">
                        <a:latin typeface="Georgia" pitchFamily="18" charset="0"/>
                      </a:endParaRPr>
                    </a:p>
                  </a:txBody>
                  <a:tcPr/>
                </a:tc>
                <a:tc>
                  <a:txBody>
                    <a:bodyPr/>
                    <a:lstStyle/>
                    <a:p>
                      <a:pPr algn="l"/>
                      <a:r>
                        <a:rPr lang="en-US" sz="1000" dirty="0">
                          <a:latin typeface="Georgia" pitchFamily="18" charset="0"/>
                        </a:rPr>
                        <a:t>A database of key attributes and characteristics such as task, skills, and knowledge, etc, associated with hundreds of occupations, as well as Career Exploration Tools.</a:t>
                      </a:r>
                    </a:p>
                  </a:txBody>
                  <a:tcPr/>
                </a:tc>
                <a:tc>
                  <a:txBody>
                    <a:bodyPr/>
                    <a:lstStyle/>
                    <a:p>
                      <a:pPr algn="l">
                        <a:buFont typeface="Arial" pitchFamily="34" charset="0"/>
                        <a:buChar char="•"/>
                      </a:pPr>
                      <a:r>
                        <a:rPr lang="en-US" sz="1000" dirty="0">
                          <a:latin typeface="Georgia" pitchFamily="18" charset="0"/>
                        </a:rPr>
                        <a:t>Job seekers can explore careers</a:t>
                      </a:r>
                      <a:r>
                        <a:rPr lang="en-US" sz="1000" baseline="0" dirty="0">
                          <a:latin typeface="Georgia" pitchFamily="18" charset="0"/>
                        </a:rPr>
                        <a:t> and assess their work related interests &amp; abilities.</a:t>
                      </a:r>
                    </a:p>
                    <a:p>
                      <a:pPr algn="l">
                        <a:buFont typeface="Arial" pitchFamily="34" charset="0"/>
                        <a:buChar char="•"/>
                      </a:pPr>
                      <a:r>
                        <a:rPr lang="en-US" sz="1000" baseline="0" dirty="0">
                          <a:latin typeface="Georgia" pitchFamily="18" charset="0"/>
                        </a:rPr>
                        <a:t>Assists development of job orders/descriptions</a:t>
                      </a:r>
                    </a:p>
                    <a:p>
                      <a:pPr algn="l">
                        <a:buFont typeface="Arial" pitchFamily="34" charset="0"/>
                        <a:buChar char="•"/>
                      </a:pPr>
                      <a:r>
                        <a:rPr lang="en-US" sz="1000" baseline="0" dirty="0">
                          <a:latin typeface="Georgia" pitchFamily="18" charset="0"/>
                        </a:rPr>
                        <a:t>Aligns training with workplace needs.</a:t>
                      </a:r>
                    </a:p>
                    <a:p>
                      <a:pPr algn="l">
                        <a:buFont typeface="Arial" pitchFamily="34" charset="0"/>
                        <a:buChar char="•"/>
                      </a:pPr>
                      <a:r>
                        <a:rPr lang="en-US" sz="1000" baseline="0" dirty="0">
                          <a:latin typeface="Georgia" pitchFamily="18" charset="0"/>
                        </a:rPr>
                        <a:t>Enhances hiring and retention efforts.</a:t>
                      </a:r>
                    </a:p>
                  </a:txBody>
                  <a:tcPr/>
                </a:tc>
                <a:tc>
                  <a:txBody>
                    <a:bodyPr/>
                    <a:lstStyle/>
                    <a:p>
                      <a:pPr algn="l"/>
                      <a:r>
                        <a:rPr lang="en-US" sz="1000" dirty="0">
                          <a:latin typeface="Georgia" pitchFamily="18" charset="0"/>
                          <a:hlinkClick r:id="" action="ppaction://noaction"/>
                        </a:rPr>
                        <a:t>http://online.onetcenter.org/</a:t>
                      </a:r>
                      <a:endParaRPr lang="en-US" sz="1000" dirty="0">
                        <a:latin typeface="Georgia" pitchFamily="18" charset="0"/>
                      </a:endParaRPr>
                    </a:p>
                    <a:p>
                      <a:pPr algn="l"/>
                      <a:endParaRPr lang="en-US" sz="1000" dirty="0">
                        <a:latin typeface="Georgia" pitchFamily="18" charset="0"/>
                      </a:endParaRPr>
                    </a:p>
                  </a:txBody>
                  <a:tcPr/>
                </a:tc>
                <a:extLst>
                  <a:ext uri="{0D108BD9-81ED-4DB2-BD59-A6C34878D82A}">
                    <a16:rowId xmlns:a16="http://schemas.microsoft.com/office/drawing/2014/main" val="10007"/>
                  </a:ext>
                </a:extLst>
              </a:tr>
              <a:tr h="948872">
                <a:tc>
                  <a:txBody>
                    <a:bodyPr/>
                    <a:lstStyle/>
                    <a:p>
                      <a:pPr algn="l"/>
                      <a:r>
                        <a:rPr lang="en-US" sz="1000" dirty="0" err="1">
                          <a:latin typeface="Georgia" pitchFamily="18" charset="0"/>
                        </a:rPr>
                        <a:t>CareerOneStop</a:t>
                      </a:r>
                      <a:endParaRPr lang="en-US" sz="1000" dirty="0">
                        <a:latin typeface="Georgia" pitchFamily="18" charset="0"/>
                      </a:endParaRPr>
                    </a:p>
                  </a:txBody>
                  <a:tcPr/>
                </a:tc>
                <a:tc>
                  <a:txBody>
                    <a:bodyPr/>
                    <a:lstStyle/>
                    <a:p>
                      <a:pPr algn="l"/>
                      <a:r>
                        <a:rPr lang="en-US" sz="1000" dirty="0">
                          <a:latin typeface="Georgia" pitchFamily="18" charset="0"/>
                        </a:rPr>
                        <a:t>A web portal that features several national websites that leverage federal &amp; state data to provide career resources,</a:t>
                      </a:r>
                      <a:r>
                        <a:rPr lang="en-US" sz="1000" baseline="0" dirty="0">
                          <a:latin typeface="Georgia" pitchFamily="18" charset="0"/>
                        </a:rPr>
                        <a:t> economic and workforce data, information, links to local services, and a set of online career tools.</a:t>
                      </a:r>
                      <a:endParaRPr lang="en-US" sz="1000" dirty="0">
                        <a:latin typeface="Georgia" pitchFamily="18" charset="0"/>
                      </a:endParaRPr>
                    </a:p>
                  </a:txBody>
                  <a:tcPr/>
                </a:tc>
                <a:tc>
                  <a:txBody>
                    <a:bodyPr/>
                    <a:lstStyle/>
                    <a:p>
                      <a:pPr algn="l">
                        <a:buFont typeface="Arial" pitchFamily="34" charset="0"/>
                        <a:buChar char="•"/>
                      </a:pPr>
                      <a:r>
                        <a:rPr lang="en-US" sz="1000" dirty="0">
                          <a:latin typeface="Georgia" pitchFamily="18" charset="0"/>
                        </a:rPr>
                        <a:t>Job seekers can explore careers</a:t>
                      </a:r>
                    </a:p>
                    <a:p>
                      <a:pPr algn="l">
                        <a:buFont typeface="Arial" pitchFamily="34" charset="0"/>
                        <a:buChar char="•"/>
                      </a:pPr>
                      <a:r>
                        <a:rPr lang="en-US" sz="1000" dirty="0">
                          <a:latin typeface="Georgia" pitchFamily="18" charset="0"/>
                        </a:rPr>
                        <a:t>Guide job searches</a:t>
                      </a:r>
                    </a:p>
                    <a:p>
                      <a:pPr algn="l">
                        <a:buFont typeface="Arial" pitchFamily="34" charset="0"/>
                        <a:buChar char="•"/>
                      </a:pPr>
                      <a:r>
                        <a:rPr lang="en-US" sz="1000" dirty="0">
                          <a:latin typeface="Georgia" pitchFamily="18" charset="0"/>
                        </a:rPr>
                        <a:t>Provides research on occupational wages and trends</a:t>
                      </a:r>
                    </a:p>
                    <a:p>
                      <a:pPr algn="l">
                        <a:buFont typeface="Arial" pitchFamily="34" charset="0"/>
                        <a:buChar char="•"/>
                      </a:pPr>
                      <a:r>
                        <a:rPr lang="en-US" sz="1000" dirty="0">
                          <a:latin typeface="Georgia" pitchFamily="18" charset="0"/>
                        </a:rPr>
                        <a:t>Advising job seekers</a:t>
                      </a:r>
                      <a:r>
                        <a:rPr lang="en-US" sz="1000" baseline="0" dirty="0">
                          <a:latin typeface="Georgia" pitchFamily="18" charset="0"/>
                        </a:rPr>
                        <a:t> during career counseling.</a:t>
                      </a:r>
                      <a:endParaRPr lang="en-US" sz="1000" dirty="0">
                        <a:latin typeface="Georg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Georgia" pitchFamily="18" charset="0"/>
                          <a:hlinkClick r:id="" action="ppaction://noaction"/>
                        </a:rPr>
                        <a:t>http://www.careeronestop.com</a:t>
                      </a:r>
                      <a:endParaRPr lang="en-US" sz="1000" dirty="0">
                        <a:latin typeface="Georgia" pitchFamily="18" charset="0"/>
                      </a:endParaRPr>
                    </a:p>
                    <a:p>
                      <a:pPr algn="l"/>
                      <a:endParaRPr lang="en-US" sz="1000" dirty="0">
                        <a:latin typeface="Georgia" pitchFamily="18" charset="0"/>
                      </a:endParaRPr>
                    </a:p>
                    <a:p>
                      <a:pPr algn="l"/>
                      <a:r>
                        <a:rPr lang="en-US" sz="1000" dirty="0">
                          <a:latin typeface="Georgia" pitchFamily="18" charset="0"/>
                          <a:hlinkClick r:id="" action="ppaction://noaction"/>
                        </a:rPr>
                        <a:t>http://www.careerinfonet.org</a:t>
                      </a:r>
                      <a:endParaRPr lang="en-US" sz="1000" dirty="0">
                        <a:latin typeface="Georgia" pitchFamily="18" charset="0"/>
                      </a:endParaRPr>
                    </a:p>
                  </a:txBody>
                  <a:tcPr/>
                </a:tc>
                <a:extLst>
                  <a:ext uri="{0D108BD9-81ED-4DB2-BD59-A6C34878D82A}">
                    <a16:rowId xmlns:a16="http://schemas.microsoft.com/office/drawing/2014/main" val="10008"/>
                  </a:ext>
                </a:extLst>
              </a:tr>
            </a:tbl>
          </a:graphicData>
        </a:graphic>
      </p:graphicFrame>
    </p:spTree>
  </p:cSld>
  <p:clrMapOvr>
    <a:masterClrMapping/>
  </p:clrMapOvr>
  <p:transition advTm="351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en-US" sz="3200" dirty="0"/>
              <a:t>Are these the types of questions you get from your customers? If so, LMI can help!</a:t>
            </a:r>
          </a:p>
        </p:txBody>
      </p:sp>
      <p:pic>
        <p:nvPicPr>
          <p:cNvPr id="12" name="Picture 5" descr="questioning woman"/>
          <p:cNvPicPr>
            <a:picLocks noChangeAspect="1" noChangeArrowheads="1"/>
          </p:cNvPicPr>
          <p:nvPr/>
        </p:nvPicPr>
        <p:blipFill>
          <a:blip r:embed="rId4" cstate="print"/>
          <a:srcRect l="4167" r="8333"/>
          <a:stretch>
            <a:fillRect/>
          </a:stretch>
        </p:blipFill>
        <p:spPr bwMode="auto">
          <a:xfrm>
            <a:off x="5486400" y="2438400"/>
            <a:ext cx="3200400" cy="2437152"/>
          </a:xfrm>
          <a:prstGeom prst="rect">
            <a:avLst/>
          </a:prstGeom>
          <a:noFill/>
        </p:spPr>
      </p:pic>
      <p:sp>
        <p:nvSpPr>
          <p:cNvPr id="13" name="Rounded Rectangular Callout 12"/>
          <p:cNvSpPr/>
          <p:nvPr/>
        </p:nvSpPr>
        <p:spPr>
          <a:xfrm>
            <a:off x="457200" y="1600200"/>
            <a:ext cx="4876800" cy="1143000"/>
          </a:xfrm>
          <a:prstGeom prst="wedgeRoundRectCallout">
            <a:avLst>
              <a:gd name="adj1" fmla="val 63605"/>
              <a:gd name="adj2" fmla="val 39502"/>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002060"/>
                </a:solidFill>
                <a:latin typeface="Georgia" pitchFamily="18" charset="0"/>
              </a:rPr>
              <a:t>What jobs pay the most?</a:t>
            </a:r>
          </a:p>
        </p:txBody>
      </p:sp>
      <p:sp>
        <p:nvSpPr>
          <p:cNvPr id="14" name="Rounded Rectangular Callout 13"/>
          <p:cNvSpPr/>
          <p:nvPr/>
        </p:nvSpPr>
        <p:spPr>
          <a:xfrm>
            <a:off x="457200" y="2971800"/>
            <a:ext cx="4876800" cy="1143000"/>
          </a:xfrm>
          <a:prstGeom prst="wedgeRoundRectCallout">
            <a:avLst>
              <a:gd name="adj1" fmla="val 62691"/>
              <a:gd name="adj2" fmla="val -29531"/>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002060"/>
                </a:solidFill>
                <a:latin typeface="Georgia" pitchFamily="18" charset="0"/>
              </a:rPr>
              <a:t>Who is hiring in my area?</a:t>
            </a:r>
            <a:endParaRPr lang="en-US" sz="4000" dirty="0">
              <a:solidFill>
                <a:srgbClr val="002060"/>
              </a:solidFill>
              <a:latin typeface="Georgia" pitchFamily="18" charset="0"/>
            </a:endParaRPr>
          </a:p>
        </p:txBody>
      </p:sp>
      <p:sp>
        <p:nvSpPr>
          <p:cNvPr id="15" name="Rounded Rectangular Callout 14"/>
          <p:cNvSpPr/>
          <p:nvPr/>
        </p:nvSpPr>
        <p:spPr>
          <a:xfrm>
            <a:off x="457200" y="4343400"/>
            <a:ext cx="4876800" cy="1143000"/>
          </a:xfrm>
          <a:prstGeom prst="wedgeRoundRectCallout">
            <a:avLst>
              <a:gd name="adj1" fmla="val 62778"/>
              <a:gd name="adj2" fmla="val -47538"/>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002060"/>
                </a:solidFill>
                <a:latin typeface="Georgia" pitchFamily="18" charset="0"/>
              </a:rPr>
              <a:t>Where can I find qualified workers?</a:t>
            </a:r>
          </a:p>
        </p:txBody>
      </p:sp>
      <p:pic>
        <p:nvPicPr>
          <p:cNvPr id="7" name="Recorded Sound">
            <a:hlinkClick r:id="" action="ppaction://media"/>
          </p:cNvPr>
          <p:cNvPicPr>
            <a:picLocks noRot="1" noChangeAspect="1"/>
          </p:cNvPicPr>
          <p:nvPr>
            <a:wavAudioFile r:embed="rId1" name="Recorded Sound"/>
          </p:nvPr>
        </p:nvPicPr>
        <p:blipFill>
          <a:blip r:embed="rId5" cstate="print"/>
          <a:stretch>
            <a:fillRect/>
          </a:stretch>
        </p:blipFill>
        <p:spPr>
          <a:xfrm>
            <a:off x="8610600" y="228600"/>
            <a:ext cx="304800" cy="304800"/>
          </a:xfrm>
          <a:prstGeom prst="rect">
            <a:avLst/>
          </a:prstGeom>
        </p:spPr>
      </p:pic>
    </p:spTree>
  </p:cSld>
  <p:clrMapOvr>
    <a:masterClrMapping/>
  </p:clrMapOvr>
  <p:transition advTm="1201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53" fill="hold"/>
                                        <p:tgtEl>
                                          <p:spTgt spid="7"/>
                                        </p:tgtEl>
                                      </p:cBhvr>
                                    </p:cmd>
                                  </p:childTnLst>
                                </p:cTn>
                              </p:par>
                            </p:childTnLst>
                          </p:cTn>
                        </p:par>
                        <p:par>
                          <p:cTn id="7" fill="hold">
                            <p:stCondLst>
                              <p:cond delay="7853"/>
                            </p:stCondLst>
                            <p:childTnLst>
                              <p:par>
                                <p:cTn id="8" presetID="3" presetClass="entr" presetSubtype="1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10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10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13" grpId="0" animBg="1"/>
      <p:bldP spid="14" grpId="0" animBg="1"/>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2895600"/>
            <a:ext cx="9144000" cy="1754326"/>
          </a:xfrm>
          <a:prstGeom prst="rect">
            <a:avLst/>
          </a:prstGeom>
          <a:noFill/>
        </p:spPr>
        <p:txBody>
          <a:bodyPr wrap="square" rtlCol="0">
            <a:spAutoFit/>
          </a:bodyPr>
          <a:lstStyle/>
          <a:p>
            <a:pPr algn="ctr"/>
            <a:r>
              <a:rPr lang="en-US" sz="3600" dirty="0">
                <a:solidFill>
                  <a:schemeClr val="tx2">
                    <a:lumMod val="20000"/>
                    <a:lumOff val="80000"/>
                  </a:schemeClr>
                </a:solidFill>
                <a:latin typeface="Georgia" pitchFamily="18" charset="0"/>
              </a:rPr>
              <a:t>Click on the Gold Button above to access and print a handy reference guide to common LMI data sets.</a:t>
            </a:r>
            <a:endParaRPr lang="en-US" sz="4000" dirty="0">
              <a:solidFill>
                <a:schemeClr val="tx2">
                  <a:lumMod val="20000"/>
                  <a:lumOff val="80000"/>
                </a:schemeClr>
              </a:solidFill>
              <a:latin typeface="Georgia" pitchFamily="18" charset="0"/>
            </a:endParaRPr>
          </a:p>
        </p:txBody>
      </p:sp>
      <p:pic>
        <p:nvPicPr>
          <p:cNvPr id="13" name="Picture 2">
            <a:hlinkClick r:id="rId4" action="ppaction://hlinkfile"/>
          </p:cNvPr>
          <p:cNvPicPr>
            <a:picLocks noChangeAspect="1" noChangeArrowheads="1"/>
          </p:cNvPicPr>
          <p:nvPr/>
        </p:nvPicPr>
        <p:blipFill>
          <a:blip r:embed="rId5" cstate="print"/>
          <a:srcRect/>
          <a:stretch>
            <a:fillRect/>
          </a:stretch>
        </p:blipFill>
        <p:spPr bwMode="auto">
          <a:xfrm>
            <a:off x="3962400" y="1676400"/>
            <a:ext cx="990600" cy="838200"/>
          </a:xfrm>
          <a:prstGeom prst="rect">
            <a:avLst/>
          </a:prstGeom>
          <a:noFill/>
          <a:ln w="9525">
            <a:noFill/>
            <a:miter lim="800000"/>
            <a:headEnd/>
            <a:tailEnd/>
          </a:ln>
          <a:effectLst/>
        </p:spPr>
      </p:pic>
    </p:spTree>
    <p:custDataLst>
      <p:tags r:id="rId1"/>
    </p:custDataLst>
  </p:cSld>
  <p:clrMapOvr>
    <a:masterClrMapping/>
  </p:clrMapOvr>
  <p:transition advTm="663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350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ChangeArrowheads="1"/>
          </p:cNvSpPr>
          <p:nvPr/>
        </p:nvSpPr>
        <p:spPr bwMode="auto">
          <a:xfrm>
            <a:off x="533400" y="1600200"/>
            <a:ext cx="84582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4400" dirty="0">
                <a:solidFill>
                  <a:schemeClr val="tx2">
                    <a:lumMod val="20000"/>
                    <a:lumOff val="80000"/>
                  </a:schemeClr>
                </a:solidFill>
                <a:latin typeface="Georgia" pitchFamily="18" charset="0"/>
                <a:cs typeface="Times New Roman" pitchFamily="18" charset="0"/>
              </a:rPr>
              <a:t>To review, check out the questions in the next section.  Let’s see how much you’ve retained. </a:t>
            </a:r>
            <a:endParaRPr lang="en-US" sz="4400" dirty="0">
              <a:solidFill>
                <a:schemeClr val="tx2">
                  <a:lumMod val="20000"/>
                  <a:lumOff val="80000"/>
                </a:schemeClr>
              </a:solidFill>
              <a:latin typeface="Georgia" pitchFamily="18" charset="0"/>
              <a:cs typeface="Arial" pitchFamily="34" charset="0"/>
            </a:endParaRPr>
          </a:p>
        </p:txBody>
      </p:sp>
      <p:pic>
        <p:nvPicPr>
          <p:cNvPr id="3"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304800"/>
            <a:ext cx="304800" cy="304800"/>
          </a:xfrm>
          <a:prstGeom prst="rect">
            <a:avLst/>
          </a:prstGeom>
        </p:spPr>
      </p:pic>
    </p:spTree>
  </p:cSld>
  <p:clrMapOvr>
    <a:masterClrMapping/>
  </p:clrMapOvr>
  <p:transition advTm="854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0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685800"/>
            <a:ext cx="7772400" cy="523220"/>
          </a:xfrm>
          <a:prstGeom prst="rect">
            <a:avLst/>
          </a:prstGeom>
          <a:noFill/>
        </p:spPr>
        <p:txBody>
          <a:bodyPr wrap="square">
            <a:spAutoFit/>
          </a:bodyPr>
          <a:lstStyle/>
          <a:p>
            <a:pPr>
              <a:defRPr/>
            </a:pPr>
            <a:r>
              <a:rPr lang="en-US" sz="1400" dirty="0">
                <a:solidFill>
                  <a:schemeClr val="tx2">
                    <a:lumMod val="20000"/>
                    <a:lumOff val="80000"/>
                  </a:schemeClr>
                </a:solidFill>
                <a:latin typeface="Georgia" pitchFamily="18" charset="0"/>
              </a:rPr>
              <a:t>Read each statement below. Then, mentally fill in the blank with a term from the Word Bank. When ready, click the </a:t>
            </a:r>
            <a:r>
              <a:rPr lang="en-US" sz="1400" b="1" dirty="0">
                <a:solidFill>
                  <a:schemeClr val="tx2">
                    <a:lumMod val="20000"/>
                    <a:lumOff val="80000"/>
                  </a:schemeClr>
                </a:solidFill>
                <a:latin typeface="Georgia" pitchFamily="18" charset="0"/>
              </a:rPr>
              <a:t>Submit</a:t>
            </a:r>
            <a:r>
              <a:rPr lang="en-US" sz="1400" dirty="0">
                <a:solidFill>
                  <a:schemeClr val="tx2">
                    <a:lumMod val="20000"/>
                    <a:lumOff val="80000"/>
                  </a:schemeClr>
                </a:solidFill>
                <a:latin typeface="Georgia" pitchFamily="18" charset="0"/>
              </a:rPr>
              <a:t> button for feedback. </a:t>
            </a:r>
          </a:p>
        </p:txBody>
      </p:sp>
      <p:sp>
        <p:nvSpPr>
          <p:cNvPr id="23" name="Rounded Rectangle 22"/>
          <p:cNvSpPr/>
          <p:nvPr/>
        </p:nvSpPr>
        <p:spPr>
          <a:xfrm>
            <a:off x="6324600" y="5232400"/>
            <a:ext cx="2057400" cy="3302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latin typeface="Georgia" pitchFamily="18" charset="0"/>
              </a:rPr>
              <a:t>Submit</a:t>
            </a:r>
          </a:p>
        </p:txBody>
      </p:sp>
      <p:sp>
        <p:nvSpPr>
          <p:cNvPr id="28" name="AutoShape 14">
            <a:hlinkClick r:id="" action="ppaction://noaction" highlightClick="1"/>
          </p:cNvPr>
          <p:cNvSpPr>
            <a:spLocks noChangeArrowheads="1"/>
          </p:cNvSpPr>
          <p:nvPr/>
        </p:nvSpPr>
        <p:spPr bwMode="auto">
          <a:xfrm>
            <a:off x="685800" y="1219200"/>
            <a:ext cx="5334000" cy="77724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sz="1600" dirty="0">
                <a:latin typeface="Georgia" pitchFamily="18" charset="0"/>
              </a:rPr>
              <a:t>                      </a:t>
            </a:r>
            <a:r>
              <a:rPr lang="en-US" sz="1600" dirty="0" err="1">
                <a:latin typeface="Georgia" pitchFamily="18" charset="0"/>
              </a:rPr>
              <a:t>ment</a:t>
            </a:r>
            <a:r>
              <a:rPr lang="en-US" sz="1600" dirty="0">
                <a:latin typeface="Georgia" pitchFamily="18" charset="0"/>
              </a:rPr>
              <a:t>  data includes the number employed by</a:t>
            </a:r>
          </a:p>
          <a:p>
            <a:r>
              <a:rPr lang="en-US" sz="1600" dirty="0">
                <a:latin typeface="Georgia" pitchFamily="18" charset="0"/>
              </a:rPr>
              <a:t>occupation and  industry sector tallied by place of work.</a:t>
            </a:r>
          </a:p>
        </p:txBody>
      </p:sp>
      <p:sp>
        <p:nvSpPr>
          <p:cNvPr id="31" name="AutoShape 14">
            <a:hlinkClick r:id="" action="ppaction://noaction" highlightClick="1"/>
          </p:cNvPr>
          <p:cNvSpPr>
            <a:spLocks noChangeArrowheads="1"/>
          </p:cNvSpPr>
          <p:nvPr/>
        </p:nvSpPr>
        <p:spPr bwMode="auto">
          <a:xfrm>
            <a:off x="685800" y="2118360"/>
            <a:ext cx="5334000" cy="777240"/>
          </a:xfrm>
          <a:prstGeom prst="actionButtonBlank">
            <a:avLst/>
          </a:prstGeom>
          <a:solidFill>
            <a:schemeClr val="tx2">
              <a:lumMod val="20000"/>
              <a:lumOff val="80000"/>
            </a:schemeClr>
          </a:solidFill>
          <a:ln w="3175">
            <a:noFill/>
            <a:miter lim="800000"/>
            <a:headEnd/>
            <a:tailEnd/>
          </a:ln>
          <a:effectLst/>
        </p:spPr>
        <p:txBody>
          <a:bodyPr wrap="none" anchor="ctr"/>
          <a:lstStyle/>
          <a:p>
            <a:r>
              <a:rPr lang="en-US" sz="1600" dirty="0">
                <a:latin typeface="Georgia" pitchFamily="18" charset="0"/>
              </a:rPr>
              <a:t>To answer the question, “How many are working now?” </a:t>
            </a:r>
          </a:p>
          <a:p>
            <a:r>
              <a:rPr lang="en-US" sz="1600" dirty="0">
                <a:latin typeface="Georgia" pitchFamily="18" charset="0"/>
              </a:rPr>
              <a:t>you would reference  </a:t>
            </a:r>
            <a:r>
              <a:rPr lang="en-US" dirty="0">
                <a:latin typeface="Georgia" pitchFamily="18" charset="0"/>
              </a:rPr>
              <a:t>                         </a:t>
            </a:r>
            <a:r>
              <a:rPr lang="en-US" sz="1600" dirty="0">
                <a:latin typeface="Georgia" pitchFamily="18" charset="0"/>
              </a:rPr>
              <a:t>data.</a:t>
            </a:r>
            <a:endParaRPr lang="en-US" dirty="0">
              <a:latin typeface="Georgia" pitchFamily="18" charset="0"/>
            </a:endParaRPr>
          </a:p>
        </p:txBody>
      </p:sp>
      <p:sp>
        <p:nvSpPr>
          <p:cNvPr id="34" name="AutoShape 14">
            <a:hlinkClick r:id="" action="ppaction://noaction" highlightClick="1"/>
          </p:cNvPr>
          <p:cNvSpPr>
            <a:spLocks noChangeArrowheads="1"/>
          </p:cNvSpPr>
          <p:nvPr/>
        </p:nvSpPr>
        <p:spPr bwMode="auto">
          <a:xfrm>
            <a:off x="685800" y="3886200"/>
            <a:ext cx="5334000" cy="777240"/>
          </a:xfrm>
          <a:prstGeom prst="actionButtonBlank">
            <a:avLst/>
          </a:prstGeom>
          <a:solidFill>
            <a:schemeClr val="tx2">
              <a:lumMod val="20000"/>
              <a:lumOff val="80000"/>
            </a:schemeClr>
          </a:solidFill>
          <a:ln w="3175">
            <a:noFill/>
            <a:miter lim="800000"/>
            <a:headEnd/>
            <a:tailEnd/>
          </a:ln>
          <a:effectLst/>
        </p:spPr>
        <p:txBody>
          <a:bodyPr wrap="none" anchor="ctr"/>
          <a:lstStyle/>
          <a:p>
            <a:r>
              <a:rPr lang="en-US" dirty="0">
                <a:latin typeface="Georgia" pitchFamily="18" charset="0"/>
              </a:rPr>
              <a:t>                       </a:t>
            </a:r>
            <a:r>
              <a:rPr lang="en-US" sz="1600" dirty="0">
                <a:latin typeface="Georgia" pitchFamily="18" charset="0"/>
              </a:rPr>
              <a:t>data is concerned with how much people </a:t>
            </a:r>
            <a:br>
              <a:rPr lang="en-US" sz="1600" dirty="0">
                <a:latin typeface="Georgia" pitchFamily="18" charset="0"/>
              </a:rPr>
            </a:br>
            <a:r>
              <a:rPr lang="en-US" sz="1600" dirty="0">
                <a:latin typeface="Georgia" pitchFamily="18" charset="0"/>
              </a:rPr>
              <a:t>earn and is tallied by occupation and industry.</a:t>
            </a:r>
          </a:p>
        </p:txBody>
      </p:sp>
      <p:sp>
        <p:nvSpPr>
          <p:cNvPr id="35" name="TextBox 34"/>
          <p:cNvSpPr txBox="1"/>
          <p:nvPr/>
        </p:nvSpPr>
        <p:spPr>
          <a:xfrm>
            <a:off x="685800" y="2996624"/>
            <a:ext cx="5334000" cy="777240"/>
          </a:xfrm>
          <a:prstGeom prst="rect">
            <a:avLst/>
          </a:prstGeom>
          <a:solidFill>
            <a:schemeClr val="tx2">
              <a:lumMod val="20000"/>
              <a:lumOff val="80000"/>
            </a:schemeClr>
          </a:solidFill>
          <a:ln>
            <a:noFill/>
          </a:ln>
        </p:spPr>
        <p:txBody>
          <a:bodyPr wrap="square" rtlCol="0" anchor="ctr">
            <a:spAutoFit/>
          </a:bodyPr>
          <a:lstStyle/>
          <a:p>
            <a:r>
              <a:rPr lang="en-US" sz="1600" dirty="0">
                <a:latin typeface="Georgia" pitchFamily="18" charset="0"/>
              </a:rPr>
              <a:t>                                 data provides detailed characteristics of the general population and work force.</a:t>
            </a:r>
          </a:p>
        </p:txBody>
      </p:sp>
      <p:sp>
        <p:nvSpPr>
          <p:cNvPr id="39" name="AutoShape 14">
            <a:hlinkClick r:id="" action="ppaction://noaction" highlightClick="1"/>
          </p:cNvPr>
          <p:cNvSpPr>
            <a:spLocks noChangeArrowheads="1"/>
          </p:cNvSpPr>
          <p:nvPr/>
        </p:nvSpPr>
        <p:spPr bwMode="auto">
          <a:xfrm>
            <a:off x="685800" y="4800600"/>
            <a:ext cx="5334000" cy="777240"/>
          </a:xfrm>
          <a:prstGeom prst="actionButtonBlank">
            <a:avLst/>
          </a:prstGeom>
          <a:solidFill>
            <a:schemeClr val="tx2">
              <a:lumMod val="20000"/>
              <a:lumOff val="80000"/>
            </a:schemeClr>
          </a:solidFill>
          <a:ln w="3175">
            <a:noFill/>
            <a:miter lim="800000"/>
            <a:headEnd/>
            <a:tailEnd/>
          </a:ln>
          <a:effectLst/>
        </p:spPr>
        <p:txBody>
          <a:bodyPr wrap="none" anchor="ctr"/>
          <a:lstStyle/>
          <a:p>
            <a:r>
              <a:rPr lang="en-US" dirty="0">
                <a:latin typeface="Georgia" pitchFamily="18" charset="0"/>
              </a:rPr>
              <a:t>                                   d</a:t>
            </a:r>
            <a:r>
              <a:rPr lang="en-US" sz="1600" dirty="0">
                <a:latin typeface="Georgia" pitchFamily="18" charset="0"/>
              </a:rPr>
              <a:t>ata identifies educational </a:t>
            </a:r>
            <a:br>
              <a:rPr lang="en-US" sz="1600" dirty="0">
                <a:latin typeface="Georgia" pitchFamily="18" charset="0"/>
              </a:rPr>
            </a:br>
            <a:r>
              <a:rPr lang="en-US" sz="1600" dirty="0">
                <a:latin typeface="Georgia" pitchFamily="18" charset="0"/>
              </a:rPr>
              <a:t>requirements, occupational projections, hot jobs, and </a:t>
            </a:r>
            <a:br>
              <a:rPr lang="en-US" sz="1600" dirty="0">
                <a:latin typeface="Georgia" pitchFamily="18" charset="0"/>
              </a:rPr>
            </a:br>
            <a:r>
              <a:rPr lang="en-US" sz="1600" dirty="0">
                <a:latin typeface="Georgia" pitchFamily="18" charset="0"/>
              </a:rPr>
              <a:t>expected wages.</a:t>
            </a:r>
            <a:endParaRPr lang="en-US" dirty="0">
              <a:latin typeface="Georgia" pitchFamily="18" charset="0"/>
            </a:endParaRPr>
          </a:p>
        </p:txBody>
      </p:sp>
      <p:sp>
        <p:nvSpPr>
          <p:cNvPr id="66" name="TextBox 65"/>
          <p:cNvSpPr txBox="1"/>
          <p:nvPr/>
        </p:nvSpPr>
        <p:spPr>
          <a:xfrm>
            <a:off x="6324600" y="1676400"/>
            <a:ext cx="2057400" cy="2646878"/>
          </a:xfrm>
          <a:prstGeom prst="rect">
            <a:avLst/>
          </a:prstGeom>
          <a:noFill/>
        </p:spPr>
        <p:txBody>
          <a:bodyPr wrap="square" rtlCol="0">
            <a:spAutoFit/>
          </a:bodyPr>
          <a:lstStyle/>
          <a:p>
            <a:pPr algn="ctr"/>
            <a:r>
              <a:rPr lang="en-US" sz="2000" b="1" u="sng" dirty="0">
                <a:solidFill>
                  <a:schemeClr val="bg1"/>
                </a:solidFill>
                <a:latin typeface="Georgia" pitchFamily="18" charset="0"/>
              </a:rPr>
              <a:t>Word Bank</a:t>
            </a:r>
          </a:p>
          <a:p>
            <a:pPr algn="ctr"/>
            <a:endParaRPr lang="en-US" sz="600" dirty="0">
              <a:solidFill>
                <a:schemeClr val="bg1"/>
              </a:solidFill>
              <a:latin typeface="Georgia" pitchFamily="18" charset="0"/>
            </a:endParaRPr>
          </a:p>
          <a:p>
            <a:pPr algn="ctr"/>
            <a:r>
              <a:rPr lang="en-US" sz="2000" dirty="0">
                <a:solidFill>
                  <a:schemeClr val="bg1"/>
                </a:solidFill>
                <a:latin typeface="Georgia" pitchFamily="18" charset="0"/>
              </a:rPr>
              <a:t>wage</a:t>
            </a:r>
          </a:p>
          <a:p>
            <a:pPr algn="ctr"/>
            <a:endParaRPr lang="en-US" sz="1000" dirty="0">
              <a:solidFill>
                <a:schemeClr val="bg1"/>
              </a:solidFill>
              <a:latin typeface="Georgia" pitchFamily="18" charset="0"/>
            </a:endParaRPr>
          </a:p>
          <a:p>
            <a:pPr algn="ctr"/>
            <a:r>
              <a:rPr lang="en-US" sz="2000" dirty="0">
                <a:solidFill>
                  <a:schemeClr val="bg1"/>
                </a:solidFill>
                <a:latin typeface="Georgia" pitchFamily="18" charset="0"/>
              </a:rPr>
              <a:t>labor force</a:t>
            </a:r>
          </a:p>
          <a:p>
            <a:pPr algn="ctr"/>
            <a:endParaRPr lang="en-US" sz="1000" dirty="0">
              <a:solidFill>
                <a:schemeClr val="bg1"/>
              </a:solidFill>
              <a:latin typeface="Georgia" pitchFamily="18" charset="0"/>
            </a:endParaRPr>
          </a:p>
          <a:p>
            <a:pPr algn="ctr"/>
            <a:r>
              <a:rPr lang="en-US" sz="2000" dirty="0">
                <a:solidFill>
                  <a:schemeClr val="bg1"/>
                </a:solidFill>
                <a:latin typeface="Georgia" pitchFamily="18" charset="0"/>
              </a:rPr>
              <a:t>career planning</a:t>
            </a:r>
          </a:p>
          <a:p>
            <a:pPr algn="ctr"/>
            <a:endParaRPr lang="en-US" sz="1000" dirty="0">
              <a:solidFill>
                <a:schemeClr val="bg1"/>
              </a:solidFill>
              <a:latin typeface="Georgia" pitchFamily="18" charset="0"/>
            </a:endParaRPr>
          </a:p>
          <a:p>
            <a:pPr algn="ctr"/>
            <a:r>
              <a:rPr lang="en-US" sz="2000" dirty="0">
                <a:solidFill>
                  <a:schemeClr val="bg1"/>
                </a:solidFill>
                <a:latin typeface="Georgia" pitchFamily="18" charset="0"/>
              </a:rPr>
              <a:t>employment</a:t>
            </a:r>
          </a:p>
          <a:p>
            <a:pPr algn="ctr"/>
            <a:endParaRPr lang="en-US" sz="1000" dirty="0">
              <a:solidFill>
                <a:schemeClr val="bg1"/>
              </a:solidFill>
              <a:latin typeface="Georgia" pitchFamily="18" charset="0"/>
            </a:endParaRPr>
          </a:p>
          <a:p>
            <a:pPr algn="ctr"/>
            <a:r>
              <a:rPr lang="en-US" sz="2000" dirty="0">
                <a:solidFill>
                  <a:schemeClr val="bg1"/>
                </a:solidFill>
                <a:latin typeface="Georgia" pitchFamily="18" charset="0"/>
              </a:rPr>
              <a:t>demographic</a:t>
            </a:r>
            <a:endParaRPr lang="en-US" sz="1600" dirty="0">
              <a:solidFill>
                <a:schemeClr val="bg1"/>
              </a:solidFill>
              <a:latin typeface="Georgia" pitchFamily="18" charset="0"/>
            </a:endParaRPr>
          </a:p>
        </p:txBody>
      </p:sp>
      <p:sp>
        <p:nvSpPr>
          <p:cNvPr id="43" name="Rectangle 42"/>
          <p:cNvSpPr/>
          <p:nvPr/>
        </p:nvSpPr>
        <p:spPr>
          <a:xfrm>
            <a:off x="762000" y="1295400"/>
            <a:ext cx="1600200" cy="304800"/>
          </a:xfrm>
          <a:prstGeom prst="rect">
            <a:avLst/>
          </a:prstGeom>
          <a:solidFill>
            <a:schemeClr val="tx2">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rgbClr val="FF0000"/>
                </a:solidFill>
                <a:latin typeface="Georgia" pitchFamily="18" charset="0"/>
              </a:rPr>
              <a:t>Employment</a:t>
            </a:r>
          </a:p>
        </p:txBody>
      </p:sp>
      <p:sp>
        <p:nvSpPr>
          <p:cNvPr id="44" name="Rectangle 43"/>
          <p:cNvSpPr/>
          <p:nvPr/>
        </p:nvSpPr>
        <p:spPr>
          <a:xfrm>
            <a:off x="2667000" y="2499360"/>
            <a:ext cx="1295400" cy="301752"/>
          </a:xfrm>
          <a:prstGeom prst="rect">
            <a:avLst/>
          </a:prstGeom>
          <a:solidFill>
            <a:schemeClr val="tx2">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rgbClr val="FF0000"/>
                </a:solidFill>
                <a:latin typeface="Georgia" pitchFamily="18" charset="0"/>
              </a:rPr>
              <a:t>labor force</a:t>
            </a:r>
          </a:p>
        </p:txBody>
      </p:sp>
      <p:sp>
        <p:nvSpPr>
          <p:cNvPr id="45" name="Rectangle 44"/>
          <p:cNvSpPr/>
          <p:nvPr/>
        </p:nvSpPr>
        <p:spPr>
          <a:xfrm>
            <a:off x="723900" y="3124200"/>
            <a:ext cx="1562100" cy="301752"/>
          </a:xfrm>
          <a:prstGeom prst="rect">
            <a:avLst/>
          </a:prstGeom>
          <a:solidFill>
            <a:schemeClr val="tx2">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rgbClr val="FF0000"/>
                </a:solidFill>
                <a:latin typeface="Georgia" pitchFamily="18" charset="0"/>
              </a:rPr>
              <a:t>Demographic</a:t>
            </a:r>
          </a:p>
        </p:txBody>
      </p:sp>
      <p:sp>
        <p:nvSpPr>
          <p:cNvPr id="46" name="Rectangle 45"/>
          <p:cNvSpPr/>
          <p:nvPr/>
        </p:nvSpPr>
        <p:spPr>
          <a:xfrm>
            <a:off x="762000" y="3962400"/>
            <a:ext cx="1219200" cy="301752"/>
          </a:xfrm>
          <a:prstGeom prst="rect">
            <a:avLst/>
          </a:prstGeom>
          <a:solidFill>
            <a:schemeClr val="tx2">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rgbClr val="FF0000"/>
                </a:solidFill>
                <a:latin typeface="Georgia" pitchFamily="18" charset="0"/>
              </a:rPr>
              <a:t>Wage</a:t>
            </a:r>
          </a:p>
        </p:txBody>
      </p:sp>
      <p:sp>
        <p:nvSpPr>
          <p:cNvPr id="47" name="Rectangle 46"/>
          <p:cNvSpPr/>
          <p:nvPr/>
        </p:nvSpPr>
        <p:spPr>
          <a:xfrm>
            <a:off x="762000" y="4800600"/>
            <a:ext cx="1828800" cy="301752"/>
          </a:xfrm>
          <a:prstGeom prst="rect">
            <a:avLst/>
          </a:prstGeom>
          <a:solidFill>
            <a:schemeClr val="tx2">
              <a:lumMod val="20000"/>
              <a:lumOff val="80000"/>
            </a:schemeClr>
          </a:solidFill>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rgbClr val="FF0000"/>
                </a:solidFill>
                <a:latin typeface="Georgia" pitchFamily="18" charset="0"/>
              </a:rPr>
              <a:t>Career planning</a:t>
            </a:r>
          </a:p>
        </p:txBody>
      </p:sp>
      <p:sp>
        <p:nvSpPr>
          <p:cNvPr id="24" name="Rectangle 23"/>
          <p:cNvSpPr/>
          <p:nvPr/>
        </p:nvSpPr>
        <p:spPr>
          <a:xfrm>
            <a:off x="609600" y="381000"/>
            <a:ext cx="7162800" cy="400110"/>
          </a:xfrm>
          <a:prstGeom prst="rect">
            <a:avLst/>
          </a:prstGeom>
        </p:spPr>
        <p:txBody>
          <a:bodyPr wrap="square">
            <a:spAutoFit/>
          </a:bodyPr>
          <a:lstStyle/>
          <a:p>
            <a:pPr>
              <a:defRPr/>
            </a:pPr>
            <a:r>
              <a:rPr lang="en-US" sz="2000" b="1" dirty="0">
                <a:solidFill>
                  <a:schemeClr val="tx2">
                    <a:lumMod val="20000"/>
                    <a:lumOff val="80000"/>
                  </a:schemeClr>
                </a:solidFill>
                <a:latin typeface="Georgia" pitchFamily="18" charset="0"/>
              </a:rPr>
              <a:t>Part 1 of 2</a:t>
            </a:r>
          </a:p>
        </p:txBody>
      </p:sp>
    </p:spTree>
    <p:custDataLst>
      <p:tags r:id="rId1"/>
    </p:custDataLst>
  </p:cSld>
  <p:clrMapOvr>
    <a:masterClrMapping/>
  </p:clrMapOvr>
  <p:transition advTm="2761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1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1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dissolve">
                                      <p:cBhvr>
                                        <p:cTn id="17" dur="10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dissolve">
                                      <p:cBhvr>
                                        <p:cTn id="22" dur="10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dissolve">
                                      <p:cBhvr>
                                        <p:cTn id="27"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685800" y="1905000"/>
            <a:ext cx="2286000" cy="1295400"/>
          </a:xfrm>
          <a:prstGeom prst="roundRect">
            <a:avLst/>
          </a:prstGeom>
          <a:solidFill>
            <a:schemeClr val="tx1">
              <a:lumMod val="85000"/>
              <a:lumOff val="1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Georgia" pitchFamily="18" charset="0"/>
              </a:rPr>
              <a:t>O-Net</a:t>
            </a:r>
            <a:r>
              <a:rPr lang="en-US" sz="2000" dirty="0">
                <a:solidFill>
                  <a:schemeClr val="bg1"/>
                </a:solidFill>
                <a:latin typeface="Georgia" pitchFamily="18" charset="0"/>
              </a:rPr>
              <a:t> </a:t>
            </a:r>
            <a:r>
              <a:rPr lang="en-US" sz="2000" b="1" dirty="0">
                <a:solidFill>
                  <a:schemeClr val="bg1"/>
                </a:solidFill>
                <a:latin typeface="Georgia" pitchFamily="18" charset="0"/>
              </a:rPr>
              <a:t>OnLine</a:t>
            </a:r>
          </a:p>
        </p:txBody>
      </p:sp>
      <p:sp>
        <p:nvSpPr>
          <p:cNvPr id="40" name="Rectangle 39"/>
          <p:cNvSpPr/>
          <p:nvPr/>
        </p:nvSpPr>
        <p:spPr>
          <a:xfrm>
            <a:off x="609600" y="762000"/>
            <a:ext cx="7162800" cy="707886"/>
          </a:xfrm>
          <a:prstGeom prst="rect">
            <a:avLst/>
          </a:prstGeom>
        </p:spPr>
        <p:txBody>
          <a:bodyPr wrap="square">
            <a:spAutoFit/>
          </a:bodyPr>
          <a:lstStyle/>
          <a:p>
            <a:pPr>
              <a:defRPr/>
            </a:pPr>
            <a:r>
              <a:rPr lang="en-US" sz="2000" dirty="0">
                <a:solidFill>
                  <a:schemeClr val="bg1"/>
                </a:solidFill>
                <a:latin typeface="Georgia" pitchFamily="18" charset="0"/>
              </a:rPr>
              <a:t>Match the item on the left to its description. Then </a:t>
            </a:r>
            <a:r>
              <a:rPr lang="en-US" sz="2000" dirty="0">
                <a:solidFill>
                  <a:schemeClr val="bg1"/>
                </a:solidFill>
                <a:latin typeface="Georgia" pitchFamily="18" charset="0"/>
                <a:cs typeface="Times New Roman" pitchFamily="18" charset="0"/>
              </a:rPr>
              <a:t>point and click on the answer you think is correct. </a:t>
            </a:r>
            <a:endParaRPr lang="en-US" sz="2000" dirty="0">
              <a:solidFill>
                <a:schemeClr val="bg1"/>
              </a:solidFill>
              <a:latin typeface="Georgia" pitchFamily="18" charset="0"/>
            </a:endParaRPr>
          </a:p>
        </p:txBody>
      </p:sp>
      <p:sp>
        <p:nvSpPr>
          <p:cNvPr id="41" name="Rectangle 40"/>
          <p:cNvSpPr/>
          <p:nvPr/>
        </p:nvSpPr>
        <p:spPr>
          <a:xfrm>
            <a:off x="609600" y="381000"/>
            <a:ext cx="7162800" cy="400110"/>
          </a:xfrm>
          <a:prstGeom prst="rect">
            <a:avLst/>
          </a:prstGeom>
        </p:spPr>
        <p:txBody>
          <a:bodyPr wrap="square">
            <a:spAutoFit/>
          </a:bodyPr>
          <a:lstStyle/>
          <a:p>
            <a:pPr>
              <a:defRPr/>
            </a:pPr>
            <a:r>
              <a:rPr lang="en-US" sz="2000" b="1" dirty="0">
                <a:solidFill>
                  <a:schemeClr val="tx2">
                    <a:lumMod val="20000"/>
                    <a:lumOff val="80000"/>
                  </a:schemeClr>
                </a:solidFill>
                <a:latin typeface="Georgia" pitchFamily="18" charset="0"/>
              </a:rPr>
              <a:t>Part 2 of 2</a:t>
            </a:r>
          </a:p>
        </p:txBody>
      </p:sp>
      <p:sp>
        <p:nvSpPr>
          <p:cNvPr id="42" name="AutoShape 14">
            <a:hlinkClick r:id="rId3" action="ppaction://hlinksldjump" highlightClick="1"/>
          </p:cNvPr>
          <p:cNvSpPr>
            <a:spLocks noChangeArrowheads="1"/>
          </p:cNvSpPr>
          <p:nvPr/>
        </p:nvSpPr>
        <p:spPr bwMode="auto">
          <a:xfrm>
            <a:off x="3276600" y="1905000"/>
            <a:ext cx="5562600" cy="68580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dirty="0">
                <a:latin typeface="Georgia" pitchFamily="18" charset="0"/>
              </a:rPr>
              <a:t>Provides industry employment and average total </a:t>
            </a:r>
            <a:br>
              <a:rPr lang="en-US" dirty="0">
                <a:latin typeface="Georgia" pitchFamily="18" charset="0"/>
              </a:rPr>
            </a:br>
            <a:r>
              <a:rPr lang="en-US" dirty="0">
                <a:latin typeface="Georgia" pitchFamily="18" charset="0"/>
              </a:rPr>
              <a:t>wages</a:t>
            </a:r>
          </a:p>
        </p:txBody>
      </p:sp>
      <p:sp>
        <p:nvSpPr>
          <p:cNvPr id="43" name="AutoShape 14">
            <a:hlinkClick r:id="rId4" action="ppaction://hlinksldjump" highlightClick="1"/>
          </p:cNvPr>
          <p:cNvSpPr>
            <a:spLocks noChangeArrowheads="1"/>
          </p:cNvSpPr>
          <p:nvPr/>
        </p:nvSpPr>
        <p:spPr bwMode="auto">
          <a:xfrm>
            <a:off x="3276600" y="2667000"/>
            <a:ext cx="5562600" cy="75438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dirty="0">
                <a:latin typeface="Georgia" pitchFamily="18" charset="0"/>
              </a:rPr>
              <a:t>Provides the number of civilians in labor force and </a:t>
            </a:r>
            <a:br>
              <a:rPr lang="en-US" dirty="0">
                <a:latin typeface="Georgia" pitchFamily="18" charset="0"/>
              </a:rPr>
            </a:br>
            <a:r>
              <a:rPr lang="en-US" dirty="0">
                <a:latin typeface="Georgia" pitchFamily="18" charset="0"/>
              </a:rPr>
              <a:t>unemployment rate</a:t>
            </a:r>
          </a:p>
        </p:txBody>
      </p:sp>
      <p:sp>
        <p:nvSpPr>
          <p:cNvPr id="44" name="AutoShape 14">
            <a:hlinkClick r:id="rId5" action="ppaction://hlinksldjump" highlightClick="1"/>
          </p:cNvPr>
          <p:cNvSpPr>
            <a:spLocks noChangeArrowheads="1"/>
          </p:cNvSpPr>
          <p:nvPr/>
        </p:nvSpPr>
        <p:spPr bwMode="auto">
          <a:xfrm>
            <a:off x="3276600" y="3505200"/>
            <a:ext cx="5562600" cy="75438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dirty="0">
                <a:latin typeface="Georgia" pitchFamily="18" charset="0"/>
              </a:rPr>
              <a:t>Provides projected employment by occupational </a:t>
            </a:r>
            <a:br>
              <a:rPr lang="en-US" dirty="0">
                <a:latin typeface="Georgia" pitchFamily="18" charset="0"/>
              </a:rPr>
            </a:br>
            <a:r>
              <a:rPr lang="en-US" dirty="0">
                <a:latin typeface="Georgia" pitchFamily="18" charset="0"/>
              </a:rPr>
              <a:t>category</a:t>
            </a:r>
          </a:p>
        </p:txBody>
      </p:sp>
      <p:sp>
        <p:nvSpPr>
          <p:cNvPr id="45" name="AutoShape 14">
            <a:hlinkClick r:id="rId6" action="ppaction://hlinksldjump" highlightClick="1"/>
          </p:cNvPr>
          <p:cNvSpPr>
            <a:spLocks noChangeArrowheads="1"/>
          </p:cNvSpPr>
          <p:nvPr/>
        </p:nvSpPr>
        <p:spPr bwMode="auto">
          <a:xfrm>
            <a:off x="3276600" y="4343400"/>
            <a:ext cx="5562600" cy="68580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dirty="0">
                <a:latin typeface="Georgia" pitchFamily="18" charset="0"/>
              </a:rPr>
              <a:t>Provides access to a set of self-directed career </a:t>
            </a:r>
            <a:br>
              <a:rPr lang="en-US" dirty="0">
                <a:latin typeface="Georgia" pitchFamily="18" charset="0"/>
              </a:rPr>
            </a:br>
            <a:r>
              <a:rPr lang="en-US" dirty="0">
                <a:latin typeface="Georgia" pitchFamily="18" charset="0"/>
              </a:rPr>
              <a:t>exploration and assessment tools</a:t>
            </a:r>
          </a:p>
        </p:txBody>
      </p:sp>
      <p:sp>
        <p:nvSpPr>
          <p:cNvPr id="46" name="TextBox 45">
            <a:hlinkClick r:id="" action="ppaction://hlinkshowjump?jump=nextslide"/>
          </p:cNvPr>
          <p:cNvSpPr txBox="1"/>
          <p:nvPr/>
        </p:nvSpPr>
        <p:spPr>
          <a:xfrm>
            <a:off x="2438400" y="5334000"/>
            <a:ext cx="3962400" cy="369332"/>
          </a:xfrm>
          <a:prstGeom prst="rect">
            <a:avLst/>
          </a:prstGeom>
          <a:noFill/>
          <a:ln>
            <a:solidFill>
              <a:schemeClr val="tx1"/>
            </a:solidFill>
          </a:ln>
        </p:spPr>
        <p:txBody>
          <a:bodyPr wrap="square" rtlCol="0">
            <a:spAutoFit/>
          </a:bodyPr>
          <a:lstStyle/>
          <a:p>
            <a:pPr algn="ctr"/>
            <a:r>
              <a:rPr lang="en-US" dirty="0">
                <a:latin typeface="Georgia" pitchFamily="18" charset="0"/>
              </a:rPr>
              <a:t>Click here to advance to next slide</a:t>
            </a:r>
          </a:p>
        </p:txBody>
      </p:sp>
    </p:spTree>
  </p:cSld>
  <p:clrMapOvr>
    <a:masterClrMapping/>
  </p:clrMapOvr>
  <p:transition advTm="6755">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685800" y="1905000"/>
            <a:ext cx="2286000" cy="1219200"/>
          </a:xfrm>
          <a:prstGeom prst="roundRect">
            <a:avLst/>
          </a:prstGeom>
          <a:solidFill>
            <a:schemeClr val="tx1">
              <a:lumMod val="85000"/>
              <a:lumOff val="1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Georgia" pitchFamily="18" charset="0"/>
              </a:rPr>
              <a:t>L</a:t>
            </a:r>
            <a:r>
              <a:rPr lang="en-US" sz="2000" dirty="0">
                <a:solidFill>
                  <a:schemeClr val="bg1"/>
                </a:solidFill>
                <a:latin typeface="Georgia" pitchFamily="18" charset="0"/>
              </a:rPr>
              <a:t>ocal </a:t>
            </a:r>
            <a:r>
              <a:rPr lang="en-US" sz="2000" b="1" dirty="0">
                <a:solidFill>
                  <a:schemeClr val="bg1"/>
                </a:solidFill>
                <a:latin typeface="Georgia" pitchFamily="18" charset="0"/>
              </a:rPr>
              <a:t>A</a:t>
            </a:r>
            <a:r>
              <a:rPr lang="en-US" sz="2000" dirty="0">
                <a:solidFill>
                  <a:schemeClr val="bg1"/>
                </a:solidFill>
                <a:latin typeface="Georgia" pitchFamily="18" charset="0"/>
              </a:rPr>
              <a:t>rea </a:t>
            </a:r>
            <a:r>
              <a:rPr lang="en-US" sz="2000" b="1" dirty="0">
                <a:solidFill>
                  <a:schemeClr val="bg1"/>
                </a:solidFill>
                <a:latin typeface="Georgia" pitchFamily="18" charset="0"/>
              </a:rPr>
              <a:t>U</a:t>
            </a:r>
            <a:r>
              <a:rPr lang="en-US" sz="2000" dirty="0">
                <a:solidFill>
                  <a:schemeClr val="bg1"/>
                </a:solidFill>
                <a:latin typeface="Georgia" pitchFamily="18" charset="0"/>
              </a:rPr>
              <a:t>nemployment </a:t>
            </a:r>
            <a:r>
              <a:rPr lang="en-US" sz="2000" b="1" dirty="0">
                <a:solidFill>
                  <a:schemeClr val="bg1"/>
                </a:solidFill>
                <a:latin typeface="Georgia" pitchFamily="18" charset="0"/>
              </a:rPr>
              <a:t>S</a:t>
            </a:r>
            <a:r>
              <a:rPr lang="en-US" sz="2000" dirty="0">
                <a:solidFill>
                  <a:schemeClr val="bg1"/>
                </a:solidFill>
                <a:latin typeface="Georgia" pitchFamily="18" charset="0"/>
              </a:rPr>
              <a:t>tatistics</a:t>
            </a:r>
          </a:p>
        </p:txBody>
      </p:sp>
      <p:sp>
        <p:nvSpPr>
          <p:cNvPr id="42" name="AutoShape 14">
            <a:hlinkClick r:id="rId3" action="ppaction://hlinksldjump" highlightClick="1"/>
          </p:cNvPr>
          <p:cNvSpPr>
            <a:spLocks noChangeArrowheads="1"/>
          </p:cNvSpPr>
          <p:nvPr/>
        </p:nvSpPr>
        <p:spPr bwMode="auto">
          <a:xfrm>
            <a:off x="3276600" y="1905000"/>
            <a:ext cx="5562600" cy="60960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dirty="0">
                <a:latin typeface="Georgia" pitchFamily="18" charset="0"/>
              </a:rPr>
              <a:t>Measures employment by industry and average </a:t>
            </a:r>
          </a:p>
          <a:p>
            <a:r>
              <a:rPr lang="en-US" dirty="0">
                <a:latin typeface="Georgia" pitchFamily="18" charset="0"/>
              </a:rPr>
              <a:t>total wages</a:t>
            </a:r>
          </a:p>
        </p:txBody>
      </p:sp>
      <p:sp>
        <p:nvSpPr>
          <p:cNvPr id="43" name="AutoShape 14">
            <a:hlinkClick r:id="rId4" action="ppaction://hlinksldjump" highlightClick="1"/>
          </p:cNvPr>
          <p:cNvSpPr>
            <a:spLocks noChangeArrowheads="1"/>
          </p:cNvSpPr>
          <p:nvPr/>
        </p:nvSpPr>
        <p:spPr bwMode="auto">
          <a:xfrm>
            <a:off x="3276600" y="2667000"/>
            <a:ext cx="5562600" cy="67056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dirty="0">
                <a:latin typeface="Georgia" pitchFamily="18" charset="0"/>
              </a:rPr>
              <a:t>Estimates the number of civilians in the labor force </a:t>
            </a:r>
          </a:p>
          <a:p>
            <a:r>
              <a:rPr lang="en-US" dirty="0">
                <a:latin typeface="Georgia" pitchFamily="18" charset="0"/>
              </a:rPr>
              <a:t>and unemployment rate</a:t>
            </a:r>
          </a:p>
        </p:txBody>
      </p:sp>
      <p:sp>
        <p:nvSpPr>
          <p:cNvPr id="44" name="AutoShape 14">
            <a:hlinkClick r:id="rId5" action="ppaction://hlinksldjump" highlightClick="1"/>
          </p:cNvPr>
          <p:cNvSpPr>
            <a:spLocks noChangeArrowheads="1"/>
          </p:cNvSpPr>
          <p:nvPr/>
        </p:nvSpPr>
        <p:spPr bwMode="auto">
          <a:xfrm>
            <a:off x="3276600" y="3505200"/>
            <a:ext cx="5562600" cy="67056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dirty="0">
                <a:latin typeface="Georgia" pitchFamily="18" charset="0"/>
              </a:rPr>
              <a:t>Provides detailed demographic data </a:t>
            </a:r>
          </a:p>
          <a:p>
            <a:r>
              <a:rPr lang="en-US" dirty="0">
                <a:latin typeface="Georgia" pitchFamily="18" charset="0"/>
              </a:rPr>
              <a:t>about the unemployed</a:t>
            </a:r>
          </a:p>
        </p:txBody>
      </p:sp>
      <p:sp>
        <p:nvSpPr>
          <p:cNvPr id="45" name="AutoShape 14">
            <a:hlinkClick r:id="rId6" action="ppaction://hlinksldjump" highlightClick="1"/>
          </p:cNvPr>
          <p:cNvSpPr>
            <a:spLocks noChangeArrowheads="1"/>
          </p:cNvSpPr>
          <p:nvPr/>
        </p:nvSpPr>
        <p:spPr bwMode="auto">
          <a:xfrm>
            <a:off x="3276600" y="4343400"/>
            <a:ext cx="5562600" cy="60960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dirty="0">
                <a:latin typeface="Georgia" pitchFamily="18" charset="0"/>
              </a:rPr>
              <a:t>Is an example of Administrative Data</a:t>
            </a:r>
          </a:p>
        </p:txBody>
      </p:sp>
      <p:sp>
        <p:nvSpPr>
          <p:cNvPr id="18" name="TextBox 17">
            <a:hlinkClick r:id="" action="ppaction://hlinkshowjump?jump=nextslide"/>
          </p:cNvPr>
          <p:cNvSpPr txBox="1"/>
          <p:nvPr/>
        </p:nvSpPr>
        <p:spPr>
          <a:xfrm>
            <a:off x="2438400" y="5334000"/>
            <a:ext cx="3962400" cy="369332"/>
          </a:xfrm>
          <a:prstGeom prst="rect">
            <a:avLst/>
          </a:prstGeom>
          <a:noFill/>
          <a:ln>
            <a:solidFill>
              <a:schemeClr val="tx1"/>
            </a:solidFill>
          </a:ln>
        </p:spPr>
        <p:txBody>
          <a:bodyPr wrap="square" rtlCol="0">
            <a:spAutoFit/>
          </a:bodyPr>
          <a:lstStyle/>
          <a:p>
            <a:pPr algn="ctr"/>
            <a:r>
              <a:rPr lang="en-US" dirty="0">
                <a:latin typeface="Georgia" pitchFamily="18" charset="0"/>
              </a:rPr>
              <a:t>Click here to advance to next slide</a:t>
            </a:r>
          </a:p>
        </p:txBody>
      </p:sp>
      <p:sp>
        <p:nvSpPr>
          <p:cNvPr id="14" name="Rectangle 13"/>
          <p:cNvSpPr/>
          <p:nvPr/>
        </p:nvSpPr>
        <p:spPr>
          <a:xfrm>
            <a:off x="609600" y="762000"/>
            <a:ext cx="7162800" cy="707886"/>
          </a:xfrm>
          <a:prstGeom prst="rect">
            <a:avLst/>
          </a:prstGeom>
        </p:spPr>
        <p:txBody>
          <a:bodyPr wrap="square">
            <a:spAutoFit/>
          </a:bodyPr>
          <a:lstStyle/>
          <a:p>
            <a:pPr>
              <a:defRPr/>
            </a:pPr>
            <a:r>
              <a:rPr lang="en-US" sz="2000" dirty="0">
                <a:solidFill>
                  <a:schemeClr val="bg1"/>
                </a:solidFill>
                <a:latin typeface="Georgia" pitchFamily="18" charset="0"/>
              </a:rPr>
              <a:t>Match the item on the left to its description. Then </a:t>
            </a:r>
            <a:r>
              <a:rPr lang="en-US" sz="2000" dirty="0">
                <a:solidFill>
                  <a:schemeClr val="bg1"/>
                </a:solidFill>
                <a:latin typeface="Georgia" pitchFamily="18" charset="0"/>
                <a:cs typeface="Times New Roman" pitchFamily="18" charset="0"/>
              </a:rPr>
              <a:t>point and click on the answer you think is correct. </a:t>
            </a:r>
            <a:endParaRPr lang="en-US" sz="2000" dirty="0">
              <a:solidFill>
                <a:schemeClr val="bg1"/>
              </a:solidFill>
              <a:latin typeface="Georgia" pitchFamily="18" charset="0"/>
            </a:endParaRPr>
          </a:p>
        </p:txBody>
      </p:sp>
      <p:sp>
        <p:nvSpPr>
          <p:cNvPr id="15" name="Rectangle 14"/>
          <p:cNvSpPr/>
          <p:nvPr/>
        </p:nvSpPr>
        <p:spPr>
          <a:xfrm>
            <a:off x="609600" y="381000"/>
            <a:ext cx="7162800" cy="400110"/>
          </a:xfrm>
          <a:prstGeom prst="rect">
            <a:avLst/>
          </a:prstGeom>
        </p:spPr>
        <p:txBody>
          <a:bodyPr wrap="square">
            <a:spAutoFit/>
          </a:bodyPr>
          <a:lstStyle/>
          <a:p>
            <a:pPr>
              <a:defRPr/>
            </a:pPr>
            <a:r>
              <a:rPr lang="en-US" sz="2000" b="1" dirty="0">
                <a:solidFill>
                  <a:schemeClr val="tx2">
                    <a:lumMod val="20000"/>
                    <a:lumOff val="80000"/>
                  </a:schemeClr>
                </a:solidFill>
                <a:latin typeface="Georgia" pitchFamily="18" charset="0"/>
              </a:rPr>
              <a:t>Part 2 of 2</a:t>
            </a:r>
          </a:p>
        </p:txBody>
      </p:sp>
    </p:spTree>
  </p:cSld>
  <p:clrMapOvr>
    <a:masterClrMapping/>
  </p:clrMapOvr>
  <p:transition advTm="11107">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685800" y="1828800"/>
            <a:ext cx="2133600" cy="1295400"/>
          </a:xfrm>
          <a:prstGeom prst="roundRect">
            <a:avLst/>
          </a:prstGeom>
          <a:solidFill>
            <a:schemeClr val="tx1">
              <a:lumMod val="85000"/>
              <a:lumOff val="1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Georgia" pitchFamily="18" charset="0"/>
              </a:rPr>
              <a:t>C</a:t>
            </a:r>
            <a:r>
              <a:rPr lang="en-US" sz="2000" dirty="0">
                <a:solidFill>
                  <a:schemeClr val="bg1"/>
                </a:solidFill>
                <a:latin typeface="Georgia" pitchFamily="18" charset="0"/>
              </a:rPr>
              <a:t>urrent </a:t>
            </a:r>
            <a:r>
              <a:rPr lang="en-US" sz="2000" b="1" dirty="0">
                <a:solidFill>
                  <a:schemeClr val="bg1"/>
                </a:solidFill>
                <a:latin typeface="Georgia" pitchFamily="18" charset="0"/>
              </a:rPr>
              <a:t>P</a:t>
            </a:r>
            <a:r>
              <a:rPr lang="en-US" sz="2000" dirty="0">
                <a:solidFill>
                  <a:schemeClr val="bg1"/>
                </a:solidFill>
                <a:latin typeface="Georgia" pitchFamily="18" charset="0"/>
              </a:rPr>
              <a:t>opulation </a:t>
            </a:r>
            <a:r>
              <a:rPr lang="en-US" sz="2000" b="1" dirty="0">
                <a:solidFill>
                  <a:schemeClr val="bg1"/>
                </a:solidFill>
                <a:latin typeface="Georgia" pitchFamily="18" charset="0"/>
              </a:rPr>
              <a:t>S</a:t>
            </a:r>
            <a:r>
              <a:rPr lang="en-US" sz="2000" dirty="0">
                <a:solidFill>
                  <a:schemeClr val="bg1"/>
                </a:solidFill>
                <a:latin typeface="Georgia" pitchFamily="18" charset="0"/>
              </a:rPr>
              <a:t>urvey</a:t>
            </a:r>
          </a:p>
        </p:txBody>
      </p:sp>
      <p:sp>
        <p:nvSpPr>
          <p:cNvPr id="42" name="AutoShape 14">
            <a:hlinkClick r:id="rId3" action="ppaction://hlinksldjump" highlightClick="1"/>
          </p:cNvPr>
          <p:cNvSpPr>
            <a:spLocks noChangeArrowheads="1"/>
          </p:cNvSpPr>
          <p:nvPr/>
        </p:nvSpPr>
        <p:spPr bwMode="auto">
          <a:xfrm>
            <a:off x="3200400" y="1828800"/>
            <a:ext cx="5562600" cy="76200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dirty="0">
                <a:latin typeface="Georgia" pitchFamily="18" charset="0"/>
              </a:rPr>
              <a:t>Estimates industry employment and average </a:t>
            </a:r>
          </a:p>
          <a:p>
            <a:r>
              <a:rPr lang="en-US" dirty="0">
                <a:latin typeface="Georgia" pitchFamily="18" charset="0"/>
              </a:rPr>
              <a:t>total wages</a:t>
            </a:r>
          </a:p>
        </p:txBody>
      </p:sp>
      <p:sp>
        <p:nvSpPr>
          <p:cNvPr id="43" name="AutoShape 14">
            <a:hlinkClick r:id="rId4" action="ppaction://hlinksldjump" highlightClick="1"/>
          </p:cNvPr>
          <p:cNvSpPr>
            <a:spLocks noChangeArrowheads="1"/>
          </p:cNvSpPr>
          <p:nvPr/>
        </p:nvSpPr>
        <p:spPr bwMode="auto">
          <a:xfrm>
            <a:off x="3200400" y="4419600"/>
            <a:ext cx="5562600" cy="83820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dirty="0">
                <a:latin typeface="Georgia" pitchFamily="18" charset="0"/>
              </a:rPr>
              <a:t>Provides demographic characteristics about the </a:t>
            </a:r>
          </a:p>
          <a:p>
            <a:r>
              <a:rPr lang="en-US" dirty="0">
                <a:latin typeface="Georgia" pitchFamily="18" charset="0"/>
              </a:rPr>
              <a:t>national labor force on a monthly basis</a:t>
            </a:r>
          </a:p>
        </p:txBody>
      </p:sp>
      <p:sp>
        <p:nvSpPr>
          <p:cNvPr id="44" name="AutoShape 14">
            <a:hlinkClick r:id="rId3" action="ppaction://hlinksldjump" highlightClick="1"/>
          </p:cNvPr>
          <p:cNvSpPr>
            <a:spLocks noChangeArrowheads="1"/>
          </p:cNvSpPr>
          <p:nvPr/>
        </p:nvSpPr>
        <p:spPr bwMode="auto">
          <a:xfrm>
            <a:off x="3200400" y="3505200"/>
            <a:ext cx="5562600" cy="83820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dirty="0">
                <a:latin typeface="Georgia" pitchFamily="18" charset="0"/>
              </a:rPr>
              <a:t>Is a monthly survey conducted by the </a:t>
            </a:r>
          </a:p>
          <a:p>
            <a:r>
              <a:rPr lang="en-US" dirty="0">
                <a:latin typeface="Georgia" pitchFamily="18" charset="0"/>
              </a:rPr>
              <a:t>Bureau of Economic Analysis</a:t>
            </a:r>
          </a:p>
        </p:txBody>
      </p:sp>
      <p:sp>
        <p:nvSpPr>
          <p:cNvPr id="45" name="AutoShape 14">
            <a:hlinkClick r:id="rId5" action="ppaction://hlinksldjump" highlightClick="1"/>
          </p:cNvPr>
          <p:cNvSpPr>
            <a:spLocks noChangeArrowheads="1"/>
          </p:cNvSpPr>
          <p:nvPr/>
        </p:nvSpPr>
        <p:spPr bwMode="auto">
          <a:xfrm>
            <a:off x="3200400" y="2667000"/>
            <a:ext cx="5562600" cy="76200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dirty="0">
                <a:latin typeface="Georgia" pitchFamily="18" charset="0"/>
              </a:rPr>
              <a:t>Is an example of an employer survey</a:t>
            </a:r>
          </a:p>
        </p:txBody>
      </p:sp>
      <p:sp>
        <p:nvSpPr>
          <p:cNvPr id="18" name="TextBox 17">
            <a:hlinkClick r:id="" action="ppaction://hlinkshowjump?jump=nextslide"/>
          </p:cNvPr>
          <p:cNvSpPr txBox="1"/>
          <p:nvPr/>
        </p:nvSpPr>
        <p:spPr>
          <a:xfrm>
            <a:off x="2362200" y="5410200"/>
            <a:ext cx="3962400" cy="369332"/>
          </a:xfrm>
          <a:prstGeom prst="rect">
            <a:avLst/>
          </a:prstGeom>
          <a:noFill/>
          <a:ln>
            <a:solidFill>
              <a:schemeClr val="tx1"/>
            </a:solidFill>
          </a:ln>
        </p:spPr>
        <p:txBody>
          <a:bodyPr wrap="square" rtlCol="0">
            <a:spAutoFit/>
          </a:bodyPr>
          <a:lstStyle/>
          <a:p>
            <a:r>
              <a:rPr lang="en-US" dirty="0">
                <a:latin typeface="Georgia" pitchFamily="18" charset="0"/>
              </a:rPr>
              <a:t>Click here to advance to next slide</a:t>
            </a:r>
          </a:p>
        </p:txBody>
      </p:sp>
      <p:sp>
        <p:nvSpPr>
          <p:cNvPr id="14" name="Rectangle 13"/>
          <p:cNvSpPr/>
          <p:nvPr/>
        </p:nvSpPr>
        <p:spPr>
          <a:xfrm>
            <a:off x="609600" y="762000"/>
            <a:ext cx="7162800" cy="707886"/>
          </a:xfrm>
          <a:prstGeom prst="rect">
            <a:avLst/>
          </a:prstGeom>
        </p:spPr>
        <p:txBody>
          <a:bodyPr wrap="square">
            <a:spAutoFit/>
          </a:bodyPr>
          <a:lstStyle/>
          <a:p>
            <a:pPr>
              <a:defRPr/>
            </a:pPr>
            <a:r>
              <a:rPr lang="en-US" sz="2000" dirty="0">
                <a:solidFill>
                  <a:schemeClr val="bg1"/>
                </a:solidFill>
                <a:latin typeface="Georgia" pitchFamily="18" charset="0"/>
              </a:rPr>
              <a:t>Match the item on the left to its description. Then </a:t>
            </a:r>
            <a:r>
              <a:rPr lang="en-US" sz="2000" dirty="0">
                <a:solidFill>
                  <a:schemeClr val="bg1"/>
                </a:solidFill>
                <a:latin typeface="Georgia" pitchFamily="18" charset="0"/>
                <a:cs typeface="Times New Roman" pitchFamily="18" charset="0"/>
              </a:rPr>
              <a:t>point and click on the answer you think is correct. </a:t>
            </a:r>
            <a:endParaRPr lang="en-US" sz="2000" dirty="0">
              <a:solidFill>
                <a:schemeClr val="bg1"/>
              </a:solidFill>
              <a:latin typeface="Georgia" pitchFamily="18" charset="0"/>
            </a:endParaRPr>
          </a:p>
        </p:txBody>
      </p:sp>
      <p:sp>
        <p:nvSpPr>
          <p:cNvPr id="15" name="Rectangle 14"/>
          <p:cNvSpPr/>
          <p:nvPr/>
        </p:nvSpPr>
        <p:spPr>
          <a:xfrm>
            <a:off x="609600" y="381000"/>
            <a:ext cx="7162800" cy="400110"/>
          </a:xfrm>
          <a:prstGeom prst="rect">
            <a:avLst/>
          </a:prstGeom>
        </p:spPr>
        <p:txBody>
          <a:bodyPr wrap="square">
            <a:spAutoFit/>
          </a:bodyPr>
          <a:lstStyle/>
          <a:p>
            <a:pPr>
              <a:defRPr/>
            </a:pPr>
            <a:r>
              <a:rPr lang="en-US" sz="2000" b="1" dirty="0">
                <a:solidFill>
                  <a:schemeClr val="tx2">
                    <a:lumMod val="20000"/>
                    <a:lumOff val="80000"/>
                  </a:schemeClr>
                </a:solidFill>
                <a:latin typeface="Georgia" pitchFamily="18" charset="0"/>
              </a:rPr>
              <a:t>Part 2 of 2</a:t>
            </a:r>
          </a:p>
        </p:txBody>
      </p:sp>
    </p:spTree>
  </p:cSld>
  <p:clrMapOvr>
    <a:masterClrMapping/>
  </p:clrMapOvr>
  <p:transition advTm="14009">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685800" y="1905000"/>
            <a:ext cx="2285999" cy="1447800"/>
          </a:xfrm>
          <a:prstGeom prst="roundRect">
            <a:avLst/>
          </a:prstGeom>
          <a:solidFill>
            <a:schemeClr val="tx1">
              <a:lumMod val="85000"/>
              <a:lumOff val="1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Georgia" pitchFamily="18" charset="0"/>
              </a:rPr>
              <a:t>Q</a:t>
            </a:r>
            <a:r>
              <a:rPr lang="en-US" sz="2000" dirty="0">
                <a:solidFill>
                  <a:schemeClr val="bg1"/>
                </a:solidFill>
                <a:latin typeface="Georgia" pitchFamily="18" charset="0"/>
              </a:rPr>
              <a:t>uarterly </a:t>
            </a:r>
            <a:r>
              <a:rPr lang="en-US" sz="2000" b="1" dirty="0">
                <a:solidFill>
                  <a:schemeClr val="bg1"/>
                </a:solidFill>
                <a:latin typeface="Georgia" pitchFamily="18" charset="0"/>
              </a:rPr>
              <a:t>C</a:t>
            </a:r>
            <a:r>
              <a:rPr lang="en-US" sz="2000" dirty="0">
                <a:solidFill>
                  <a:schemeClr val="bg1"/>
                </a:solidFill>
                <a:latin typeface="Georgia" pitchFamily="18" charset="0"/>
              </a:rPr>
              <a:t>ensus of </a:t>
            </a:r>
            <a:r>
              <a:rPr lang="en-US" sz="2000" b="1" dirty="0">
                <a:solidFill>
                  <a:schemeClr val="bg1"/>
                </a:solidFill>
                <a:latin typeface="Georgia" pitchFamily="18" charset="0"/>
              </a:rPr>
              <a:t>E</a:t>
            </a:r>
            <a:r>
              <a:rPr lang="en-US" sz="2000" dirty="0">
                <a:solidFill>
                  <a:schemeClr val="bg1"/>
                </a:solidFill>
                <a:latin typeface="Georgia" pitchFamily="18" charset="0"/>
              </a:rPr>
              <a:t>mployment &amp; </a:t>
            </a:r>
            <a:r>
              <a:rPr lang="en-US" sz="2000" b="1" dirty="0">
                <a:solidFill>
                  <a:schemeClr val="bg1"/>
                </a:solidFill>
                <a:latin typeface="Georgia" pitchFamily="18" charset="0"/>
              </a:rPr>
              <a:t>W</a:t>
            </a:r>
            <a:r>
              <a:rPr lang="en-US" sz="2000" dirty="0">
                <a:solidFill>
                  <a:schemeClr val="bg1"/>
                </a:solidFill>
                <a:latin typeface="Georgia" pitchFamily="18" charset="0"/>
              </a:rPr>
              <a:t>ages</a:t>
            </a:r>
          </a:p>
        </p:txBody>
      </p:sp>
      <p:sp>
        <p:nvSpPr>
          <p:cNvPr id="42" name="AutoShape 14">
            <a:hlinkClick r:id="rId3" action="ppaction://hlinksldjump" highlightClick="1"/>
          </p:cNvPr>
          <p:cNvSpPr>
            <a:spLocks noChangeArrowheads="1"/>
          </p:cNvSpPr>
          <p:nvPr/>
        </p:nvSpPr>
        <p:spPr bwMode="auto">
          <a:xfrm>
            <a:off x="3276600" y="1905000"/>
            <a:ext cx="5562600" cy="76200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dirty="0">
                <a:latin typeface="Georgia" pitchFamily="18" charset="0"/>
              </a:rPr>
              <a:t>Includes the most current estimates of </a:t>
            </a:r>
          </a:p>
          <a:p>
            <a:r>
              <a:rPr lang="en-US" dirty="0">
                <a:latin typeface="Georgia" pitchFamily="18" charset="0"/>
              </a:rPr>
              <a:t>employment &amp; wages by industry sector</a:t>
            </a:r>
          </a:p>
        </p:txBody>
      </p:sp>
      <p:sp>
        <p:nvSpPr>
          <p:cNvPr id="43" name="AutoShape 14">
            <a:hlinkClick r:id="rId4" action="ppaction://hlinksldjump" highlightClick="1"/>
          </p:cNvPr>
          <p:cNvSpPr>
            <a:spLocks noChangeArrowheads="1"/>
          </p:cNvSpPr>
          <p:nvPr/>
        </p:nvSpPr>
        <p:spPr bwMode="auto">
          <a:xfrm>
            <a:off x="3276600" y="2743200"/>
            <a:ext cx="5562600" cy="83820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dirty="0">
                <a:latin typeface="Georgia" pitchFamily="18" charset="0"/>
              </a:rPr>
              <a:t>A count of jobs and total wages by industry sector</a:t>
            </a:r>
          </a:p>
          <a:p>
            <a:r>
              <a:rPr lang="en-US" dirty="0">
                <a:latin typeface="Georgia" pitchFamily="18" charset="0"/>
              </a:rPr>
              <a:t> extracted from quarterly UI employer records</a:t>
            </a:r>
          </a:p>
        </p:txBody>
      </p:sp>
      <p:sp>
        <p:nvSpPr>
          <p:cNvPr id="44" name="AutoShape 14">
            <a:hlinkClick r:id="rId5" action="ppaction://hlinksldjump" highlightClick="1"/>
          </p:cNvPr>
          <p:cNvSpPr>
            <a:spLocks noChangeArrowheads="1"/>
          </p:cNvSpPr>
          <p:nvPr/>
        </p:nvSpPr>
        <p:spPr bwMode="auto">
          <a:xfrm>
            <a:off x="3276600" y="3657600"/>
            <a:ext cx="5562600" cy="83820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dirty="0">
                <a:latin typeface="Georgia" pitchFamily="18" charset="0"/>
              </a:rPr>
              <a:t>Provides quarterly employment and wage data </a:t>
            </a:r>
          </a:p>
          <a:p>
            <a:r>
              <a:rPr lang="en-US" dirty="0">
                <a:latin typeface="Georgia" pitchFamily="18" charset="0"/>
              </a:rPr>
              <a:t>by place of residence</a:t>
            </a:r>
          </a:p>
        </p:txBody>
      </p:sp>
      <p:sp>
        <p:nvSpPr>
          <p:cNvPr id="45" name="AutoShape 14">
            <a:hlinkClick r:id="rId5" action="ppaction://hlinksldjump" highlightClick="1"/>
          </p:cNvPr>
          <p:cNvSpPr>
            <a:spLocks noChangeArrowheads="1"/>
          </p:cNvSpPr>
          <p:nvPr/>
        </p:nvSpPr>
        <p:spPr bwMode="auto">
          <a:xfrm>
            <a:off x="3276600" y="4572000"/>
            <a:ext cx="5562600" cy="76200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dirty="0">
                <a:latin typeface="Georgia" pitchFamily="18" charset="0"/>
              </a:rPr>
              <a:t>Is a quarterly survey of employment and wages </a:t>
            </a:r>
          </a:p>
          <a:p>
            <a:r>
              <a:rPr lang="en-US" dirty="0">
                <a:latin typeface="Georgia" pitchFamily="18" charset="0"/>
              </a:rPr>
              <a:t>conducted by the Census Bureau</a:t>
            </a:r>
          </a:p>
        </p:txBody>
      </p:sp>
      <p:sp>
        <p:nvSpPr>
          <p:cNvPr id="18" name="TextBox 17">
            <a:hlinkClick r:id="" action="ppaction://hlinkshowjump?jump=nextslide"/>
          </p:cNvPr>
          <p:cNvSpPr txBox="1"/>
          <p:nvPr/>
        </p:nvSpPr>
        <p:spPr>
          <a:xfrm>
            <a:off x="2362200" y="5486400"/>
            <a:ext cx="3962400" cy="369332"/>
          </a:xfrm>
          <a:prstGeom prst="rect">
            <a:avLst/>
          </a:prstGeom>
          <a:noFill/>
          <a:ln>
            <a:solidFill>
              <a:schemeClr val="tx1"/>
            </a:solidFill>
          </a:ln>
        </p:spPr>
        <p:txBody>
          <a:bodyPr wrap="square" rtlCol="0">
            <a:spAutoFit/>
          </a:bodyPr>
          <a:lstStyle/>
          <a:p>
            <a:r>
              <a:rPr lang="en-US" dirty="0">
                <a:latin typeface="Georgia" pitchFamily="18" charset="0"/>
              </a:rPr>
              <a:t>Click here to advance to next slide</a:t>
            </a:r>
          </a:p>
        </p:txBody>
      </p:sp>
      <p:sp>
        <p:nvSpPr>
          <p:cNvPr id="14" name="Rectangle 13"/>
          <p:cNvSpPr/>
          <p:nvPr/>
        </p:nvSpPr>
        <p:spPr>
          <a:xfrm>
            <a:off x="609600" y="762000"/>
            <a:ext cx="7162800" cy="707886"/>
          </a:xfrm>
          <a:prstGeom prst="rect">
            <a:avLst/>
          </a:prstGeom>
        </p:spPr>
        <p:txBody>
          <a:bodyPr wrap="square">
            <a:spAutoFit/>
          </a:bodyPr>
          <a:lstStyle/>
          <a:p>
            <a:pPr>
              <a:defRPr/>
            </a:pPr>
            <a:r>
              <a:rPr lang="en-US" sz="2000" dirty="0">
                <a:solidFill>
                  <a:schemeClr val="bg1"/>
                </a:solidFill>
                <a:latin typeface="Georgia" pitchFamily="18" charset="0"/>
              </a:rPr>
              <a:t>Match the item on the left to its description. Then </a:t>
            </a:r>
            <a:r>
              <a:rPr lang="en-US" sz="2000" dirty="0">
                <a:solidFill>
                  <a:schemeClr val="bg1"/>
                </a:solidFill>
                <a:latin typeface="Georgia" pitchFamily="18" charset="0"/>
                <a:cs typeface="Times New Roman" pitchFamily="18" charset="0"/>
              </a:rPr>
              <a:t>point and click on the answer you think is correct. </a:t>
            </a:r>
            <a:endParaRPr lang="en-US" sz="2000" dirty="0">
              <a:solidFill>
                <a:schemeClr val="bg1"/>
              </a:solidFill>
              <a:latin typeface="Georgia" pitchFamily="18" charset="0"/>
            </a:endParaRPr>
          </a:p>
        </p:txBody>
      </p:sp>
      <p:sp>
        <p:nvSpPr>
          <p:cNvPr id="15" name="Rectangle 14"/>
          <p:cNvSpPr/>
          <p:nvPr/>
        </p:nvSpPr>
        <p:spPr>
          <a:xfrm>
            <a:off x="609600" y="381000"/>
            <a:ext cx="7162800" cy="400110"/>
          </a:xfrm>
          <a:prstGeom prst="rect">
            <a:avLst/>
          </a:prstGeom>
        </p:spPr>
        <p:txBody>
          <a:bodyPr wrap="square">
            <a:spAutoFit/>
          </a:bodyPr>
          <a:lstStyle/>
          <a:p>
            <a:pPr>
              <a:defRPr/>
            </a:pPr>
            <a:r>
              <a:rPr lang="en-US" sz="2000" b="1" dirty="0">
                <a:solidFill>
                  <a:schemeClr val="tx2">
                    <a:lumMod val="20000"/>
                    <a:lumOff val="80000"/>
                  </a:schemeClr>
                </a:solidFill>
                <a:latin typeface="Georgia" pitchFamily="18" charset="0"/>
              </a:rPr>
              <a:t>Part 2 of 2</a:t>
            </a:r>
          </a:p>
        </p:txBody>
      </p:sp>
    </p:spTree>
  </p:cSld>
  <p:clrMapOvr>
    <a:masterClrMapping/>
  </p:clrMapOvr>
  <p:transition advTm="11169">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utoShape 14">
            <a:hlinkClick r:id="rId3" action="ppaction://hlinksldjump" highlightClick="1"/>
          </p:cNvPr>
          <p:cNvSpPr>
            <a:spLocks noChangeArrowheads="1"/>
          </p:cNvSpPr>
          <p:nvPr/>
        </p:nvSpPr>
        <p:spPr bwMode="auto">
          <a:xfrm>
            <a:off x="3276600" y="1905000"/>
            <a:ext cx="5562600" cy="76200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dirty="0">
                <a:latin typeface="Georgia" pitchFamily="18" charset="0"/>
              </a:rPr>
              <a:t>Provides total  number of workers separated and,  </a:t>
            </a:r>
          </a:p>
          <a:p>
            <a:r>
              <a:rPr lang="en-US" dirty="0">
                <a:latin typeface="Georgia" pitchFamily="18" charset="0"/>
              </a:rPr>
              <a:t>reasons for the layoff or worksite closure</a:t>
            </a:r>
          </a:p>
        </p:txBody>
      </p:sp>
      <p:sp>
        <p:nvSpPr>
          <p:cNvPr id="43" name="AutoShape 14">
            <a:hlinkClick r:id="rId4" action="ppaction://hlinksldjump" highlightClick="1"/>
          </p:cNvPr>
          <p:cNvSpPr>
            <a:spLocks noChangeArrowheads="1"/>
          </p:cNvSpPr>
          <p:nvPr/>
        </p:nvSpPr>
        <p:spPr bwMode="auto">
          <a:xfrm>
            <a:off x="3276600" y="4495800"/>
            <a:ext cx="5562600" cy="83820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dirty="0">
                <a:latin typeface="Georgia" pitchFamily="18" charset="0"/>
              </a:rPr>
              <a:t>Includes estimates on the demographic, social, and </a:t>
            </a:r>
          </a:p>
          <a:p>
            <a:r>
              <a:rPr lang="en-US" dirty="0">
                <a:latin typeface="Georgia" pitchFamily="18" charset="0"/>
              </a:rPr>
              <a:t>economic characteristics of the U.S. population</a:t>
            </a:r>
          </a:p>
        </p:txBody>
      </p:sp>
      <p:sp>
        <p:nvSpPr>
          <p:cNvPr id="44" name="AutoShape 14">
            <a:hlinkClick r:id="rId5" action="ppaction://hlinksldjump" highlightClick="1"/>
          </p:cNvPr>
          <p:cNvSpPr>
            <a:spLocks noChangeArrowheads="1"/>
          </p:cNvSpPr>
          <p:nvPr/>
        </p:nvSpPr>
        <p:spPr bwMode="auto">
          <a:xfrm>
            <a:off x="3276600" y="3581400"/>
            <a:ext cx="5562600" cy="83820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dirty="0">
                <a:latin typeface="Georgia" pitchFamily="18" charset="0"/>
              </a:rPr>
              <a:t>Provides number of people employed by occupation</a:t>
            </a:r>
          </a:p>
          <a:p>
            <a:r>
              <a:rPr lang="en-US" dirty="0">
                <a:latin typeface="Georgia" pitchFamily="18" charset="0"/>
              </a:rPr>
              <a:t> and wages paid to them</a:t>
            </a:r>
          </a:p>
        </p:txBody>
      </p:sp>
      <p:sp>
        <p:nvSpPr>
          <p:cNvPr id="45" name="AutoShape 14">
            <a:hlinkClick r:id="rId6" action="ppaction://hlinksldjump" highlightClick="1"/>
          </p:cNvPr>
          <p:cNvSpPr>
            <a:spLocks noChangeArrowheads="1"/>
          </p:cNvSpPr>
          <p:nvPr/>
        </p:nvSpPr>
        <p:spPr bwMode="auto">
          <a:xfrm>
            <a:off x="3276600" y="2743200"/>
            <a:ext cx="5562600" cy="762000"/>
          </a:xfrm>
          <a:prstGeom prst="actionButtonBlank">
            <a:avLst/>
          </a:prstGeom>
          <a:solidFill>
            <a:schemeClr val="tx2">
              <a:lumMod val="20000"/>
              <a:lumOff val="80000"/>
            </a:schemeClr>
          </a:solidFill>
          <a:ln w="3175">
            <a:noFill/>
            <a:miter lim="800000"/>
            <a:headEnd/>
            <a:tailEnd/>
          </a:ln>
          <a:effectLst/>
        </p:spPr>
        <p:txBody>
          <a:bodyPr wrap="none" anchor="ctr">
            <a:scene3d>
              <a:camera prst="orthographicFront">
                <a:rot lat="0" lon="0" rev="0"/>
              </a:camera>
              <a:lightRig rig="threePt" dir="t"/>
            </a:scene3d>
          </a:bodyPr>
          <a:lstStyle/>
          <a:p>
            <a:r>
              <a:rPr lang="en-US" dirty="0">
                <a:latin typeface="Georgia" pitchFamily="18" charset="0"/>
              </a:rPr>
              <a:t>Long and short term estimates of projected changes</a:t>
            </a:r>
          </a:p>
          <a:p>
            <a:r>
              <a:rPr lang="en-US" dirty="0">
                <a:latin typeface="Georgia" pitchFamily="18" charset="0"/>
              </a:rPr>
              <a:t>in employment by specific occupation</a:t>
            </a:r>
          </a:p>
        </p:txBody>
      </p:sp>
      <p:sp>
        <p:nvSpPr>
          <p:cNvPr id="18" name="TextBox 17">
            <a:hlinkClick r:id="" action="ppaction://hlinkshowjump?jump=nextslide"/>
          </p:cNvPr>
          <p:cNvSpPr txBox="1"/>
          <p:nvPr/>
        </p:nvSpPr>
        <p:spPr>
          <a:xfrm>
            <a:off x="2362200" y="5486400"/>
            <a:ext cx="3962400" cy="369332"/>
          </a:xfrm>
          <a:prstGeom prst="rect">
            <a:avLst/>
          </a:prstGeom>
          <a:noFill/>
          <a:ln>
            <a:solidFill>
              <a:schemeClr val="tx1"/>
            </a:solidFill>
          </a:ln>
        </p:spPr>
        <p:txBody>
          <a:bodyPr wrap="square" rtlCol="0">
            <a:spAutoFit/>
          </a:bodyPr>
          <a:lstStyle/>
          <a:p>
            <a:r>
              <a:rPr lang="en-US" dirty="0">
                <a:latin typeface="Georgia" pitchFamily="18" charset="0"/>
              </a:rPr>
              <a:t>Click here to advance to next slide</a:t>
            </a:r>
          </a:p>
        </p:txBody>
      </p:sp>
      <p:sp>
        <p:nvSpPr>
          <p:cNvPr id="16" name="Rounded Rectangle 15"/>
          <p:cNvSpPr/>
          <p:nvPr/>
        </p:nvSpPr>
        <p:spPr>
          <a:xfrm>
            <a:off x="685800" y="1905000"/>
            <a:ext cx="2133600" cy="1219200"/>
          </a:xfrm>
          <a:prstGeom prst="roundRect">
            <a:avLst/>
          </a:prstGeom>
          <a:solidFill>
            <a:schemeClr val="tx1">
              <a:lumMod val="85000"/>
              <a:lumOff val="1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Georgia" pitchFamily="18" charset="0"/>
              </a:rPr>
              <a:t>S</a:t>
            </a:r>
            <a:r>
              <a:rPr lang="en-US" sz="2000" dirty="0">
                <a:solidFill>
                  <a:schemeClr val="bg1"/>
                </a:solidFill>
                <a:latin typeface="Georgia" pitchFamily="18" charset="0"/>
              </a:rPr>
              <a:t>tate </a:t>
            </a:r>
            <a:r>
              <a:rPr lang="en-US" sz="2000" b="1" dirty="0">
                <a:solidFill>
                  <a:schemeClr val="bg1"/>
                </a:solidFill>
                <a:latin typeface="Georgia" pitchFamily="18" charset="0"/>
              </a:rPr>
              <a:t>O</a:t>
            </a:r>
            <a:r>
              <a:rPr lang="en-US" sz="2000" dirty="0">
                <a:solidFill>
                  <a:schemeClr val="bg1"/>
                </a:solidFill>
                <a:latin typeface="Georgia" pitchFamily="18" charset="0"/>
              </a:rPr>
              <a:t>ccupational </a:t>
            </a:r>
            <a:r>
              <a:rPr lang="en-US" sz="2000" b="1" dirty="0">
                <a:solidFill>
                  <a:schemeClr val="bg1"/>
                </a:solidFill>
                <a:latin typeface="Georgia" pitchFamily="18" charset="0"/>
              </a:rPr>
              <a:t>P</a:t>
            </a:r>
            <a:r>
              <a:rPr lang="en-US" sz="2000" dirty="0">
                <a:solidFill>
                  <a:schemeClr val="bg1"/>
                </a:solidFill>
                <a:latin typeface="Georgia" pitchFamily="18" charset="0"/>
              </a:rPr>
              <a:t>rojections</a:t>
            </a:r>
          </a:p>
        </p:txBody>
      </p:sp>
      <p:sp>
        <p:nvSpPr>
          <p:cNvPr id="14" name="Rectangle 13"/>
          <p:cNvSpPr/>
          <p:nvPr/>
        </p:nvSpPr>
        <p:spPr>
          <a:xfrm>
            <a:off x="609600" y="762000"/>
            <a:ext cx="7162800" cy="707886"/>
          </a:xfrm>
          <a:prstGeom prst="rect">
            <a:avLst/>
          </a:prstGeom>
        </p:spPr>
        <p:txBody>
          <a:bodyPr wrap="square">
            <a:spAutoFit/>
          </a:bodyPr>
          <a:lstStyle/>
          <a:p>
            <a:pPr>
              <a:defRPr/>
            </a:pPr>
            <a:r>
              <a:rPr lang="en-US" sz="2000" dirty="0">
                <a:solidFill>
                  <a:schemeClr val="bg1"/>
                </a:solidFill>
                <a:latin typeface="Georgia" pitchFamily="18" charset="0"/>
              </a:rPr>
              <a:t>Match the item on the left to its description. Then </a:t>
            </a:r>
            <a:r>
              <a:rPr lang="en-US" sz="2000" dirty="0">
                <a:solidFill>
                  <a:schemeClr val="bg1"/>
                </a:solidFill>
                <a:latin typeface="Georgia" pitchFamily="18" charset="0"/>
                <a:cs typeface="Times New Roman" pitchFamily="18" charset="0"/>
              </a:rPr>
              <a:t>point and click on the answer you think is correct. </a:t>
            </a:r>
            <a:endParaRPr lang="en-US" sz="2000" dirty="0">
              <a:solidFill>
                <a:schemeClr val="bg1"/>
              </a:solidFill>
              <a:latin typeface="Georgia" pitchFamily="18" charset="0"/>
            </a:endParaRPr>
          </a:p>
        </p:txBody>
      </p:sp>
      <p:sp>
        <p:nvSpPr>
          <p:cNvPr id="15" name="Rectangle 14"/>
          <p:cNvSpPr/>
          <p:nvPr/>
        </p:nvSpPr>
        <p:spPr>
          <a:xfrm>
            <a:off x="609600" y="381000"/>
            <a:ext cx="7162800" cy="400110"/>
          </a:xfrm>
          <a:prstGeom prst="rect">
            <a:avLst/>
          </a:prstGeom>
        </p:spPr>
        <p:txBody>
          <a:bodyPr wrap="square">
            <a:spAutoFit/>
          </a:bodyPr>
          <a:lstStyle/>
          <a:p>
            <a:pPr>
              <a:defRPr/>
            </a:pPr>
            <a:r>
              <a:rPr lang="en-US" sz="2000" b="1" dirty="0">
                <a:solidFill>
                  <a:schemeClr val="tx2">
                    <a:lumMod val="20000"/>
                    <a:lumOff val="80000"/>
                  </a:schemeClr>
                </a:solidFill>
                <a:latin typeface="Georgia" pitchFamily="18" charset="0"/>
              </a:rPr>
              <a:t>Part 2 of 2</a:t>
            </a:r>
          </a:p>
        </p:txBody>
      </p:sp>
    </p:spTree>
  </p:cSld>
  <p:clrMapOvr>
    <a:masterClrMapping/>
  </p:clrMapOvr>
  <p:transition advTm="9719">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0" y="533400"/>
            <a:ext cx="6527800" cy="892552"/>
          </a:xfrm>
          <a:prstGeom prst="rect">
            <a:avLst/>
          </a:prstGeom>
          <a:noFill/>
        </p:spPr>
        <p:txBody>
          <a:bodyPr wrap="square">
            <a:spAutoFit/>
          </a:bodyPr>
          <a:lstStyle/>
          <a:p>
            <a:pPr>
              <a:defRPr/>
            </a:pPr>
            <a:r>
              <a:rPr lang="en-US" sz="3200" dirty="0">
                <a:solidFill>
                  <a:schemeClr val="tx2">
                    <a:lumMod val="20000"/>
                    <a:lumOff val="80000"/>
                  </a:schemeClr>
                </a:solidFill>
                <a:latin typeface="Georgia" pitchFamily="18" charset="0"/>
              </a:rPr>
              <a:t>A Review of Who Uses LMI</a:t>
            </a:r>
          </a:p>
          <a:p>
            <a:pPr>
              <a:defRPr/>
            </a:pPr>
            <a:r>
              <a:rPr lang="en-US" sz="2000" dirty="0">
                <a:solidFill>
                  <a:schemeClr val="bg1"/>
                </a:solidFill>
                <a:latin typeface="Georgia" pitchFamily="18" charset="0"/>
              </a:rPr>
              <a:t>Click your mouse or hit enter to learn about each group.</a:t>
            </a:r>
          </a:p>
        </p:txBody>
      </p:sp>
      <p:sp>
        <p:nvSpPr>
          <p:cNvPr id="11" name="Rounded Rectangle 10"/>
          <p:cNvSpPr/>
          <p:nvPr/>
        </p:nvSpPr>
        <p:spPr>
          <a:xfrm>
            <a:off x="3505200" y="2438400"/>
            <a:ext cx="2286000" cy="914400"/>
          </a:xfrm>
          <a:prstGeom prst="round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One-Stop Career Centers</a:t>
            </a:r>
          </a:p>
        </p:txBody>
      </p:sp>
      <p:sp>
        <p:nvSpPr>
          <p:cNvPr id="21" name="Rounded Rectangle 20"/>
          <p:cNvSpPr/>
          <p:nvPr/>
        </p:nvSpPr>
        <p:spPr>
          <a:xfrm>
            <a:off x="5943600" y="2438400"/>
            <a:ext cx="2286000" cy="914400"/>
          </a:xfrm>
          <a:prstGeom prst="round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Employers</a:t>
            </a:r>
          </a:p>
        </p:txBody>
      </p:sp>
      <p:sp>
        <p:nvSpPr>
          <p:cNvPr id="22" name="Rounded Rectangle 21"/>
          <p:cNvSpPr/>
          <p:nvPr/>
        </p:nvSpPr>
        <p:spPr>
          <a:xfrm>
            <a:off x="5943600" y="3505200"/>
            <a:ext cx="2286000" cy="914400"/>
          </a:xfrm>
          <a:prstGeom prst="round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85000"/>
                    <a:lumOff val="15000"/>
                  </a:schemeClr>
                </a:solidFill>
                <a:latin typeface="Georgia" pitchFamily="18" charset="0"/>
              </a:rPr>
              <a:t>Economic  Development Agencies</a:t>
            </a:r>
          </a:p>
        </p:txBody>
      </p:sp>
      <p:sp>
        <p:nvSpPr>
          <p:cNvPr id="23" name="Rounded Rectangle 22"/>
          <p:cNvSpPr/>
          <p:nvPr/>
        </p:nvSpPr>
        <p:spPr>
          <a:xfrm>
            <a:off x="1066800" y="2438400"/>
            <a:ext cx="2286000" cy="914400"/>
          </a:xfrm>
          <a:prstGeom prst="round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Job  Seekers</a:t>
            </a:r>
          </a:p>
        </p:txBody>
      </p:sp>
      <p:sp>
        <p:nvSpPr>
          <p:cNvPr id="24" name="Rounded Rectangle 23"/>
          <p:cNvSpPr/>
          <p:nvPr/>
        </p:nvSpPr>
        <p:spPr>
          <a:xfrm>
            <a:off x="1066800" y="3505200"/>
            <a:ext cx="2286000" cy="914400"/>
          </a:xfrm>
          <a:prstGeom prst="round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Educators</a:t>
            </a:r>
          </a:p>
        </p:txBody>
      </p:sp>
      <p:sp>
        <p:nvSpPr>
          <p:cNvPr id="25" name="Rounded Rectangle 24"/>
          <p:cNvSpPr/>
          <p:nvPr/>
        </p:nvSpPr>
        <p:spPr>
          <a:xfrm>
            <a:off x="3505200" y="3505200"/>
            <a:ext cx="2286000" cy="914400"/>
          </a:xfrm>
          <a:prstGeom prst="round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Government Agencies</a:t>
            </a:r>
          </a:p>
        </p:txBody>
      </p:sp>
      <p:pic>
        <p:nvPicPr>
          <p:cNvPr id="10"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228600"/>
            <a:ext cx="304800" cy="304800"/>
          </a:xfrm>
          <a:prstGeom prst="rect">
            <a:avLst/>
          </a:prstGeom>
        </p:spPr>
      </p:pic>
    </p:spTree>
  </p:cSld>
  <p:clrMapOvr>
    <a:masterClrMapping/>
  </p:clrMapOvr>
  <p:transition advTm="171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5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1"/>
          <p:cNvSpPr txBox="1">
            <a:spLocks noChangeArrowheads="1"/>
          </p:cNvSpPr>
          <p:nvPr/>
        </p:nvSpPr>
        <p:spPr bwMode="auto">
          <a:xfrm>
            <a:off x="228600" y="393700"/>
            <a:ext cx="8077200" cy="584775"/>
          </a:xfrm>
          <a:prstGeom prst="rect">
            <a:avLst/>
          </a:prstGeom>
          <a:noFill/>
          <a:ln w="9525">
            <a:noFill/>
            <a:miter lim="800000"/>
            <a:headEnd/>
            <a:tailEnd/>
          </a:ln>
        </p:spPr>
        <p:txBody>
          <a:bodyPr>
            <a:spAutoFit/>
          </a:bodyPr>
          <a:lstStyle/>
          <a:p>
            <a:r>
              <a:rPr lang="en-US" sz="3200" dirty="0">
                <a:solidFill>
                  <a:schemeClr val="tx2">
                    <a:lumMod val="20000"/>
                    <a:lumOff val="80000"/>
                  </a:schemeClr>
                </a:solidFill>
                <a:latin typeface="Georgia" pitchFamily="18" charset="0"/>
              </a:rPr>
              <a:t>Who uses LMI?</a:t>
            </a:r>
            <a:endParaRPr lang="en-US" sz="3200" i="1" dirty="0">
              <a:solidFill>
                <a:schemeClr val="tx2">
                  <a:lumMod val="20000"/>
                  <a:lumOff val="80000"/>
                </a:schemeClr>
              </a:solidFill>
              <a:latin typeface="Georgia" pitchFamily="18" charset="0"/>
            </a:endParaRPr>
          </a:p>
        </p:txBody>
      </p:sp>
      <p:sp>
        <p:nvSpPr>
          <p:cNvPr id="9" name="TextBox 8"/>
          <p:cNvSpPr txBox="1"/>
          <p:nvPr/>
        </p:nvSpPr>
        <p:spPr>
          <a:xfrm>
            <a:off x="254000" y="895290"/>
            <a:ext cx="8585200" cy="400110"/>
          </a:xfrm>
          <a:prstGeom prst="rect">
            <a:avLst/>
          </a:prstGeom>
          <a:noFill/>
        </p:spPr>
        <p:txBody>
          <a:bodyPr wrap="square">
            <a:spAutoFit/>
          </a:bodyPr>
          <a:lstStyle/>
          <a:p>
            <a:pPr>
              <a:defRPr/>
            </a:pPr>
            <a:r>
              <a:rPr lang="en-US" sz="2000" dirty="0">
                <a:solidFill>
                  <a:schemeClr val="bg1"/>
                </a:solidFill>
                <a:latin typeface="Georgia" pitchFamily="18" charset="0"/>
              </a:rPr>
              <a:t>Click your mouse or hit enter to move to the next group.</a:t>
            </a:r>
          </a:p>
        </p:txBody>
      </p:sp>
      <p:sp>
        <p:nvSpPr>
          <p:cNvPr id="10" name="Oval 9"/>
          <p:cNvSpPr/>
          <p:nvPr/>
        </p:nvSpPr>
        <p:spPr>
          <a:xfrm>
            <a:off x="3048000" y="2425700"/>
            <a:ext cx="2819400" cy="2451100"/>
          </a:xfrm>
          <a:prstGeom prst="ellipse">
            <a:avLst/>
          </a:prstGeom>
          <a:solidFill>
            <a:schemeClr val="tx1">
              <a:lumMod val="85000"/>
              <a:lumOff val="15000"/>
            </a:schemeClr>
          </a:solidFill>
          <a:ln>
            <a:noFill/>
          </a:ln>
          <a:effectLst/>
          <a:scene3d>
            <a:camera prst="orthographicFront"/>
            <a:lightRig rig="soft" dir="t">
              <a:rot lat="0" lon="0" rev="0"/>
            </a:lightRig>
          </a:scene3d>
          <a:sp3d contourW="4445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Georgia" pitchFamily="18" charset="0"/>
            </a:endParaRPr>
          </a:p>
        </p:txBody>
      </p:sp>
      <p:sp>
        <p:nvSpPr>
          <p:cNvPr id="11" name="Rounded Rectangle 10"/>
          <p:cNvSpPr/>
          <p:nvPr/>
        </p:nvSpPr>
        <p:spPr>
          <a:xfrm>
            <a:off x="3352800" y="1447800"/>
            <a:ext cx="2286000" cy="914400"/>
          </a:xfrm>
          <a:prstGeom prst="roundRect">
            <a:avLst/>
          </a:prstGeom>
          <a:solidFill>
            <a:schemeClr val="tx1">
              <a:lumMod val="85000"/>
              <a:lumOff val="1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20000"/>
                    <a:lumOff val="80000"/>
                  </a:schemeClr>
                </a:solidFill>
                <a:latin typeface="Georgia" pitchFamily="18" charset="0"/>
              </a:rPr>
              <a:t>One-Stop Career Centers</a:t>
            </a:r>
          </a:p>
        </p:txBody>
      </p:sp>
      <p:sp>
        <p:nvSpPr>
          <p:cNvPr id="20" name="Rectangle 19"/>
          <p:cNvSpPr/>
          <p:nvPr/>
        </p:nvSpPr>
        <p:spPr>
          <a:xfrm>
            <a:off x="3232959" y="2795715"/>
            <a:ext cx="2895600" cy="1661993"/>
          </a:xfrm>
          <a:prstGeom prst="rect">
            <a:avLst/>
          </a:prstGeom>
        </p:spPr>
        <p:txBody>
          <a:bodyPr wrap="square">
            <a:spAutoFit/>
          </a:bodyPr>
          <a:lstStyle/>
          <a:p>
            <a:pPr>
              <a:buFont typeface="Arial" pitchFamily="34" charset="0"/>
              <a:buChar char="•"/>
            </a:pPr>
            <a:r>
              <a:rPr lang="en-US" sz="1700" dirty="0">
                <a:solidFill>
                  <a:schemeClr val="bg1"/>
                </a:solidFill>
                <a:latin typeface="Georgia" pitchFamily="18" charset="0"/>
              </a:rPr>
              <a:t> Provide information                   </a:t>
            </a:r>
          </a:p>
          <a:p>
            <a:r>
              <a:rPr lang="en-US" sz="1700" dirty="0">
                <a:solidFill>
                  <a:schemeClr val="bg1"/>
                </a:solidFill>
                <a:latin typeface="Georgia" pitchFamily="18" charset="0"/>
              </a:rPr>
              <a:t>  to employers</a:t>
            </a:r>
          </a:p>
          <a:p>
            <a:r>
              <a:rPr lang="en-US" sz="1700" dirty="0">
                <a:solidFill>
                  <a:schemeClr val="bg1"/>
                </a:solidFill>
                <a:latin typeface="Georgia" pitchFamily="18" charset="0"/>
              </a:rPr>
              <a:t>• Provide information                          </a:t>
            </a:r>
          </a:p>
          <a:p>
            <a:r>
              <a:rPr lang="en-US" sz="1700" dirty="0">
                <a:solidFill>
                  <a:schemeClr val="bg1"/>
                </a:solidFill>
                <a:latin typeface="Georgia" pitchFamily="18" charset="0"/>
              </a:rPr>
              <a:t>  to job seekers</a:t>
            </a:r>
          </a:p>
          <a:p>
            <a:r>
              <a:rPr lang="en-US" sz="1700" dirty="0">
                <a:solidFill>
                  <a:schemeClr val="bg1"/>
                </a:solidFill>
                <a:latin typeface="Georgia" pitchFamily="18" charset="0"/>
              </a:rPr>
              <a:t>• Plan re-employment  </a:t>
            </a:r>
          </a:p>
          <a:p>
            <a:r>
              <a:rPr lang="en-US" sz="1700" dirty="0">
                <a:solidFill>
                  <a:schemeClr val="bg1"/>
                </a:solidFill>
                <a:latin typeface="Georgia" pitchFamily="18" charset="0"/>
              </a:rPr>
              <a:t>  services for customers </a:t>
            </a:r>
          </a:p>
        </p:txBody>
      </p:sp>
      <p:sp>
        <p:nvSpPr>
          <p:cNvPr id="21" name="Rounded Rectangle 20"/>
          <p:cNvSpPr/>
          <p:nvPr/>
        </p:nvSpPr>
        <p:spPr>
          <a:xfrm>
            <a:off x="6172200" y="25146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Employers</a:t>
            </a:r>
          </a:p>
        </p:txBody>
      </p:sp>
      <p:sp>
        <p:nvSpPr>
          <p:cNvPr id="22" name="Rounded Rectangle 21"/>
          <p:cNvSpPr/>
          <p:nvPr/>
        </p:nvSpPr>
        <p:spPr>
          <a:xfrm>
            <a:off x="6172200" y="36576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85000"/>
                    <a:lumOff val="15000"/>
                  </a:schemeClr>
                </a:solidFill>
                <a:latin typeface="Georgia" pitchFamily="18" charset="0"/>
              </a:rPr>
              <a:t>Economic  Development Agencies</a:t>
            </a:r>
          </a:p>
        </p:txBody>
      </p:sp>
      <p:sp>
        <p:nvSpPr>
          <p:cNvPr id="23" name="Rounded Rectangle 22"/>
          <p:cNvSpPr/>
          <p:nvPr/>
        </p:nvSpPr>
        <p:spPr>
          <a:xfrm>
            <a:off x="609600" y="25146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Job  Seekers</a:t>
            </a:r>
          </a:p>
        </p:txBody>
      </p:sp>
      <p:sp>
        <p:nvSpPr>
          <p:cNvPr id="24" name="Rounded Rectangle 23"/>
          <p:cNvSpPr/>
          <p:nvPr/>
        </p:nvSpPr>
        <p:spPr>
          <a:xfrm>
            <a:off x="609600" y="36576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Educators</a:t>
            </a:r>
          </a:p>
        </p:txBody>
      </p:sp>
      <p:sp>
        <p:nvSpPr>
          <p:cNvPr id="25" name="Rounded Rectangle 24"/>
          <p:cNvSpPr/>
          <p:nvPr/>
        </p:nvSpPr>
        <p:spPr>
          <a:xfrm>
            <a:off x="3352800" y="49530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Government Agencies</a:t>
            </a:r>
          </a:p>
        </p:txBody>
      </p:sp>
      <p:pic>
        <p:nvPicPr>
          <p:cNvPr id="12"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304800"/>
            <a:ext cx="304800" cy="304800"/>
          </a:xfrm>
          <a:prstGeom prst="rect">
            <a:avLst/>
          </a:prstGeom>
        </p:spPr>
      </p:pic>
    </p:spTree>
  </p:cSld>
  <p:clrMapOvr>
    <a:masterClrMapping/>
  </p:clrMapOvr>
  <p:transition advTm="1341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14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Exactly What is LMI?</a:t>
            </a:r>
          </a:p>
        </p:txBody>
      </p:sp>
      <p:pic>
        <p:nvPicPr>
          <p:cNvPr id="377858" name="Picture 2" descr="C:\Users\Ted\AppData\Local\Microsoft\Windows\Temporary Internet Files\Content.IE5\JNAH7PKU\MC900322772[1].wmf"/>
          <p:cNvPicPr>
            <a:picLocks noGrp="1" noChangeAspect="1" noChangeArrowheads="1"/>
          </p:cNvPicPr>
          <p:nvPr>
            <p:ph idx="4294967295"/>
          </p:nvPr>
        </p:nvPicPr>
        <p:blipFill>
          <a:blip r:embed="rId2" cstate="print"/>
          <a:stretch>
            <a:fillRect/>
          </a:stretch>
        </p:blipFill>
        <p:spPr bwMode="auto">
          <a:xfrm>
            <a:off x="3352800" y="1447800"/>
            <a:ext cx="2168525" cy="2566987"/>
          </a:xfrm>
          <a:prstGeom prst="rect">
            <a:avLst/>
          </a:prstGeom>
          <a:noFill/>
        </p:spPr>
      </p:pic>
    </p:spTree>
  </p:cSld>
  <p:clrMapOvr>
    <a:masterClrMapping/>
  </p:clrMapOvr>
  <p:transition advTm="4524">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1"/>
          <p:cNvSpPr txBox="1">
            <a:spLocks noChangeArrowheads="1"/>
          </p:cNvSpPr>
          <p:nvPr/>
        </p:nvSpPr>
        <p:spPr bwMode="auto">
          <a:xfrm>
            <a:off x="228600" y="393700"/>
            <a:ext cx="8077200" cy="584775"/>
          </a:xfrm>
          <a:prstGeom prst="rect">
            <a:avLst/>
          </a:prstGeom>
          <a:noFill/>
          <a:ln w="9525">
            <a:noFill/>
            <a:miter lim="800000"/>
            <a:headEnd/>
            <a:tailEnd/>
          </a:ln>
        </p:spPr>
        <p:txBody>
          <a:bodyPr>
            <a:spAutoFit/>
          </a:bodyPr>
          <a:lstStyle/>
          <a:p>
            <a:r>
              <a:rPr lang="en-US" sz="3200" dirty="0">
                <a:solidFill>
                  <a:schemeClr val="tx2">
                    <a:lumMod val="20000"/>
                    <a:lumOff val="80000"/>
                  </a:schemeClr>
                </a:solidFill>
                <a:latin typeface="Georgia" pitchFamily="18" charset="0"/>
              </a:rPr>
              <a:t>Who uses LMI?</a:t>
            </a:r>
            <a:endParaRPr lang="en-US" sz="3200" i="1" dirty="0">
              <a:solidFill>
                <a:schemeClr val="tx2">
                  <a:lumMod val="20000"/>
                  <a:lumOff val="80000"/>
                </a:schemeClr>
              </a:solidFill>
              <a:latin typeface="Georgia" pitchFamily="18" charset="0"/>
            </a:endParaRPr>
          </a:p>
        </p:txBody>
      </p:sp>
      <p:sp>
        <p:nvSpPr>
          <p:cNvPr id="17" name="TextBox 16"/>
          <p:cNvSpPr txBox="1"/>
          <p:nvPr/>
        </p:nvSpPr>
        <p:spPr>
          <a:xfrm>
            <a:off x="254000" y="895290"/>
            <a:ext cx="8585200" cy="400110"/>
          </a:xfrm>
          <a:prstGeom prst="rect">
            <a:avLst/>
          </a:prstGeom>
          <a:noFill/>
        </p:spPr>
        <p:txBody>
          <a:bodyPr wrap="square">
            <a:spAutoFit/>
          </a:bodyPr>
          <a:lstStyle/>
          <a:p>
            <a:pPr>
              <a:defRPr/>
            </a:pPr>
            <a:r>
              <a:rPr lang="en-US" sz="2000" dirty="0">
                <a:solidFill>
                  <a:schemeClr val="bg1"/>
                </a:solidFill>
                <a:latin typeface="Georgia" pitchFamily="18" charset="0"/>
              </a:rPr>
              <a:t>Click your mouse or hit enter to move to the next group.</a:t>
            </a:r>
          </a:p>
        </p:txBody>
      </p:sp>
      <p:sp>
        <p:nvSpPr>
          <p:cNvPr id="19" name="Oval 18"/>
          <p:cNvSpPr/>
          <p:nvPr/>
        </p:nvSpPr>
        <p:spPr>
          <a:xfrm>
            <a:off x="3048000" y="2425700"/>
            <a:ext cx="2819400" cy="2451100"/>
          </a:xfrm>
          <a:prstGeom prst="ellipse">
            <a:avLst/>
          </a:prstGeom>
          <a:solidFill>
            <a:schemeClr val="tx1">
              <a:lumMod val="85000"/>
              <a:lumOff val="15000"/>
            </a:schemeClr>
          </a:solidFill>
          <a:ln>
            <a:noFill/>
          </a:ln>
          <a:effectLst/>
          <a:scene3d>
            <a:camera prst="orthographicFront"/>
            <a:lightRig rig="soft" dir="t">
              <a:rot lat="0" lon="0" rev="0"/>
            </a:lightRig>
          </a:scene3d>
          <a:sp3d contourW="4445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Georgia" pitchFamily="18" charset="0"/>
            </a:endParaRPr>
          </a:p>
        </p:txBody>
      </p:sp>
      <p:sp>
        <p:nvSpPr>
          <p:cNvPr id="26" name="Rounded Rectangle 25"/>
          <p:cNvSpPr/>
          <p:nvPr/>
        </p:nvSpPr>
        <p:spPr>
          <a:xfrm>
            <a:off x="3352800" y="14478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One-Stop Career Centers</a:t>
            </a:r>
          </a:p>
        </p:txBody>
      </p:sp>
      <p:sp>
        <p:nvSpPr>
          <p:cNvPr id="27" name="Rectangle 26"/>
          <p:cNvSpPr/>
          <p:nvPr/>
        </p:nvSpPr>
        <p:spPr>
          <a:xfrm>
            <a:off x="3232959" y="2795715"/>
            <a:ext cx="2895600" cy="1661993"/>
          </a:xfrm>
          <a:prstGeom prst="rect">
            <a:avLst/>
          </a:prstGeom>
        </p:spPr>
        <p:txBody>
          <a:bodyPr wrap="square">
            <a:spAutoFit/>
          </a:bodyPr>
          <a:lstStyle/>
          <a:p>
            <a:pPr>
              <a:buFont typeface="Arial" pitchFamily="34" charset="0"/>
              <a:buChar char="•"/>
            </a:pPr>
            <a:r>
              <a:rPr lang="en-US" sz="1700" dirty="0">
                <a:solidFill>
                  <a:schemeClr val="bg1"/>
                </a:solidFill>
                <a:latin typeface="Georgia" pitchFamily="18" charset="0"/>
              </a:rPr>
              <a:t> Determine wages &amp; benefits</a:t>
            </a:r>
          </a:p>
          <a:p>
            <a:r>
              <a:rPr lang="en-US" sz="1700" dirty="0">
                <a:solidFill>
                  <a:schemeClr val="bg1"/>
                </a:solidFill>
                <a:latin typeface="Georgia" pitchFamily="18" charset="0"/>
              </a:rPr>
              <a:t>• Assess the labor pool</a:t>
            </a:r>
          </a:p>
          <a:p>
            <a:r>
              <a:rPr lang="en-US" sz="1700" dirty="0">
                <a:solidFill>
                  <a:schemeClr val="bg1"/>
                </a:solidFill>
                <a:latin typeface="Georgia" pitchFamily="18" charset="0"/>
              </a:rPr>
              <a:t>• Assess economic conditions to determine future plans</a:t>
            </a:r>
          </a:p>
        </p:txBody>
      </p:sp>
      <p:sp>
        <p:nvSpPr>
          <p:cNvPr id="28" name="Rounded Rectangle 27"/>
          <p:cNvSpPr/>
          <p:nvPr/>
        </p:nvSpPr>
        <p:spPr>
          <a:xfrm>
            <a:off x="6172200" y="2514600"/>
            <a:ext cx="2286000" cy="914400"/>
          </a:xfrm>
          <a:prstGeom prst="roundRect">
            <a:avLst/>
          </a:prstGeom>
          <a:solidFill>
            <a:schemeClr val="tx1">
              <a:lumMod val="85000"/>
              <a:lumOff val="1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20000"/>
                    <a:lumOff val="80000"/>
                  </a:schemeClr>
                </a:solidFill>
                <a:latin typeface="Georgia" pitchFamily="18" charset="0"/>
              </a:rPr>
              <a:t>Employers</a:t>
            </a:r>
          </a:p>
        </p:txBody>
      </p:sp>
      <p:sp>
        <p:nvSpPr>
          <p:cNvPr id="29" name="Rounded Rectangle 28"/>
          <p:cNvSpPr/>
          <p:nvPr/>
        </p:nvSpPr>
        <p:spPr>
          <a:xfrm>
            <a:off x="6172200" y="36576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85000"/>
                    <a:lumOff val="15000"/>
                  </a:schemeClr>
                </a:solidFill>
                <a:latin typeface="Georgia" pitchFamily="18" charset="0"/>
              </a:rPr>
              <a:t>Economic  Development Agencies</a:t>
            </a:r>
          </a:p>
        </p:txBody>
      </p:sp>
      <p:sp>
        <p:nvSpPr>
          <p:cNvPr id="30" name="Rounded Rectangle 29"/>
          <p:cNvSpPr/>
          <p:nvPr/>
        </p:nvSpPr>
        <p:spPr>
          <a:xfrm>
            <a:off x="609600" y="25146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Job  Seekers</a:t>
            </a:r>
          </a:p>
        </p:txBody>
      </p:sp>
      <p:sp>
        <p:nvSpPr>
          <p:cNvPr id="31" name="Rounded Rectangle 30"/>
          <p:cNvSpPr/>
          <p:nvPr/>
        </p:nvSpPr>
        <p:spPr>
          <a:xfrm>
            <a:off x="609600" y="36576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Educators</a:t>
            </a:r>
          </a:p>
        </p:txBody>
      </p:sp>
      <p:sp>
        <p:nvSpPr>
          <p:cNvPr id="32" name="Rounded Rectangle 31"/>
          <p:cNvSpPr/>
          <p:nvPr/>
        </p:nvSpPr>
        <p:spPr>
          <a:xfrm>
            <a:off x="3352800" y="49530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Government Agencies</a:t>
            </a:r>
          </a:p>
        </p:txBody>
      </p:sp>
      <p:pic>
        <p:nvPicPr>
          <p:cNvPr id="12"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228600"/>
            <a:ext cx="304800" cy="304800"/>
          </a:xfrm>
          <a:prstGeom prst="rect">
            <a:avLst/>
          </a:prstGeom>
        </p:spPr>
      </p:pic>
    </p:spTree>
  </p:cSld>
  <p:clrMapOvr>
    <a:masterClrMapping/>
  </p:clrMapOvr>
  <p:transition advTm="204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0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1"/>
          <p:cNvSpPr txBox="1">
            <a:spLocks noChangeArrowheads="1"/>
          </p:cNvSpPr>
          <p:nvPr/>
        </p:nvSpPr>
        <p:spPr bwMode="auto">
          <a:xfrm>
            <a:off x="228600" y="393700"/>
            <a:ext cx="8077200" cy="584775"/>
          </a:xfrm>
          <a:prstGeom prst="rect">
            <a:avLst/>
          </a:prstGeom>
          <a:noFill/>
          <a:ln w="9525">
            <a:noFill/>
            <a:miter lim="800000"/>
            <a:headEnd/>
            <a:tailEnd/>
          </a:ln>
        </p:spPr>
        <p:txBody>
          <a:bodyPr>
            <a:spAutoFit/>
          </a:bodyPr>
          <a:lstStyle/>
          <a:p>
            <a:r>
              <a:rPr lang="en-US" sz="3200" dirty="0">
                <a:solidFill>
                  <a:schemeClr val="tx2">
                    <a:lumMod val="20000"/>
                    <a:lumOff val="80000"/>
                  </a:schemeClr>
                </a:solidFill>
                <a:latin typeface="Georgia" pitchFamily="18" charset="0"/>
              </a:rPr>
              <a:t>Who uses LMI?</a:t>
            </a:r>
            <a:endParaRPr lang="en-US" sz="3200" i="1" dirty="0">
              <a:solidFill>
                <a:schemeClr val="tx2">
                  <a:lumMod val="20000"/>
                  <a:lumOff val="80000"/>
                </a:schemeClr>
              </a:solidFill>
              <a:latin typeface="Georgia" pitchFamily="18" charset="0"/>
            </a:endParaRPr>
          </a:p>
        </p:txBody>
      </p:sp>
      <p:sp>
        <p:nvSpPr>
          <p:cNvPr id="17" name="TextBox 16"/>
          <p:cNvSpPr txBox="1"/>
          <p:nvPr/>
        </p:nvSpPr>
        <p:spPr>
          <a:xfrm>
            <a:off x="254000" y="895290"/>
            <a:ext cx="8585200" cy="400110"/>
          </a:xfrm>
          <a:prstGeom prst="rect">
            <a:avLst/>
          </a:prstGeom>
          <a:noFill/>
        </p:spPr>
        <p:txBody>
          <a:bodyPr wrap="square">
            <a:spAutoFit/>
          </a:bodyPr>
          <a:lstStyle/>
          <a:p>
            <a:pPr>
              <a:defRPr/>
            </a:pPr>
            <a:r>
              <a:rPr lang="en-US" sz="2000" dirty="0">
                <a:solidFill>
                  <a:schemeClr val="bg1"/>
                </a:solidFill>
                <a:latin typeface="Georgia" pitchFamily="18" charset="0"/>
              </a:rPr>
              <a:t>Click your mouse or hit enter to move to the next group.</a:t>
            </a:r>
          </a:p>
        </p:txBody>
      </p:sp>
      <p:sp>
        <p:nvSpPr>
          <p:cNvPr id="19" name="Oval 18"/>
          <p:cNvSpPr/>
          <p:nvPr/>
        </p:nvSpPr>
        <p:spPr>
          <a:xfrm>
            <a:off x="3048000" y="2425700"/>
            <a:ext cx="2819400" cy="2451100"/>
          </a:xfrm>
          <a:prstGeom prst="ellipse">
            <a:avLst/>
          </a:prstGeom>
          <a:solidFill>
            <a:schemeClr val="tx1">
              <a:lumMod val="85000"/>
              <a:lumOff val="15000"/>
            </a:schemeClr>
          </a:solidFill>
          <a:ln>
            <a:noFill/>
          </a:ln>
          <a:effectLst/>
          <a:scene3d>
            <a:camera prst="orthographicFront"/>
            <a:lightRig rig="soft" dir="t">
              <a:rot lat="0" lon="0" rev="0"/>
            </a:lightRig>
          </a:scene3d>
          <a:sp3d contourW="4445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Georgia" pitchFamily="18" charset="0"/>
            </a:endParaRPr>
          </a:p>
        </p:txBody>
      </p:sp>
      <p:sp>
        <p:nvSpPr>
          <p:cNvPr id="26" name="Rounded Rectangle 25"/>
          <p:cNvSpPr/>
          <p:nvPr/>
        </p:nvSpPr>
        <p:spPr>
          <a:xfrm>
            <a:off x="3352800" y="14478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One-Stop Career Centers</a:t>
            </a:r>
          </a:p>
        </p:txBody>
      </p:sp>
      <p:sp>
        <p:nvSpPr>
          <p:cNvPr id="27" name="Rectangle 26"/>
          <p:cNvSpPr/>
          <p:nvPr/>
        </p:nvSpPr>
        <p:spPr>
          <a:xfrm>
            <a:off x="3232959" y="2795715"/>
            <a:ext cx="2482041" cy="1661993"/>
          </a:xfrm>
          <a:prstGeom prst="rect">
            <a:avLst/>
          </a:prstGeom>
        </p:spPr>
        <p:txBody>
          <a:bodyPr wrap="square">
            <a:spAutoFit/>
          </a:bodyPr>
          <a:lstStyle/>
          <a:p>
            <a:pPr>
              <a:buFont typeface="Arial" pitchFamily="34" charset="0"/>
              <a:buChar char="•"/>
            </a:pPr>
            <a:r>
              <a:rPr lang="en-US" sz="1700" dirty="0">
                <a:solidFill>
                  <a:schemeClr val="bg1"/>
                </a:solidFill>
                <a:latin typeface="Georgia" pitchFamily="18" charset="0"/>
              </a:rPr>
              <a:t> Identify labor supply</a:t>
            </a:r>
          </a:p>
          <a:p>
            <a:r>
              <a:rPr lang="en-US" sz="1700" dirty="0">
                <a:solidFill>
                  <a:schemeClr val="bg1"/>
                </a:solidFill>
                <a:latin typeface="Georgia" pitchFamily="18" charset="0"/>
              </a:rPr>
              <a:t>• Identify skill sets of available workers                         </a:t>
            </a:r>
          </a:p>
          <a:p>
            <a:r>
              <a:rPr lang="en-US" sz="1700" dirty="0">
                <a:solidFill>
                  <a:schemeClr val="bg1"/>
                </a:solidFill>
                <a:latin typeface="Georgia" pitchFamily="18" charset="0"/>
              </a:rPr>
              <a:t>• Compare wage rates,</a:t>
            </a:r>
          </a:p>
          <a:p>
            <a:r>
              <a:rPr lang="en-US" sz="1700" dirty="0">
                <a:solidFill>
                  <a:schemeClr val="bg1"/>
                </a:solidFill>
                <a:latin typeface="Georgia" pitchFamily="18" charset="0"/>
              </a:rPr>
              <a:t>plan marketing strategies</a:t>
            </a:r>
          </a:p>
        </p:txBody>
      </p:sp>
      <p:sp>
        <p:nvSpPr>
          <p:cNvPr id="28" name="Rounded Rectangle 27"/>
          <p:cNvSpPr/>
          <p:nvPr/>
        </p:nvSpPr>
        <p:spPr>
          <a:xfrm>
            <a:off x="6172200" y="25146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Employers</a:t>
            </a:r>
          </a:p>
        </p:txBody>
      </p:sp>
      <p:sp>
        <p:nvSpPr>
          <p:cNvPr id="29" name="Rounded Rectangle 28"/>
          <p:cNvSpPr/>
          <p:nvPr/>
        </p:nvSpPr>
        <p:spPr>
          <a:xfrm>
            <a:off x="6172200" y="3657600"/>
            <a:ext cx="2286000" cy="914400"/>
          </a:xfrm>
          <a:prstGeom prst="roundRect">
            <a:avLst/>
          </a:prstGeom>
          <a:solidFill>
            <a:schemeClr val="tx1">
              <a:lumMod val="85000"/>
              <a:lumOff val="1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lumMod val="20000"/>
                    <a:lumOff val="80000"/>
                  </a:schemeClr>
                </a:solidFill>
                <a:latin typeface="Georgia" pitchFamily="18" charset="0"/>
              </a:rPr>
              <a:t>Economic  Development Agencies</a:t>
            </a:r>
          </a:p>
        </p:txBody>
      </p:sp>
      <p:sp>
        <p:nvSpPr>
          <p:cNvPr id="30" name="Rounded Rectangle 29"/>
          <p:cNvSpPr/>
          <p:nvPr/>
        </p:nvSpPr>
        <p:spPr>
          <a:xfrm>
            <a:off x="609600" y="25146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Job  Seekers</a:t>
            </a:r>
          </a:p>
        </p:txBody>
      </p:sp>
      <p:sp>
        <p:nvSpPr>
          <p:cNvPr id="31" name="Rounded Rectangle 30"/>
          <p:cNvSpPr/>
          <p:nvPr/>
        </p:nvSpPr>
        <p:spPr>
          <a:xfrm>
            <a:off x="609600" y="36576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Educators</a:t>
            </a:r>
          </a:p>
        </p:txBody>
      </p:sp>
      <p:sp>
        <p:nvSpPr>
          <p:cNvPr id="32" name="Rounded Rectangle 31"/>
          <p:cNvSpPr/>
          <p:nvPr/>
        </p:nvSpPr>
        <p:spPr>
          <a:xfrm>
            <a:off x="3352800" y="49530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Government Agencies</a:t>
            </a:r>
          </a:p>
        </p:txBody>
      </p:sp>
      <p:pic>
        <p:nvPicPr>
          <p:cNvPr id="12"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228600"/>
            <a:ext cx="304800" cy="304800"/>
          </a:xfrm>
          <a:prstGeom prst="rect">
            <a:avLst/>
          </a:prstGeom>
        </p:spPr>
      </p:pic>
    </p:spTree>
  </p:cSld>
  <p:clrMapOvr>
    <a:masterClrMapping/>
  </p:clrMapOvr>
  <p:transition advTm="193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5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1"/>
          <p:cNvSpPr txBox="1">
            <a:spLocks noChangeArrowheads="1"/>
          </p:cNvSpPr>
          <p:nvPr/>
        </p:nvSpPr>
        <p:spPr bwMode="auto">
          <a:xfrm>
            <a:off x="228600" y="393700"/>
            <a:ext cx="8077200" cy="584775"/>
          </a:xfrm>
          <a:prstGeom prst="rect">
            <a:avLst/>
          </a:prstGeom>
          <a:noFill/>
          <a:ln w="9525">
            <a:noFill/>
            <a:miter lim="800000"/>
            <a:headEnd/>
            <a:tailEnd/>
          </a:ln>
        </p:spPr>
        <p:txBody>
          <a:bodyPr>
            <a:spAutoFit/>
          </a:bodyPr>
          <a:lstStyle/>
          <a:p>
            <a:r>
              <a:rPr lang="en-US" sz="3200" dirty="0">
                <a:solidFill>
                  <a:schemeClr val="tx2">
                    <a:lumMod val="20000"/>
                    <a:lumOff val="80000"/>
                  </a:schemeClr>
                </a:solidFill>
                <a:latin typeface="Georgia" pitchFamily="18" charset="0"/>
              </a:rPr>
              <a:t>Who uses LMI?</a:t>
            </a:r>
            <a:endParaRPr lang="en-US" sz="3200" i="1" dirty="0">
              <a:solidFill>
                <a:schemeClr val="tx2">
                  <a:lumMod val="20000"/>
                  <a:lumOff val="80000"/>
                </a:schemeClr>
              </a:solidFill>
              <a:latin typeface="Georgia" pitchFamily="18" charset="0"/>
            </a:endParaRPr>
          </a:p>
        </p:txBody>
      </p:sp>
      <p:sp>
        <p:nvSpPr>
          <p:cNvPr id="17" name="TextBox 16"/>
          <p:cNvSpPr txBox="1"/>
          <p:nvPr/>
        </p:nvSpPr>
        <p:spPr>
          <a:xfrm>
            <a:off x="254000" y="895290"/>
            <a:ext cx="8585200" cy="400110"/>
          </a:xfrm>
          <a:prstGeom prst="rect">
            <a:avLst/>
          </a:prstGeom>
          <a:noFill/>
        </p:spPr>
        <p:txBody>
          <a:bodyPr wrap="square">
            <a:spAutoFit/>
          </a:bodyPr>
          <a:lstStyle/>
          <a:p>
            <a:pPr>
              <a:defRPr/>
            </a:pPr>
            <a:r>
              <a:rPr lang="en-US" sz="2000" dirty="0">
                <a:solidFill>
                  <a:schemeClr val="bg1"/>
                </a:solidFill>
                <a:latin typeface="Georgia" pitchFamily="18" charset="0"/>
              </a:rPr>
              <a:t>Click your mouse or hit enter to move to the next group.</a:t>
            </a:r>
          </a:p>
        </p:txBody>
      </p:sp>
      <p:sp>
        <p:nvSpPr>
          <p:cNvPr id="19" name="Oval 18"/>
          <p:cNvSpPr/>
          <p:nvPr/>
        </p:nvSpPr>
        <p:spPr>
          <a:xfrm>
            <a:off x="3048000" y="2425700"/>
            <a:ext cx="2819400" cy="2451100"/>
          </a:xfrm>
          <a:prstGeom prst="ellipse">
            <a:avLst/>
          </a:prstGeom>
          <a:solidFill>
            <a:schemeClr val="tx1">
              <a:lumMod val="85000"/>
              <a:lumOff val="15000"/>
            </a:schemeClr>
          </a:solidFill>
          <a:ln>
            <a:noFill/>
          </a:ln>
          <a:effectLst/>
          <a:scene3d>
            <a:camera prst="orthographicFront"/>
            <a:lightRig rig="soft" dir="t">
              <a:rot lat="0" lon="0" rev="0"/>
            </a:lightRig>
          </a:scene3d>
          <a:sp3d contourW="4445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Georgia" pitchFamily="18" charset="0"/>
            </a:endParaRPr>
          </a:p>
        </p:txBody>
      </p:sp>
      <p:sp>
        <p:nvSpPr>
          <p:cNvPr id="26" name="Rounded Rectangle 25"/>
          <p:cNvSpPr/>
          <p:nvPr/>
        </p:nvSpPr>
        <p:spPr>
          <a:xfrm>
            <a:off x="3352800" y="14478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One-Stop Career Centers</a:t>
            </a:r>
          </a:p>
        </p:txBody>
      </p:sp>
      <p:sp>
        <p:nvSpPr>
          <p:cNvPr id="27" name="Rectangle 26"/>
          <p:cNvSpPr/>
          <p:nvPr/>
        </p:nvSpPr>
        <p:spPr>
          <a:xfrm>
            <a:off x="3309159" y="2958405"/>
            <a:ext cx="2482041" cy="1384995"/>
          </a:xfrm>
          <a:prstGeom prst="rect">
            <a:avLst/>
          </a:prstGeom>
        </p:spPr>
        <p:txBody>
          <a:bodyPr wrap="square">
            <a:spAutoFit/>
          </a:bodyPr>
          <a:lstStyle/>
          <a:p>
            <a:pPr>
              <a:buFont typeface="Arial" pitchFamily="34" charset="0"/>
              <a:buChar char="•"/>
            </a:pPr>
            <a:r>
              <a:rPr lang="en-US" sz="1200" dirty="0">
                <a:solidFill>
                  <a:schemeClr val="bg1"/>
                </a:solidFill>
                <a:latin typeface="Georgia" pitchFamily="18" charset="0"/>
              </a:rPr>
              <a:t> Gauge health of economy</a:t>
            </a:r>
          </a:p>
          <a:p>
            <a:pPr>
              <a:buFont typeface="Arial" pitchFamily="34" charset="0"/>
              <a:buChar char="•"/>
            </a:pPr>
            <a:r>
              <a:rPr lang="en-US" sz="1200" dirty="0">
                <a:solidFill>
                  <a:schemeClr val="bg1"/>
                </a:solidFill>
                <a:latin typeface="Georgia" pitchFamily="18" charset="0"/>
              </a:rPr>
              <a:t> Plan marketing strategies</a:t>
            </a:r>
          </a:p>
          <a:p>
            <a:pPr>
              <a:buFont typeface="Arial" pitchFamily="34" charset="0"/>
              <a:buChar char="•"/>
            </a:pPr>
            <a:r>
              <a:rPr lang="en-US" sz="1200" dirty="0">
                <a:solidFill>
                  <a:schemeClr val="bg1"/>
                </a:solidFill>
                <a:latin typeface="Georgia" pitchFamily="18" charset="0"/>
              </a:rPr>
              <a:t> Determine training needs</a:t>
            </a:r>
          </a:p>
          <a:p>
            <a:pPr>
              <a:buFont typeface="Arial" pitchFamily="34" charset="0"/>
              <a:buChar char="•"/>
            </a:pPr>
            <a:r>
              <a:rPr lang="en-US" sz="1200" dirty="0">
                <a:solidFill>
                  <a:schemeClr val="bg1"/>
                </a:solidFill>
                <a:latin typeface="Georgia" pitchFamily="18" charset="0"/>
              </a:rPr>
              <a:t> Determine impact of policies</a:t>
            </a:r>
          </a:p>
          <a:p>
            <a:pPr>
              <a:buFont typeface="Arial" pitchFamily="34" charset="0"/>
              <a:buChar char="•"/>
            </a:pPr>
            <a:r>
              <a:rPr lang="en-US" sz="1200" dirty="0">
                <a:solidFill>
                  <a:schemeClr val="bg1"/>
                </a:solidFill>
                <a:latin typeface="Georgia" pitchFamily="18" charset="0"/>
              </a:rPr>
              <a:t> Respond to disasters</a:t>
            </a:r>
          </a:p>
          <a:p>
            <a:pPr>
              <a:buFont typeface="Arial" pitchFamily="34" charset="0"/>
              <a:buChar char="•"/>
            </a:pPr>
            <a:r>
              <a:rPr lang="en-US" sz="1200" dirty="0">
                <a:solidFill>
                  <a:schemeClr val="bg1"/>
                </a:solidFill>
                <a:latin typeface="Georgia" pitchFamily="18" charset="0"/>
              </a:rPr>
              <a:t> Determine number of those</a:t>
            </a:r>
          </a:p>
          <a:p>
            <a:r>
              <a:rPr lang="en-US" sz="1200" dirty="0">
                <a:solidFill>
                  <a:schemeClr val="bg1"/>
                </a:solidFill>
                <a:latin typeface="Georgia" pitchFamily="18" charset="0"/>
              </a:rPr>
              <a:t>  without jobs</a:t>
            </a:r>
          </a:p>
        </p:txBody>
      </p:sp>
      <p:sp>
        <p:nvSpPr>
          <p:cNvPr id="28" name="Rounded Rectangle 27"/>
          <p:cNvSpPr/>
          <p:nvPr/>
        </p:nvSpPr>
        <p:spPr>
          <a:xfrm>
            <a:off x="6172200" y="25146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Employers</a:t>
            </a:r>
          </a:p>
        </p:txBody>
      </p:sp>
      <p:sp>
        <p:nvSpPr>
          <p:cNvPr id="29" name="Rounded Rectangle 28"/>
          <p:cNvSpPr/>
          <p:nvPr/>
        </p:nvSpPr>
        <p:spPr>
          <a:xfrm>
            <a:off x="6172200" y="36576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85000"/>
                    <a:lumOff val="15000"/>
                  </a:schemeClr>
                </a:solidFill>
                <a:latin typeface="Georgia" pitchFamily="18" charset="0"/>
              </a:rPr>
              <a:t>Economic  Development Agencies</a:t>
            </a:r>
          </a:p>
        </p:txBody>
      </p:sp>
      <p:sp>
        <p:nvSpPr>
          <p:cNvPr id="30" name="Rounded Rectangle 29"/>
          <p:cNvSpPr/>
          <p:nvPr/>
        </p:nvSpPr>
        <p:spPr>
          <a:xfrm>
            <a:off x="609600" y="25146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Job  Seekers</a:t>
            </a:r>
          </a:p>
        </p:txBody>
      </p:sp>
      <p:sp>
        <p:nvSpPr>
          <p:cNvPr id="31" name="Rounded Rectangle 30"/>
          <p:cNvSpPr/>
          <p:nvPr/>
        </p:nvSpPr>
        <p:spPr>
          <a:xfrm>
            <a:off x="609600" y="36576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Educators</a:t>
            </a:r>
          </a:p>
        </p:txBody>
      </p:sp>
      <p:sp>
        <p:nvSpPr>
          <p:cNvPr id="32" name="Rounded Rectangle 31"/>
          <p:cNvSpPr/>
          <p:nvPr/>
        </p:nvSpPr>
        <p:spPr>
          <a:xfrm>
            <a:off x="3352800" y="4953000"/>
            <a:ext cx="2286000" cy="914400"/>
          </a:xfrm>
          <a:prstGeom prst="roundRect">
            <a:avLst/>
          </a:prstGeom>
          <a:solidFill>
            <a:schemeClr val="tx1">
              <a:lumMod val="85000"/>
              <a:lumOff val="1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20000"/>
                    <a:lumOff val="80000"/>
                  </a:schemeClr>
                </a:solidFill>
                <a:latin typeface="Georgia" pitchFamily="18" charset="0"/>
              </a:rPr>
              <a:t>Government Agencies</a:t>
            </a:r>
          </a:p>
        </p:txBody>
      </p:sp>
      <p:pic>
        <p:nvPicPr>
          <p:cNvPr id="12"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228600"/>
            <a:ext cx="304800" cy="304800"/>
          </a:xfrm>
          <a:prstGeom prst="rect">
            <a:avLst/>
          </a:prstGeom>
        </p:spPr>
      </p:pic>
    </p:spTree>
  </p:cSld>
  <p:clrMapOvr>
    <a:masterClrMapping/>
  </p:clrMapOvr>
  <p:transition advTm="1722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0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1"/>
          <p:cNvSpPr txBox="1">
            <a:spLocks noChangeArrowheads="1"/>
          </p:cNvSpPr>
          <p:nvPr/>
        </p:nvSpPr>
        <p:spPr bwMode="auto">
          <a:xfrm>
            <a:off x="228600" y="393700"/>
            <a:ext cx="8077200" cy="584775"/>
          </a:xfrm>
          <a:prstGeom prst="rect">
            <a:avLst/>
          </a:prstGeom>
          <a:noFill/>
          <a:ln w="9525">
            <a:noFill/>
            <a:miter lim="800000"/>
            <a:headEnd/>
            <a:tailEnd/>
          </a:ln>
        </p:spPr>
        <p:txBody>
          <a:bodyPr>
            <a:spAutoFit/>
          </a:bodyPr>
          <a:lstStyle/>
          <a:p>
            <a:r>
              <a:rPr lang="en-US" sz="3200" dirty="0">
                <a:solidFill>
                  <a:schemeClr val="tx2">
                    <a:lumMod val="20000"/>
                    <a:lumOff val="80000"/>
                  </a:schemeClr>
                </a:solidFill>
                <a:latin typeface="Georgia" pitchFamily="18" charset="0"/>
              </a:rPr>
              <a:t>Who uses LMI?</a:t>
            </a:r>
            <a:endParaRPr lang="en-US" sz="3200" i="1" dirty="0">
              <a:solidFill>
                <a:schemeClr val="tx2">
                  <a:lumMod val="20000"/>
                  <a:lumOff val="80000"/>
                </a:schemeClr>
              </a:solidFill>
              <a:latin typeface="Georgia" pitchFamily="18" charset="0"/>
            </a:endParaRPr>
          </a:p>
        </p:txBody>
      </p:sp>
      <p:sp>
        <p:nvSpPr>
          <p:cNvPr id="17" name="TextBox 16"/>
          <p:cNvSpPr txBox="1"/>
          <p:nvPr/>
        </p:nvSpPr>
        <p:spPr>
          <a:xfrm>
            <a:off x="254000" y="895290"/>
            <a:ext cx="8585200" cy="400110"/>
          </a:xfrm>
          <a:prstGeom prst="rect">
            <a:avLst/>
          </a:prstGeom>
          <a:noFill/>
        </p:spPr>
        <p:txBody>
          <a:bodyPr wrap="square">
            <a:spAutoFit/>
          </a:bodyPr>
          <a:lstStyle/>
          <a:p>
            <a:pPr>
              <a:defRPr/>
            </a:pPr>
            <a:r>
              <a:rPr lang="en-US" sz="2000" dirty="0">
                <a:solidFill>
                  <a:schemeClr val="bg1"/>
                </a:solidFill>
                <a:latin typeface="Georgia" pitchFamily="18" charset="0"/>
              </a:rPr>
              <a:t>Click your mouse or hit enter to move to the next group.</a:t>
            </a:r>
          </a:p>
        </p:txBody>
      </p:sp>
      <p:sp>
        <p:nvSpPr>
          <p:cNvPr id="19" name="Oval 18"/>
          <p:cNvSpPr/>
          <p:nvPr/>
        </p:nvSpPr>
        <p:spPr>
          <a:xfrm>
            <a:off x="3048000" y="2425700"/>
            <a:ext cx="2819400" cy="2451100"/>
          </a:xfrm>
          <a:prstGeom prst="ellipse">
            <a:avLst/>
          </a:prstGeom>
          <a:solidFill>
            <a:schemeClr val="tx1">
              <a:lumMod val="85000"/>
              <a:lumOff val="15000"/>
            </a:schemeClr>
          </a:solidFill>
          <a:ln>
            <a:noFill/>
          </a:ln>
          <a:effectLst/>
          <a:scene3d>
            <a:camera prst="orthographicFront"/>
            <a:lightRig rig="soft" dir="t">
              <a:rot lat="0" lon="0" rev="0"/>
            </a:lightRig>
          </a:scene3d>
          <a:sp3d contourW="4445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Georgia" pitchFamily="18" charset="0"/>
            </a:endParaRPr>
          </a:p>
        </p:txBody>
      </p:sp>
      <p:sp>
        <p:nvSpPr>
          <p:cNvPr id="26" name="Rounded Rectangle 25"/>
          <p:cNvSpPr/>
          <p:nvPr/>
        </p:nvSpPr>
        <p:spPr>
          <a:xfrm>
            <a:off x="3352800" y="14478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One-Stop Career Centers</a:t>
            </a:r>
          </a:p>
        </p:txBody>
      </p:sp>
      <p:sp>
        <p:nvSpPr>
          <p:cNvPr id="27" name="Rectangle 26"/>
          <p:cNvSpPr/>
          <p:nvPr/>
        </p:nvSpPr>
        <p:spPr>
          <a:xfrm>
            <a:off x="3276600" y="2971800"/>
            <a:ext cx="2482041" cy="1200329"/>
          </a:xfrm>
          <a:prstGeom prst="rect">
            <a:avLst/>
          </a:prstGeom>
        </p:spPr>
        <p:txBody>
          <a:bodyPr wrap="square">
            <a:spAutoFit/>
          </a:bodyPr>
          <a:lstStyle/>
          <a:p>
            <a:pPr>
              <a:buFont typeface="Arial" pitchFamily="34" charset="0"/>
              <a:buChar char="•"/>
            </a:pPr>
            <a:r>
              <a:rPr lang="en-US" sz="1200" dirty="0">
                <a:solidFill>
                  <a:schemeClr val="bg1"/>
                </a:solidFill>
                <a:latin typeface="Georgia" pitchFamily="18" charset="0"/>
              </a:rPr>
              <a:t> Identify hot jobs</a:t>
            </a:r>
          </a:p>
          <a:p>
            <a:pPr>
              <a:buFont typeface="Arial" pitchFamily="34" charset="0"/>
              <a:buChar char="•"/>
            </a:pPr>
            <a:r>
              <a:rPr lang="en-US" sz="1200" dirty="0">
                <a:solidFill>
                  <a:schemeClr val="bg1"/>
                </a:solidFill>
                <a:latin typeface="Georgia" pitchFamily="18" charset="0"/>
              </a:rPr>
              <a:t> Determine future  demand for</a:t>
            </a:r>
          </a:p>
          <a:p>
            <a:r>
              <a:rPr lang="en-US" sz="1200" dirty="0">
                <a:solidFill>
                  <a:schemeClr val="bg1"/>
                </a:solidFill>
                <a:latin typeface="Georgia" pitchFamily="18" charset="0"/>
              </a:rPr>
              <a:t>various occupations</a:t>
            </a:r>
          </a:p>
          <a:p>
            <a:pPr>
              <a:buFont typeface="Arial" pitchFamily="34" charset="0"/>
              <a:buChar char="•"/>
            </a:pPr>
            <a:r>
              <a:rPr lang="en-US" sz="1200" dirty="0">
                <a:solidFill>
                  <a:schemeClr val="bg1"/>
                </a:solidFill>
                <a:latin typeface="Georgia" pitchFamily="18" charset="0"/>
              </a:rPr>
              <a:t>Identify  training sources</a:t>
            </a:r>
          </a:p>
          <a:p>
            <a:pPr>
              <a:buFont typeface="Arial" pitchFamily="34" charset="0"/>
              <a:buChar char="•"/>
            </a:pPr>
            <a:r>
              <a:rPr lang="en-US" sz="1200" dirty="0">
                <a:solidFill>
                  <a:schemeClr val="bg1"/>
                </a:solidFill>
                <a:latin typeface="Georgia" pitchFamily="18" charset="0"/>
              </a:rPr>
              <a:t>Determine skill requirements for  available jobs</a:t>
            </a:r>
          </a:p>
        </p:txBody>
      </p:sp>
      <p:sp>
        <p:nvSpPr>
          <p:cNvPr id="28" name="Rounded Rectangle 27"/>
          <p:cNvSpPr/>
          <p:nvPr/>
        </p:nvSpPr>
        <p:spPr>
          <a:xfrm>
            <a:off x="6172200" y="25146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Employers</a:t>
            </a:r>
          </a:p>
        </p:txBody>
      </p:sp>
      <p:sp>
        <p:nvSpPr>
          <p:cNvPr id="29" name="Rounded Rectangle 28"/>
          <p:cNvSpPr/>
          <p:nvPr/>
        </p:nvSpPr>
        <p:spPr>
          <a:xfrm>
            <a:off x="6172200" y="36576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85000"/>
                    <a:lumOff val="15000"/>
                  </a:schemeClr>
                </a:solidFill>
                <a:latin typeface="Georgia" pitchFamily="18" charset="0"/>
              </a:rPr>
              <a:t>Economic  Development Agencies</a:t>
            </a:r>
          </a:p>
        </p:txBody>
      </p:sp>
      <p:sp>
        <p:nvSpPr>
          <p:cNvPr id="30" name="Rounded Rectangle 29"/>
          <p:cNvSpPr/>
          <p:nvPr/>
        </p:nvSpPr>
        <p:spPr>
          <a:xfrm>
            <a:off x="609600" y="25146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Job  Seekers</a:t>
            </a:r>
          </a:p>
        </p:txBody>
      </p:sp>
      <p:sp>
        <p:nvSpPr>
          <p:cNvPr id="31" name="Rounded Rectangle 30"/>
          <p:cNvSpPr/>
          <p:nvPr/>
        </p:nvSpPr>
        <p:spPr>
          <a:xfrm>
            <a:off x="609600" y="3657600"/>
            <a:ext cx="2286000" cy="914400"/>
          </a:xfrm>
          <a:prstGeom prst="roundRect">
            <a:avLst/>
          </a:prstGeom>
          <a:solidFill>
            <a:schemeClr val="tx1">
              <a:lumMod val="85000"/>
              <a:lumOff val="1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20000"/>
                    <a:lumOff val="80000"/>
                  </a:schemeClr>
                </a:solidFill>
                <a:latin typeface="Georgia" pitchFamily="18" charset="0"/>
              </a:rPr>
              <a:t>Educators</a:t>
            </a:r>
          </a:p>
        </p:txBody>
      </p:sp>
      <p:sp>
        <p:nvSpPr>
          <p:cNvPr id="32" name="Rounded Rectangle 31"/>
          <p:cNvSpPr/>
          <p:nvPr/>
        </p:nvSpPr>
        <p:spPr>
          <a:xfrm>
            <a:off x="3352800" y="49530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Government Agencies</a:t>
            </a:r>
          </a:p>
        </p:txBody>
      </p:sp>
      <p:pic>
        <p:nvPicPr>
          <p:cNvPr id="12"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228600"/>
            <a:ext cx="304800" cy="304800"/>
          </a:xfrm>
          <a:prstGeom prst="rect">
            <a:avLst/>
          </a:prstGeom>
        </p:spPr>
      </p:pic>
    </p:spTree>
  </p:cSld>
  <p:clrMapOvr>
    <a:masterClrMapping/>
  </p:clrMapOvr>
  <p:transition advTm="1627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85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1"/>
          <p:cNvSpPr txBox="1">
            <a:spLocks noChangeArrowheads="1"/>
          </p:cNvSpPr>
          <p:nvPr/>
        </p:nvSpPr>
        <p:spPr bwMode="auto">
          <a:xfrm>
            <a:off x="228600" y="393700"/>
            <a:ext cx="8077200" cy="584775"/>
          </a:xfrm>
          <a:prstGeom prst="rect">
            <a:avLst/>
          </a:prstGeom>
          <a:noFill/>
          <a:ln w="9525">
            <a:noFill/>
            <a:miter lim="800000"/>
            <a:headEnd/>
            <a:tailEnd/>
          </a:ln>
        </p:spPr>
        <p:txBody>
          <a:bodyPr>
            <a:spAutoFit/>
          </a:bodyPr>
          <a:lstStyle/>
          <a:p>
            <a:r>
              <a:rPr lang="en-US" sz="3200" dirty="0">
                <a:solidFill>
                  <a:schemeClr val="tx2">
                    <a:lumMod val="20000"/>
                    <a:lumOff val="80000"/>
                  </a:schemeClr>
                </a:solidFill>
                <a:latin typeface="Georgia" pitchFamily="18" charset="0"/>
              </a:rPr>
              <a:t>Who uses LMI?</a:t>
            </a:r>
            <a:endParaRPr lang="en-US" sz="3200" i="1" dirty="0">
              <a:solidFill>
                <a:schemeClr val="tx2">
                  <a:lumMod val="20000"/>
                  <a:lumOff val="80000"/>
                </a:schemeClr>
              </a:solidFill>
              <a:latin typeface="Georgia" pitchFamily="18" charset="0"/>
            </a:endParaRPr>
          </a:p>
        </p:txBody>
      </p:sp>
      <p:sp>
        <p:nvSpPr>
          <p:cNvPr id="17" name="TextBox 16"/>
          <p:cNvSpPr txBox="1"/>
          <p:nvPr/>
        </p:nvSpPr>
        <p:spPr>
          <a:xfrm>
            <a:off x="254000" y="895290"/>
            <a:ext cx="8585200" cy="400110"/>
          </a:xfrm>
          <a:prstGeom prst="rect">
            <a:avLst/>
          </a:prstGeom>
          <a:noFill/>
        </p:spPr>
        <p:txBody>
          <a:bodyPr wrap="square">
            <a:spAutoFit/>
          </a:bodyPr>
          <a:lstStyle/>
          <a:p>
            <a:pPr>
              <a:defRPr/>
            </a:pPr>
            <a:r>
              <a:rPr lang="en-US" sz="2000" dirty="0">
                <a:solidFill>
                  <a:schemeClr val="bg1"/>
                </a:solidFill>
                <a:latin typeface="Georgia" pitchFamily="18" charset="0"/>
              </a:rPr>
              <a:t>Click your mouse or hit enter to move to the next group.</a:t>
            </a:r>
          </a:p>
        </p:txBody>
      </p:sp>
      <p:sp>
        <p:nvSpPr>
          <p:cNvPr id="19" name="Oval 18"/>
          <p:cNvSpPr/>
          <p:nvPr/>
        </p:nvSpPr>
        <p:spPr>
          <a:xfrm>
            <a:off x="3048000" y="2425700"/>
            <a:ext cx="2819400" cy="2451100"/>
          </a:xfrm>
          <a:prstGeom prst="ellipse">
            <a:avLst/>
          </a:prstGeom>
          <a:solidFill>
            <a:schemeClr val="tx1">
              <a:lumMod val="85000"/>
              <a:lumOff val="15000"/>
            </a:schemeClr>
          </a:solidFill>
          <a:ln>
            <a:noFill/>
          </a:ln>
          <a:effectLst/>
          <a:scene3d>
            <a:camera prst="orthographicFront"/>
            <a:lightRig rig="soft" dir="t">
              <a:rot lat="0" lon="0" rev="0"/>
            </a:lightRig>
          </a:scene3d>
          <a:sp3d contourW="4445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Georgia" pitchFamily="18" charset="0"/>
            </a:endParaRPr>
          </a:p>
        </p:txBody>
      </p:sp>
      <p:sp>
        <p:nvSpPr>
          <p:cNvPr id="26" name="Rounded Rectangle 25"/>
          <p:cNvSpPr/>
          <p:nvPr/>
        </p:nvSpPr>
        <p:spPr>
          <a:xfrm>
            <a:off x="3352800" y="14478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One-Stop Career Centers</a:t>
            </a:r>
          </a:p>
        </p:txBody>
      </p:sp>
      <p:sp>
        <p:nvSpPr>
          <p:cNvPr id="27" name="Rectangle 26"/>
          <p:cNvSpPr/>
          <p:nvPr/>
        </p:nvSpPr>
        <p:spPr>
          <a:xfrm>
            <a:off x="3276600" y="2971800"/>
            <a:ext cx="2482041" cy="1200329"/>
          </a:xfrm>
          <a:prstGeom prst="rect">
            <a:avLst/>
          </a:prstGeom>
        </p:spPr>
        <p:txBody>
          <a:bodyPr wrap="square">
            <a:spAutoFit/>
          </a:bodyPr>
          <a:lstStyle/>
          <a:p>
            <a:pPr>
              <a:buFont typeface="Arial" pitchFamily="34" charset="0"/>
              <a:buChar char="•"/>
            </a:pPr>
            <a:r>
              <a:rPr lang="en-US" sz="1200" dirty="0">
                <a:solidFill>
                  <a:schemeClr val="bg1"/>
                </a:solidFill>
                <a:latin typeface="Georgia" pitchFamily="18" charset="0"/>
              </a:rPr>
              <a:t> Access jobs in demand</a:t>
            </a:r>
          </a:p>
          <a:p>
            <a:pPr>
              <a:buFont typeface="Arial" pitchFamily="34" charset="0"/>
              <a:buChar char="•"/>
            </a:pPr>
            <a:r>
              <a:rPr lang="en-US" sz="1200" dirty="0">
                <a:solidFill>
                  <a:schemeClr val="bg1"/>
                </a:solidFill>
                <a:latin typeface="Georgia" pitchFamily="18" charset="0"/>
              </a:rPr>
              <a:t>Determine skills required</a:t>
            </a:r>
          </a:p>
          <a:p>
            <a:pPr>
              <a:buFont typeface="Arial" pitchFamily="34" charset="0"/>
              <a:buChar char="•"/>
            </a:pPr>
            <a:r>
              <a:rPr lang="en-US" sz="1200" dirty="0">
                <a:solidFill>
                  <a:schemeClr val="bg1"/>
                </a:solidFill>
                <a:latin typeface="Georgia" pitchFamily="18" charset="0"/>
              </a:rPr>
              <a:t>Get info on projected growth</a:t>
            </a:r>
          </a:p>
          <a:p>
            <a:r>
              <a:rPr lang="en-US" sz="1200" dirty="0">
                <a:solidFill>
                  <a:schemeClr val="bg1"/>
                </a:solidFill>
                <a:latin typeface="Georgia" pitchFamily="18" charset="0"/>
              </a:rPr>
              <a:t> or decline by occupation</a:t>
            </a:r>
          </a:p>
          <a:p>
            <a:pPr>
              <a:buFont typeface="Arial" pitchFamily="34" charset="0"/>
              <a:buChar char="•"/>
            </a:pPr>
            <a:r>
              <a:rPr lang="en-US" sz="1200" dirty="0">
                <a:solidFill>
                  <a:schemeClr val="bg1"/>
                </a:solidFill>
                <a:latin typeface="Georgia" pitchFamily="18" charset="0"/>
              </a:rPr>
              <a:t>Find potential “green” jobs employment</a:t>
            </a:r>
          </a:p>
        </p:txBody>
      </p:sp>
      <p:sp>
        <p:nvSpPr>
          <p:cNvPr id="28" name="Rounded Rectangle 27"/>
          <p:cNvSpPr/>
          <p:nvPr/>
        </p:nvSpPr>
        <p:spPr>
          <a:xfrm>
            <a:off x="6172200" y="25146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Employers</a:t>
            </a:r>
          </a:p>
        </p:txBody>
      </p:sp>
      <p:sp>
        <p:nvSpPr>
          <p:cNvPr id="29" name="Rounded Rectangle 28"/>
          <p:cNvSpPr/>
          <p:nvPr/>
        </p:nvSpPr>
        <p:spPr>
          <a:xfrm>
            <a:off x="6172200" y="36576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85000"/>
                    <a:lumOff val="15000"/>
                  </a:schemeClr>
                </a:solidFill>
                <a:latin typeface="Georgia" pitchFamily="18" charset="0"/>
              </a:rPr>
              <a:t>Economic  Development Agencies</a:t>
            </a:r>
          </a:p>
        </p:txBody>
      </p:sp>
      <p:sp>
        <p:nvSpPr>
          <p:cNvPr id="30" name="Rounded Rectangle 29"/>
          <p:cNvSpPr/>
          <p:nvPr/>
        </p:nvSpPr>
        <p:spPr>
          <a:xfrm>
            <a:off x="609600" y="2514600"/>
            <a:ext cx="2286000" cy="914400"/>
          </a:xfrm>
          <a:prstGeom prst="roundRect">
            <a:avLst/>
          </a:prstGeom>
          <a:solidFill>
            <a:schemeClr val="tx1">
              <a:lumMod val="85000"/>
              <a:lumOff val="1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20000"/>
                    <a:lumOff val="80000"/>
                  </a:schemeClr>
                </a:solidFill>
                <a:latin typeface="Georgia" pitchFamily="18" charset="0"/>
              </a:rPr>
              <a:t>Job  Seekers</a:t>
            </a:r>
          </a:p>
        </p:txBody>
      </p:sp>
      <p:sp>
        <p:nvSpPr>
          <p:cNvPr id="31" name="Rounded Rectangle 30"/>
          <p:cNvSpPr/>
          <p:nvPr/>
        </p:nvSpPr>
        <p:spPr>
          <a:xfrm>
            <a:off x="609600" y="36576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Educators</a:t>
            </a:r>
          </a:p>
        </p:txBody>
      </p:sp>
      <p:sp>
        <p:nvSpPr>
          <p:cNvPr id="32" name="Rounded Rectangle 31"/>
          <p:cNvSpPr/>
          <p:nvPr/>
        </p:nvSpPr>
        <p:spPr>
          <a:xfrm>
            <a:off x="3352800" y="4953000"/>
            <a:ext cx="2286000" cy="914400"/>
          </a:xfrm>
          <a:prstGeom prst="roundRect">
            <a:avLst/>
          </a:prstGeom>
          <a:solidFill>
            <a:schemeClr val="tx2">
              <a:lumMod val="20000"/>
              <a:lumOff val="8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latin typeface="Georgia" pitchFamily="18" charset="0"/>
              </a:rPr>
              <a:t>Government Agencies</a:t>
            </a:r>
          </a:p>
        </p:txBody>
      </p:sp>
      <p:pic>
        <p:nvPicPr>
          <p:cNvPr id="12"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228600"/>
            <a:ext cx="304800" cy="304800"/>
          </a:xfrm>
          <a:prstGeom prst="rect">
            <a:avLst/>
          </a:prstGeom>
        </p:spPr>
      </p:pic>
    </p:spTree>
  </p:cSld>
  <p:clrMapOvr>
    <a:masterClrMapping/>
  </p:clrMapOvr>
  <p:transition advTm="1149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84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3886200"/>
            <a:ext cx="8229600" cy="1446550"/>
          </a:xfrm>
          <a:prstGeom prst="rect">
            <a:avLst/>
          </a:prstGeom>
          <a:noFill/>
        </p:spPr>
        <p:txBody>
          <a:bodyPr wrap="square" rtlCol="0">
            <a:spAutoFit/>
          </a:bodyPr>
          <a:lstStyle/>
          <a:p>
            <a:pPr algn="ctr"/>
            <a:r>
              <a:rPr lang="en-US" sz="4400" dirty="0">
                <a:solidFill>
                  <a:schemeClr val="tx2">
                    <a:lumMod val="20000"/>
                    <a:lumOff val="80000"/>
                  </a:schemeClr>
                </a:solidFill>
                <a:latin typeface="Georgia" pitchFamily="18" charset="0"/>
              </a:rPr>
              <a:t>So are there any other ways to access the data?</a:t>
            </a:r>
          </a:p>
        </p:txBody>
      </p:sp>
      <p:pic>
        <p:nvPicPr>
          <p:cNvPr id="361474" name="Picture 2" descr="C:\Users\Ted\AppData\Local\Microsoft\Windows\Temporary Internet Files\Content.IE5\BREILCQT\MP900400675[1].jpg"/>
          <p:cNvPicPr>
            <a:picLocks noChangeAspect="1" noChangeArrowheads="1"/>
          </p:cNvPicPr>
          <p:nvPr/>
        </p:nvPicPr>
        <p:blipFill>
          <a:blip r:embed="rId3" cstate="print"/>
          <a:srcRect/>
          <a:stretch>
            <a:fillRect/>
          </a:stretch>
        </p:blipFill>
        <p:spPr bwMode="auto">
          <a:xfrm>
            <a:off x="838200" y="762000"/>
            <a:ext cx="3543299" cy="2834640"/>
          </a:xfrm>
          <a:prstGeom prst="rect">
            <a:avLst/>
          </a:prstGeom>
          <a:noFill/>
        </p:spPr>
      </p:pic>
      <p:pic>
        <p:nvPicPr>
          <p:cNvPr id="361475" name="Picture 3" descr="C:\Users\Ted\AppData\Local\Microsoft\Windows\Temporary Internet Files\Content.IE5\4XGLZPKR\MC900431512[1].png"/>
          <p:cNvPicPr>
            <a:picLocks noChangeAspect="1" noChangeArrowheads="1"/>
          </p:cNvPicPr>
          <p:nvPr/>
        </p:nvPicPr>
        <p:blipFill>
          <a:blip r:embed="rId4" cstate="print"/>
          <a:srcRect/>
          <a:stretch>
            <a:fillRect/>
          </a:stretch>
        </p:blipFill>
        <p:spPr bwMode="auto">
          <a:xfrm>
            <a:off x="5791200" y="1524000"/>
            <a:ext cx="1828572" cy="1828572"/>
          </a:xfrm>
          <a:prstGeom prst="rect">
            <a:avLst/>
          </a:prstGeom>
          <a:noFill/>
        </p:spPr>
      </p:pic>
    </p:spTree>
  </p:cSld>
  <p:clrMapOvr>
    <a:masterClrMapping/>
  </p:clrMapOvr>
  <p:transition advTm="787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381000" y="482600"/>
            <a:ext cx="8077200" cy="830997"/>
          </a:xfrm>
          <a:prstGeom prst="rect">
            <a:avLst/>
          </a:prstGeom>
          <a:noFill/>
          <a:ln w="9525">
            <a:noFill/>
            <a:miter lim="800000"/>
            <a:headEnd/>
            <a:tailEnd/>
          </a:ln>
        </p:spPr>
        <p:txBody>
          <a:bodyPr>
            <a:spAutoFit/>
          </a:bodyPr>
          <a:lstStyle/>
          <a:p>
            <a:r>
              <a:rPr lang="en-US" sz="2400" b="1" dirty="0">
                <a:solidFill>
                  <a:schemeClr val="tx2">
                    <a:lumMod val="20000"/>
                    <a:lumOff val="80000"/>
                  </a:schemeClr>
                </a:solidFill>
                <a:latin typeface="Georgia" pitchFamily="18" charset="0"/>
              </a:rPr>
              <a:t>Here are live links to access your state’s LMI resources.</a:t>
            </a:r>
            <a:endParaRPr lang="en-US" sz="2400" b="1" i="1" dirty="0">
              <a:solidFill>
                <a:schemeClr val="tx2">
                  <a:lumMod val="20000"/>
                  <a:lumOff val="80000"/>
                </a:schemeClr>
              </a:solidFill>
              <a:latin typeface="Georgia" pitchFamily="18" charset="0"/>
            </a:endParaRPr>
          </a:p>
        </p:txBody>
      </p:sp>
      <p:graphicFrame>
        <p:nvGraphicFramePr>
          <p:cNvPr id="8" name="Diagram 7"/>
          <p:cNvGraphicFramePr/>
          <p:nvPr/>
        </p:nvGraphicFramePr>
        <p:xfrm>
          <a:off x="895350" y="1295400"/>
          <a:ext cx="7391400" cy="454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1.jpg"/>
          <p:cNvPicPr>
            <a:picLocks noChangeAspect="1"/>
          </p:cNvPicPr>
          <p:nvPr/>
        </p:nvPicPr>
        <p:blipFill>
          <a:blip r:embed="rId9" cstate="print"/>
          <a:srcRect l="5882" r="11765"/>
          <a:stretch>
            <a:fillRect/>
          </a:stretch>
        </p:blipFill>
        <p:spPr>
          <a:xfrm>
            <a:off x="1080655" y="4558145"/>
            <a:ext cx="1364263" cy="114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1.jpg"/>
          <p:cNvPicPr>
            <a:picLocks noChangeAspect="1"/>
          </p:cNvPicPr>
          <p:nvPr/>
        </p:nvPicPr>
        <p:blipFill>
          <a:blip r:embed="rId10" cstate="print"/>
          <a:stretch>
            <a:fillRect/>
          </a:stretch>
        </p:blipFill>
        <p:spPr>
          <a:xfrm>
            <a:off x="1097476" y="1447800"/>
            <a:ext cx="1371841" cy="114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04800" y="3143071"/>
            <a:ext cx="2209800" cy="1569660"/>
          </a:xfrm>
          <a:prstGeom prst="rect">
            <a:avLst/>
          </a:prstGeom>
          <a:solidFill>
            <a:schemeClr val="tx1">
              <a:lumMod val="85000"/>
              <a:lumOff val="15000"/>
            </a:schemeClr>
          </a:solidFill>
          <a:ln>
            <a:noFill/>
          </a:ln>
        </p:spPr>
        <p:txBody>
          <a:bodyPr wrap="square" rtlCol="0">
            <a:spAutoFit/>
          </a:bodyPr>
          <a:lstStyle/>
          <a:p>
            <a:pPr algn="ctr"/>
            <a:r>
              <a:rPr lang="en-US" sz="2400" b="1" dirty="0">
                <a:solidFill>
                  <a:schemeClr val="bg2"/>
                </a:solidFill>
                <a:latin typeface="Georgia" pitchFamily="18" charset="0"/>
              </a:rPr>
              <a:t>Point and click to access these sites.</a:t>
            </a:r>
          </a:p>
        </p:txBody>
      </p:sp>
      <p:sp>
        <p:nvSpPr>
          <p:cNvPr id="15" name="Notched Right Arrow 14"/>
          <p:cNvSpPr/>
          <p:nvPr/>
        </p:nvSpPr>
        <p:spPr>
          <a:xfrm>
            <a:off x="2756633" y="3619500"/>
            <a:ext cx="900967" cy="419100"/>
          </a:xfrm>
          <a:prstGeom prst="notchedRightArrow">
            <a:avLst>
              <a:gd name="adj1" fmla="val 50000"/>
              <a:gd name="adj2" fmla="val 44643"/>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Georgia" pitchFamily="18" charset="0"/>
            </a:endParaRPr>
          </a:p>
        </p:txBody>
      </p:sp>
      <p:sp>
        <p:nvSpPr>
          <p:cNvPr id="16" name="Notched Right Arrow 15"/>
          <p:cNvSpPr/>
          <p:nvPr/>
        </p:nvSpPr>
        <p:spPr>
          <a:xfrm rot="19129062">
            <a:off x="2617339" y="2511282"/>
            <a:ext cx="900967" cy="419100"/>
          </a:xfrm>
          <a:prstGeom prst="notchedRightArrow">
            <a:avLst>
              <a:gd name="adj1" fmla="val 50000"/>
              <a:gd name="adj2" fmla="val 44643"/>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Georgia" pitchFamily="18" charset="0"/>
            </a:endParaRPr>
          </a:p>
        </p:txBody>
      </p:sp>
      <p:sp>
        <p:nvSpPr>
          <p:cNvPr id="17" name="Notched Right Arrow 16"/>
          <p:cNvSpPr/>
          <p:nvPr/>
        </p:nvSpPr>
        <p:spPr>
          <a:xfrm rot="2167340">
            <a:off x="2551532" y="4689618"/>
            <a:ext cx="900967" cy="419100"/>
          </a:xfrm>
          <a:prstGeom prst="notchedRightArrow">
            <a:avLst>
              <a:gd name="adj1" fmla="val 50000"/>
              <a:gd name="adj2" fmla="val 44643"/>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Georgia" pitchFamily="18" charset="0"/>
            </a:endParaRPr>
          </a:p>
        </p:txBody>
      </p:sp>
      <p:sp>
        <p:nvSpPr>
          <p:cNvPr id="18" name="TextBox 17"/>
          <p:cNvSpPr txBox="1"/>
          <p:nvPr/>
        </p:nvSpPr>
        <p:spPr>
          <a:xfrm>
            <a:off x="5562600" y="3352800"/>
            <a:ext cx="3124200" cy="1200329"/>
          </a:xfrm>
          <a:prstGeom prst="rect">
            <a:avLst/>
          </a:prstGeom>
          <a:solidFill>
            <a:schemeClr val="tx1">
              <a:lumMod val="85000"/>
              <a:lumOff val="15000"/>
            </a:schemeClr>
          </a:solidFill>
          <a:ln>
            <a:noFill/>
          </a:ln>
        </p:spPr>
        <p:txBody>
          <a:bodyPr wrap="square" rtlCol="0">
            <a:spAutoFit/>
          </a:bodyPr>
          <a:lstStyle/>
          <a:p>
            <a:r>
              <a:rPr lang="en-US" b="1" dirty="0">
                <a:solidFill>
                  <a:schemeClr val="bg2"/>
                </a:solidFill>
                <a:latin typeface="Georgia" pitchFamily="18" charset="0"/>
              </a:rPr>
              <a:t>Once you access these, you may want to bookmark them for future use.</a:t>
            </a:r>
          </a:p>
        </p:txBody>
      </p:sp>
      <p:pic>
        <p:nvPicPr>
          <p:cNvPr id="12" name="Recorded Sound">
            <a:hlinkClick r:id="" action="ppaction://media"/>
          </p:cNvPr>
          <p:cNvPicPr>
            <a:picLocks noRot="1" noChangeAspect="1"/>
          </p:cNvPicPr>
          <p:nvPr>
            <a:wavAudioFile r:embed="rId1" name="Recorded Sound"/>
          </p:nvPr>
        </p:nvPicPr>
        <p:blipFill>
          <a:blip r:embed="rId11" cstate="print"/>
          <a:stretch>
            <a:fillRect/>
          </a:stretch>
        </p:blipFill>
        <p:spPr>
          <a:xfrm>
            <a:off x="8610600" y="304800"/>
            <a:ext cx="304800" cy="304800"/>
          </a:xfrm>
          <a:prstGeom prst="rect">
            <a:avLst/>
          </a:prstGeom>
        </p:spPr>
      </p:pic>
    </p:spTree>
  </p:cSld>
  <p:clrMapOvr>
    <a:masterClrMapping/>
  </p:clrMapOvr>
  <p:transition advTm="214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843" fill="hold"/>
                                        <p:tgtEl>
                                          <p:spTgt spid="12"/>
                                        </p:tgtEl>
                                      </p:cBhvr>
                                    </p:cmd>
                                  </p:childTnLst>
                                </p:cTn>
                              </p:par>
                              <p:par>
                                <p:cTn id="7" presetID="23" presetClass="entr" presetSubtype="32"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1000" fill="hold"/>
                                        <p:tgtEl>
                                          <p:spTgt spid="7"/>
                                        </p:tgtEl>
                                        <p:attrNameLst>
                                          <p:attrName>ppt_w</p:attrName>
                                        </p:attrNameLst>
                                      </p:cBhvr>
                                      <p:tavLst>
                                        <p:tav tm="0">
                                          <p:val>
                                            <p:strVal val="4*#ppt_w"/>
                                          </p:val>
                                        </p:tav>
                                        <p:tav tm="100000">
                                          <p:val>
                                            <p:strVal val="#ppt_w"/>
                                          </p:val>
                                        </p:tav>
                                      </p:tavLst>
                                    </p:anim>
                                    <p:anim calcmode="lin" valueType="num">
                                      <p:cBhvr>
                                        <p:cTn id="10" dur="1000" fill="hold"/>
                                        <p:tgtEl>
                                          <p:spTgt spid="7"/>
                                        </p:tgtEl>
                                        <p:attrNameLst>
                                          <p:attrName>ppt_h</p:attrName>
                                        </p:attrNameLst>
                                      </p:cBhvr>
                                      <p:tavLst>
                                        <p:tav tm="0">
                                          <p:val>
                                            <p:strVal val="4*#ppt_h"/>
                                          </p:val>
                                        </p:tav>
                                        <p:tav tm="100000">
                                          <p:val>
                                            <p:strVal val="#ppt_h"/>
                                          </p:val>
                                        </p:tav>
                                      </p:tavLst>
                                    </p:anim>
                                  </p:childTnLst>
                                </p:cTn>
                              </p:par>
                            </p:childTnLst>
                          </p:cTn>
                        </p:par>
                        <p:par>
                          <p:cTn id="11" fill="hold">
                            <p:stCondLst>
                              <p:cond delay="12843"/>
                            </p:stCondLst>
                            <p:childTnLst>
                              <p:par>
                                <p:cTn id="12" presetID="2" presetClass="entr" presetSubtype="4"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13343"/>
                            </p:stCondLst>
                            <p:childTnLst>
                              <p:par>
                                <p:cTn id="25" presetID="9"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par>
                          <p:cTn id="28" fill="hold">
                            <p:stCondLst>
                              <p:cond delay="13843"/>
                            </p:stCondLst>
                            <p:childTnLst>
                              <p:par>
                                <p:cTn id="29" presetID="2" presetClass="entr" presetSubtype="4" fill="hold" grpId="0" nodeType="afterEffect">
                                  <p:stCondLst>
                                    <p:cond delay="25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ppt_x"/>
                                          </p:val>
                                        </p:tav>
                                        <p:tav tm="100000">
                                          <p:val>
                                            <p:strVal val="#ppt_x"/>
                                          </p:val>
                                        </p:tav>
                                      </p:tavLst>
                                    </p:anim>
                                    <p:anim calcmode="lin" valueType="num">
                                      <p:cBhvr additive="base">
                                        <p:cTn id="32"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7" grpId="0"/>
      <p:bldP spid="14" grpId="0" animBg="1"/>
      <p:bldP spid="15" grpId="0" animBg="1"/>
      <p:bldP spid="16" grpId="0" animBg="1"/>
      <p:bldP spid="17" grpId="0" animBg="1"/>
      <p:bldP spid="1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304800" y="482600"/>
            <a:ext cx="8915400" cy="1077218"/>
          </a:xfrm>
          <a:prstGeom prst="rect">
            <a:avLst/>
          </a:prstGeom>
          <a:noFill/>
          <a:ln w="9525">
            <a:noFill/>
            <a:miter lim="800000"/>
            <a:headEnd/>
            <a:tailEnd/>
          </a:ln>
        </p:spPr>
        <p:txBody>
          <a:bodyPr wrap="square">
            <a:spAutoFit/>
          </a:bodyPr>
          <a:lstStyle/>
          <a:p>
            <a:r>
              <a:rPr lang="en-US" sz="3200" dirty="0">
                <a:solidFill>
                  <a:schemeClr val="tx2">
                    <a:lumMod val="20000"/>
                    <a:lumOff val="80000"/>
                  </a:schemeClr>
                </a:solidFill>
                <a:latin typeface="Georgia" pitchFamily="18" charset="0"/>
              </a:rPr>
              <a:t>Here are some additional resources you can access.</a:t>
            </a:r>
            <a:endParaRPr lang="en-US" sz="3200" i="1" dirty="0">
              <a:solidFill>
                <a:schemeClr val="tx2">
                  <a:lumMod val="20000"/>
                  <a:lumOff val="80000"/>
                </a:schemeClr>
              </a:solidFill>
              <a:latin typeface="Georgia" pitchFamily="18" charset="0"/>
            </a:endParaRPr>
          </a:p>
        </p:txBody>
      </p:sp>
      <p:sp>
        <p:nvSpPr>
          <p:cNvPr id="14" name="Down Arrow 13"/>
          <p:cNvSpPr/>
          <p:nvPr/>
        </p:nvSpPr>
        <p:spPr>
          <a:xfrm rot="5400000">
            <a:off x="2362200" y="2971800"/>
            <a:ext cx="533400" cy="685800"/>
          </a:xfrm>
          <a:prstGeom prst="downArrow">
            <a:avLst>
              <a:gd name="adj1" fmla="val 50000"/>
              <a:gd name="adj2" fmla="val 5181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itchFamily="18" charset="0"/>
            </a:endParaRPr>
          </a:p>
        </p:txBody>
      </p:sp>
      <p:sp>
        <p:nvSpPr>
          <p:cNvPr id="19" name="Rectangle 18"/>
          <p:cNvSpPr/>
          <p:nvPr/>
        </p:nvSpPr>
        <p:spPr>
          <a:xfrm>
            <a:off x="0" y="2133600"/>
            <a:ext cx="9144000" cy="1631216"/>
          </a:xfrm>
          <a:prstGeom prst="rect">
            <a:avLst/>
          </a:prstGeom>
          <a:noFill/>
        </p:spPr>
        <p:txBody>
          <a:bodyPr wrap="square" lIns="91440" tIns="45720" rIns="91440" bIns="45720">
            <a:spAutoFit/>
          </a:bodyPr>
          <a:lstStyle/>
          <a:p>
            <a:pPr algn="ctr"/>
            <a:r>
              <a:rPr lang="en-US" sz="3200" dirty="0">
                <a:ln w="17780" cmpd="sng">
                  <a:noFill/>
                  <a:prstDash val="solid"/>
                  <a:miter lim="800000"/>
                </a:ln>
                <a:solidFill>
                  <a:schemeClr val="bg1"/>
                </a:solidFill>
                <a:latin typeface="Georgia" pitchFamily="18" charset="0"/>
              </a:rPr>
              <a:t>Catalogue of Workforce Information Sources</a:t>
            </a:r>
          </a:p>
          <a:p>
            <a:pPr algn="ctr"/>
            <a:endParaRPr lang="en-US" sz="2000" dirty="0">
              <a:ln w="17780" cmpd="sng">
                <a:noFill/>
                <a:prstDash val="solid"/>
                <a:miter lim="800000"/>
              </a:ln>
              <a:solidFill>
                <a:schemeClr val="bg1"/>
              </a:solidFill>
              <a:latin typeface="Georgia" pitchFamily="18" charset="0"/>
            </a:endParaRPr>
          </a:p>
          <a:p>
            <a:endParaRPr lang="en-US" sz="2400" dirty="0">
              <a:ln w="17780" cmpd="sng">
                <a:noFill/>
                <a:prstDash val="solid"/>
                <a:miter lim="800000"/>
              </a:ln>
              <a:solidFill>
                <a:schemeClr val="bg1"/>
              </a:solidFill>
              <a:latin typeface="Georgia" pitchFamily="18" charset="0"/>
            </a:endParaRPr>
          </a:p>
          <a:p>
            <a:endParaRPr lang="en-US" sz="2400" dirty="0">
              <a:ln w="17780" cmpd="sng">
                <a:noFill/>
                <a:prstDash val="solid"/>
                <a:miter lim="800000"/>
              </a:ln>
              <a:solidFill>
                <a:schemeClr val="bg1"/>
              </a:solidFill>
              <a:latin typeface="Georgia" pitchFamily="18" charset="0"/>
            </a:endParaRPr>
          </a:p>
        </p:txBody>
      </p:sp>
      <p:sp>
        <p:nvSpPr>
          <p:cNvPr id="15" name="Rectangle 14"/>
          <p:cNvSpPr/>
          <p:nvPr/>
        </p:nvSpPr>
        <p:spPr>
          <a:xfrm>
            <a:off x="-228600" y="3733800"/>
            <a:ext cx="9601200" cy="1508105"/>
          </a:xfrm>
          <a:prstGeom prst="rect">
            <a:avLst/>
          </a:prstGeom>
        </p:spPr>
        <p:txBody>
          <a:bodyPr wrap="square">
            <a:spAutoFit/>
          </a:bodyPr>
          <a:lstStyle/>
          <a:p>
            <a:pPr algn="ctr"/>
            <a:endParaRPr lang="en-US" sz="3200" dirty="0">
              <a:ln w="17780" cmpd="sng">
                <a:noFill/>
                <a:prstDash val="solid"/>
                <a:miter lim="800000"/>
              </a:ln>
              <a:solidFill>
                <a:schemeClr val="bg1"/>
              </a:solidFill>
              <a:latin typeface="Georgia" pitchFamily="18" charset="0"/>
            </a:endParaRPr>
          </a:p>
          <a:p>
            <a:pPr algn="ctr"/>
            <a:r>
              <a:rPr lang="en-US" sz="3200" dirty="0">
                <a:ln w="17780" cmpd="sng">
                  <a:noFill/>
                  <a:prstDash val="solid"/>
                  <a:miter lim="800000"/>
                </a:ln>
                <a:solidFill>
                  <a:schemeClr val="bg1"/>
                </a:solidFill>
                <a:latin typeface="Georgia" pitchFamily="18" charset="0"/>
              </a:rPr>
              <a:t>Treasure Chest of Labor Market Information</a:t>
            </a:r>
          </a:p>
          <a:p>
            <a:pPr algn="ctr"/>
            <a:endParaRPr lang="en-US" sz="2800" dirty="0">
              <a:ln w="17780" cmpd="sng">
                <a:noFill/>
                <a:prstDash val="solid"/>
                <a:miter lim="800000"/>
              </a:ln>
              <a:solidFill>
                <a:schemeClr val="bg1"/>
              </a:solidFill>
              <a:latin typeface="Georgia" pitchFamily="18" charset="0"/>
            </a:endParaRPr>
          </a:p>
        </p:txBody>
      </p:sp>
      <p:pic>
        <p:nvPicPr>
          <p:cNvPr id="17" name="Picture 2">
            <a:hlinkClick r:id="rId3"/>
          </p:cNvPr>
          <p:cNvPicPr>
            <a:picLocks noChangeAspect="1" noChangeArrowheads="1"/>
          </p:cNvPicPr>
          <p:nvPr/>
        </p:nvPicPr>
        <p:blipFill>
          <a:blip r:embed="rId4" cstate="print"/>
          <a:srcRect/>
          <a:stretch>
            <a:fillRect/>
          </a:stretch>
        </p:blipFill>
        <p:spPr bwMode="auto">
          <a:xfrm>
            <a:off x="990600" y="2819400"/>
            <a:ext cx="990600" cy="838200"/>
          </a:xfrm>
          <a:prstGeom prst="rect">
            <a:avLst/>
          </a:prstGeom>
          <a:noFill/>
          <a:ln w="9525">
            <a:noFill/>
            <a:miter lim="800000"/>
            <a:headEnd/>
            <a:tailEnd/>
          </a:ln>
          <a:effectLst/>
        </p:spPr>
      </p:pic>
      <p:pic>
        <p:nvPicPr>
          <p:cNvPr id="20" name="Picture 2">
            <a:hlinkClick r:id="rId5"/>
          </p:cNvPr>
          <p:cNvPicPr>
            <a:picLocks noChangeAspect="1" noChangeArrowheads="1"/>
          </p:cNvPicPr>
          <p:nvPr/>
        </p:nvPicPr>
        <p:blipFill>
          <a:blip r:embed="rId4" cstate="print"/>
          <a:srcRect/>
          <a:stretch>
            <a:fillRect/>
          </a:stretch>
        </p:blipFill>
        <p:spPr bwMode="auto">
          <a:xfrm>
            <a:off x="6858000" y="4876800"/>
            <a:ext cx="990600" cy="838200"/>
          </a:xfrm>
          <a:prstGeom prst="rect">
            <a:avLst/>
          </a:prstGeom>
          <a:noFill/>
          <a:ln w="9525">
            <a:noFill/>
            <a:miter lim="800000"/>
            <a:headEnd/>
            <a:tailEnd/>
          </a:ln>
          <a:effectLst/>
        </p:spPr>
      </p:pic>
      <p:pic>
        <p:nvPicPr>
          <p:cNvPr id="21" name="Picture 20" descr="1.jpg"/>
          <p:cNvPicPr>
            <a:picLocks noChangeAspect="1"/>
          </p:cNvPicPr>
          <p:nvPr/>
        </p:nvPicPr>
        <p:blipFill>
          <a:blip r:embed="rId6" cstate="print"/>
          <a:stretch>
            <a:fillRect/>
          </a:stretch>
        </p:blipFill>
        <p:spPr>
          <a:xfrm>
            <a:off x="3352800" y="2819400"/>
            <a:ext cx="1391373" cy="1045621"/>
          </a:xfrm>
          <a:prstGeom prst="rect">
            <a:avLst/>
          </a:prstGeom>
        </p:spPr>
      </p:pic>
      <p:sp>
        <p:nvSpPr>
          <p:cNvPr id="22" name="Down Arrow 21"/>
          <p:cNvSpPr/>
          <p:nvPr/>
        </p:nvSpPr>
        <p:spPr>
          <a:xfrm rot="16200000">
            <a:off x="6019800" y="5029200"/>
            <a:ext cx="533400" cy="685800"/>
          </a:xfrm>
          <a:prstGeom prst="downArrow">
            <a:avLst>
              <a:gd name="adj1" fmla="val 50000"/>
              <a:gd name="adj2" fmla="val 5181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itchFamily="18" charset="0"/>
            </a:endParaRPr>
          </a:p>
        </p:txBody>
      </p:sp>
      <p:pic>
        <p:nvPicPr>
          <p:cNvPr id="23" name="Picture 22" descr="1.jpg"/>
          <p:cNvPicPr>
            <a:picLocks noChangeAspect="1"/>
          </p:cNvPicPr>
          <p:nvPr/>
        </p:nvPicPr>
        <p:blipFill>
          <a:blip r:embed="rId6" cstate="print"/>
          <a:stretch>
            <a:fillRect/>
          </a:stretch>
        </p:blipFill>
        <p:spPr>
          <a:xfrm>
            <a:off x="4018827" y="4821779"/>
            <a:ext cx="1391373" cy="1045621"/>
          </a:xfrm>
          <a:prstGeom prst="rect">
            <a:avLst/>
          </a:prstGeom>
        </p:spPr>
      </p:pic>
      <p:sp>
        <p:nvSpPr>
          <p:cNvPr id="24" name="TextBox 23"/>
          <p:cNvSpPr txBox="1"/>
          <p:nvPr/>
        </p:nvSpPr>
        <p:spPr>
          <a:xfrm>
            <a:off x="5181600" y="3200400"/>
            <a:ext cx="3657600" cy="369332"/>
          </a:xfrm>
          <a:prstGeom prst="rect">
            <a:avLst/>
          </a:prstGeom>
          <a:noFill/>
        </p:spPr>
        <p:txBody>
          <a:bodyPr wrap="square" rtlCol="0">
            <a:spAutoFit/>
          </a:bodyPr>
          <a:lstStyle/>
          <a:p>
            <a:r>
              <a:rPr lang="en-US" dirty="0">
                <a:solidFill>
                  <a:schemeClr val="tx2">
                    <a:lumMod val="20000"/>
                    <a:lumOff val="80000"/>
                  </a:schemeClr>
                </a:solidFill>
                <a:latin typeface="Georgia" pitchFamily="18" charset="0"/>
              </a:rPr>
              <a:t>Click on gold button to access.</a:t>
            </a:r>
          </a:p>
        </p:txBody>
      </p:sp>
      <p:sp>
        <p:nvSpPr>
          <p:cNvPr id="25" name="TextBox 24"/>
          <p:cNvSpPr txBox="1"/>
          <p:nvPr/>
        </p:nvSpPr>
        <p:spPr>
          <a:xfrm>
            <a:off x="304800" y="5181600"/>
            <a:ext cx="3733800" cy="369332"/>
          </a:xfrm>
          <a:prstGeom prst="rect">
            <a:avLst/>
          </a:prstGeom>
          <a:noFill/>
        </p:spPr>
        <p:txBody>
          <a:bodyPr wrap="square" rtlCol="0">
            <a:spAutoFit/>
          </a:bodyPr>
          <a:lstStyle/>
          <a:p>
            <a:r>
              <a:rPr lang="en-US" dirty="0">
                <a:solidFill>
                  <a:schemeClr val="tx2">
                    <a:lumMod val="20000"/>
                    <a:lumOff val="80000"/>
                  </a:schemeClr>
                </a:solidFill>
                <a:latin typeface="Georgia" pitchFamily="18" charset="0"/>
              </a:rPr>
              <a:t>Click on gold button to link.</a:t>
            </a:r>
          </a:p>
        </p:txBody>
      </p:sp>
    </p:spTree>
  </p:cSld>
  <p:clrMapOvr>
    <a:masterClrMapping/>
  </p:clrMapOvr>
  <p:transition advTm="823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Review!</a:t>
            </a:r>
          </a:p>
        </p:txBody>
      </p:sp>
      <p:sp>
        <p:nvSpPr>
          <p:cNvPr id="3" name="Content Placeholder 2"/>
          <p:cNvSpPr>
            <a:spLocks noGrp="1"/>
          </p:cNvSpPr>
          <p:nvPr>
            <p:ph sz="half" idx="1"/>
          </p:nvPr>
        </p:nvSpPr>
        <p:spPr/>
        <p:txBody>
          <a:bodyPr>
            <a:normAutofit/>
          </a:bodyPr>
          <a:lstStyle/>
          <a:p>
            <a:r>
              <a:rPr lang="en-US" sz="2000" dirty="0"/>
              <a:t>LMI can be virtually any data or analysis that relates to the workforce.</a:t>
            </a:r>
          </a:p>
          <a:p>
            <a:r>
              <a:rPr lang="en-US" sz="2000" dirty="0"/>
              <a:t>LMI includes information on employment status, wages, benefits, demographics and career planning.</a:t>
            </a:r>
          </a:p>
          <a:p>
            <a:r>
              <a:rPr lang="en-US" sz="2000" dirty="0"/>
              <a:t>LMI is produced by state, federal and private organizations.</a:t>
            </a:r>
          </a:p>
        </p:txBody>
      </p:sp>
      <p:sp>
        <p:nvSpPr>
          <p:cNvPr id="4" name="Content Placeholder 3"/>
          <p:cNvSpPr>
            <a:spLocks noGrp="1"/>
          </p:cNvSpPr>
          <p:nvPr>
            <p:ph sz="half" idx="2"/>
          </p:nvPr>
        </p:nvSpPr>
        <p:spPr/>
        <p:txBody>
          <a:bodyPr>
            <a:normAutofit/>
          </a:bodyPr>
          <a:lstStyle/>
          <a:p>
            <a:r>
              <a:rPr lang="en-US" sz="2000" dirty="0"/>
              <a:t>Industry and occupational employment data count jobs by place of work.</a:t>
            </a:r>
          </a:p>
          <a:p>
            <a:r>
              <a:rPr lang="en-US" sz="2000" dirty="0"/>
              <a:t>Labor force data include employment and unemployment, are based on county of residence, and count people.</a:t>
            </a:r>
          </a:p>
          <a:p>
            <a:r>
              <a:rPr lang="en-US" sz="2000" dirty="0"/>
              <a:t>Wage data are compiled by occupation and industry.</a:t>
            </a:r>
          </a:p>
        </p:txBody>
      </p:sp>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228600"/>
            <a:ext cx="304800" cy="304800"/>
          </a:xfrm>
          <a:prstGeom prst="rect">
            <a:avLst/>
          </a:prstGeom>
        </p:spPr>
      </p:pic>
    </p:spTree>
  </p:cSld>
  <p:clrMapOvr>
    <a:masterClrMapping/>
  </p:clrMapOvr>
  <p:transition advTm="1954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93" fill="hold"/>
                                        <p:tgtEl>
                                          <p:spTgt spid="5"/>
                                        </p:tgtEl>
                                      </p:cBhvr>
                                    </p:cmd>
                                  </p:childTnLst>
                                </p:cTn>
                              </p:par>
                              <p:par>
                                <p:cTn id="7" presetID="22" presetClass="entr" presetSubtype="8"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wipe(left)">
                                      <p:cBhvr>
                                        <p:cTn id="9" dur="2000"/>
                                        <p:tgtEl>
                                          <p:spTgt spid="3">
                                            <p:txEl>
                                              <p:pRg st="0" end="0"/>
                                            </p:txEl>
                                          </p:spTgt>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2000"/>
                                        <p:tgtEl>
                                          <p:spTgt spid="4">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2000"/>
                                        <p:tgtEl>
                                          <p:spTgt spid="4">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 grpId="0" build="p"/>
      <p:bldP spid="4"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Review!</a:t>
            </a:r>
          </a:p>
        </p:txBody>
      </p:sp>
      <p:sp>
        <p:nvSpPr>
          <p:cNvPr id="3" name="Content Placeholder 2"/>
          <p:cNvSpPr>
            <a:spLocks noGrp="1"/>
          </p:cNvSpPr>
          <p:nvPr>
            <p:ph sz="half" idx="1"/>
          </p:nvPr>
        </p:nvSpPr>
        <p:spPr/>
        <p:txBody>
          <a:bodyPr>
            <a:normAutofit/>
          </a:bodyPr>
          <a:lstStyle/>
          <a:p>
            <a:r>
              <a:rPr lang="en-US" sz="2000" dirty="0"/>
              <a:t>Demographic data can be about population or workforce.</a:t>
            </a:r>
          </a:p>
          <a:p>
            <a:r>
              <a:rPr lang="en-US" sz="2000" dirty="0"/>
              <a:t>Career planning data include information on jobs, wages and training requirements.</a:t>
            </a:r>
          </a:p>
          <a:p>
            <a:r>
              <a:rPr lang="en-US" sz="2000" dirty="0"/>
              <a:t>Your state’s workforce agency is the best place to begin in gathering and researching LMI.</a:t>
            </a:r>
          </a:p>
        </p:txBody>
      </p:sp>
      <p:sp>
        <p:nvSpPr>
          <p:cNvPr id="4" name="Content Placeholder 3"/>
          <p:cNvSpPr>
            <a:spLocks noGrp="1"/>
          </p:cNvSpPr>
          <p:nvPr>
            <p:ph sz="half" idx="2"/>
          </p:nvPr>
        </p:nvSpPr>
        <p:spPr/>
        <p:txBody>
          <a:bodyPr>
            <a:normAutofit/>
          </a:bodyPr>
          <a:lstStyle/>
          <a:p>
            <a:r>
              <a:rPr lang="en-US" sz="2000" dirty="0"/>
              <a:t>THAT’S IT! CONGRATULATIONS ON COMPLETING MODULE 1.  WHEN YOU ARE READY, THERE ARE ADDITIONAL MODULES AVAILABLE TO WIDEN YOUR LMI KNOWLEDGE LEVEL!</a:t>
            </a:r>
          </a:p>
        </p:txBody>
      </p:sp>
    </p:spTree>
    <p:custDataLst>
      <p:tags r:id="rId1"/>
    </p:custDataLst>
  </p:cSld>
  <p:clrMapOvr>
    <a:masterClrMapping/>
  </p:clrMapOvr>
  <p:transition advTm="2252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down)">
                                      <p:cBhvr>
                                        <p:cTn id="2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a:xfrm>
            <a:off x="457200" y="228600"/>
            <a:ext cx="4876800" cy="5638801"/>
          </a:xfrm>
        </p:spPr>
        <p:txBody>
          <a:bodyPr>
            <a:noAutofit/>
          </a:bodyPr>
          <a:lstStyle/>
          <a:p>
            <a:pPr marL="0" indent="0">
              <a:lnSpc>
                <a:spcPct val="120000"/>
              </a:lnSpc>
              <a:spcBef>
                <a:spcPts val="0"/>
              </a:spcBef>
              <a:buNone/>
            </a:pPr>
            <a:r>
              <a:rPr lang="en-US" b="1" dirty="0">
                <a:solidFill>
                  <a:schemeClr val="tx2">
                    <a:lumMod val="20000"/>
                    <a:lumOff val="80000"/>
                  </a:schemeClr>
                </a:solidFill>
              </a:rPr>
              <a:t>Labor Market Information </a:t>
            </a:r>
            <a:r>
              <a:rPr lang="en-US" dirty="0"/>
              <a:t>can be defined as the systematic collection, analysis, reporting, and publishing of a broad range of data that describes current economic conditions within a given area. It is also referred to as </a:t>
            </a:r>
            <a:r>
              <a:rPr lang="en-US" b="1" dirty="0">
                <a:solidFill>
                  <a:schemeClr val="tx2">
                    <a:lumMod val="20000"/>
                    <a:lumOff val="80000"/>
                  </a:schemeClr>
                </a:solidFill>
              </a:rPr>
              <a:t>workforce information</a:t>
            </a:r>
            <a:r>
              <a:rPr lang="en-US" dirty="0"/>
              <a:t>.</a:t>
            </a:r>
          </a:p>
        </p:txBody>
      </p:sp>
      <p:sp>
        <p:nvSpPr>
          <p:cNvPr id="15" name="Content Placeholder 14"/>
          <p:cNvSpPr>
            <a:spLocks noGrp="1"/>
          </p:cNvSpPr>
          <p:nvPr>
            <p:ph sz="half" idx="2"/>
          </p:nvPr>
        </p:nvSpPr>
        <p:spPr>
          <a:xfrm>
            <a:off x="5486400" y="228600"/>
            <a:ext cx="3200400" cy="5638801"/>
          </a:xfrm>
        </p:spPr>
        <p:txBody>
          <a:bodyPr>
            <a:normAutofit/>
          </a:bodyPr>
          <a:lstStyle/>
          <a:p>
            <a:r>
              <a:rPr lang="en-US" sz="2000" dirty="0"/>
              <a:t>Wages/benefits</a:t>
            </a:r>
          </a:p>
          <a:p>
            <a:r>
              <a:rPr lang="en-US" sz="2000" dirty="0"/>
              <a:t>Unemployment rate</a:t>
            </a:r>
          </a:p>
          <a:p>
            <a:r>
              <a:rPr lang="en-US" sz="2000" dirty="0"/>
              <a:t>Skill requirements</a:t>
            </a:r>
          </a:p>
          <a:p>
            <a:r>
              <a:rPr lang="en-US" sz="2000" dirty="0"/>
              <a:t>Career information</a:t>
            </a:r>
          </a:p>
          <a:p>
            <a:r>
              <a:rPr lang="en-US" sz="2000" dirty="0"/>
              <a:t>Projections</a:t>
            </a:r>
          </a:p>
          <a:p>
            <a:r>
              <a:rPr lang="en-US" sz="2000" dirty="0"/>
              <a:t>Demographics</a:t>
            </a:r>
          </a:p>
          <a:p>
            <a:r>
              <a:rPr lang="en-US" sz="2000" dirty="0"/>
              <a:t>Geography</a:t>
            </a:r>
          </a:p>
          <a:p>
            <a:r>
              <a:rPr lang="en-US" sz="2000" dirty="0"/>
              <a:t>Company downsizing and expansion</a:t>
            </a:r>
          </a:p>
          <a:p>
            <a:r>
              <a:rPr lang="en-US" sz="2000" dirty="0"/>
              <a:t>Job opportunities</a:t>
            </a:r>
          </a:p>
          <a:p>
            <a:r>
              <a:rPr lang="en-US" sz="2000" dirty="0"/>
              <a:t>Industry trends</a:t>
            </a:r>
          </a:p>
          <a:p>
            <a:r>
              <a:rPr lang="en-US" sz="2000" dirty="0"/>
              <a:t>Demand and growth</a:t>
            </a:r>
          </a:p>
        </p:txBody>
      </p:sp>
      <p:pic>
        <p:nvPicPr>
          <p:cNvPr id="4"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228600"/>
            <a:ext cx="304800" cy="304800"/>
          </a:xfrm>
          <a:prstGeom prst="rect">
            <a:avLst/>
          </a:prstGeom>
        </p:spPr>
      </p:pic>
    </p:spTree>
  </p:cSld>
  <p:clrMapOvr>
    <a:masterClrMapping/>
  </p:clrMapOvr>
  <p:transition advTm="1630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247" y="4730261"/>
            <a:ext cx="8382000" cy="646331"/>
          </a:xfrm>
          <a:prstGeom prst="rect">
            <a:avLst/>
          </a:prstGeom>
          <a:noFill/>
        </p:spPr>
        <p:txBody>
          <a:bodyPr wrap="square" rtlCol="0">
            <a:spAutoFit/>
          </a:bodyPr>
          <a:lstStyle/>
          <a:p>
            <a:pPr algn="ctr"/>
            <a:r>
              <a:rPr lang="en-US" dirty="0">
                <a:solidFill>
                  <a:schemeClr val="tx2">
                    <a:lumMod val="20000"/>
                    <a:lumOff val="80000"/>
                  </a:schemeClr>
                </a:solidFill>
                <a:latin typeface="Georgia" pitchFamily="18" charset="0"/>
              </a:rPr>
              <a:t>Produced by Manhattan Strategy Group on behalf of the Employment and Training Administration of the US Department of Labor</a:t>
            </a:r>
          </a:p>
        </p:txBody>
      </p:sp>
      <p:pic>
        <p:nvPicPr>
          <p:cNvPr id="3" name="Picture 2"/>
          <p:cNvPicPr>
            <a:picLocks noChangeAspect="1" noChangeArrowheads="1"/>
          </p:cNvPicPr>
          <p:nvPr/>
        </p:nvPicPr>
        <p:blipFill>
          <a:blip r:embed="rId2" cstate="print"/>
          <a:srcRect/>
          <a:stretch>
            <a:fillRect/>
          </a:stretch>
        </p:blipFill>
        <p:spPr bwMode="auto">
          <a:xfrm>
            <a:off x="949570" y="867508"/>
            <a:ext cx="7467600" cy="2374144"/>
          </a:xfrm>
          <a:prstGeom prst="rect">
            <a:avLst/>
          </a:prstGeom>
          <a:noFill/>
          <a:ln w="9525">
            <a:noFill/>
            <a:miter lim="800000"/>
            <a:headEnd/>
            <a:tailEnd/>
          </a:ln>
        </p:spPr>
      </p:pic>
    </p:spTree>
  </p:cSld>
  <p:clrMapOvr>
    <a:masterClrMapping/>
  </p:clrMapOvr>
  <p:transition advTm="1950">
    <p:fade/>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WordArt 2"/>
          <p:cNvSpPr>
            <a:spLocks noChangeArrowheads="1" noChangeShapeType="1" noTextEdit="1"/>
          </p:cNvSpPr>
          <p:nvPr/>
        </p:nvSpPr>
        <p:spPr bwMode="auto">
          <a:xfrm>
            <a:off x="609600" y="1905000"/>
            <a:ext cx="8001000" cy="1600200"/>
          </a:xfrm>
          <a:prstGeom prst="rect">
            <a:avLst/>
          </a:prstGeom>
        </p:spPr>
        <p:txBody>
          <a:bodyPr wrap="none" fromWordArt="1">
            <a:prstTxWarp prst="textPlain">
              <a:avLst>
                <a:gd name="adj" fmla="val 50000"/>
              </a:avLst>
            </a:prstTxWarp>
          </a:bodyPr>
          <a:lstStyle/>
          <a:p>
            <a:r>
              <a:rPr lang="en-US"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CORRECT</a:t>
            </a:r>
          </a:p>
        </p:txBody>
      </p:sp>
      <p:sp>
        <p:nvSpPr>
          <p:cNvPr id="21" name="AutoShape 3" descr="Large confetti">
            <a:hlinkClick r:id="" action="ppaction://hlinkshowjump?jump=lastslideviewed" highlightClick="1"/>
          </p:cNvPr>
          <p:cNvSpPr>
            <a:spLocks noChangeArrowheads="1"/>
          </p:cNvSpPr>
          <p:nvPr/>
        </p:nvSpPr>
        <p:spPr bwMode="auto">
          <a:xfrm>
            <a:off x="3276600" y="4114800"/>
            <a:ext cx="2438400" cy="1143000"/>
          </a:xfrm>
          <a:prstGeom prst="actionButtonBlank">
            <a:avLst/>
          </a:prstGeom>
          <a:solidFill>
            <a:schemeClr val="tx2">
              <a:lumMod val="20000"/>
              <a:lumOff val="80000"/>
            </a:schemeClr>
          </a:solidFill>
          <a:ln w="9525">
            <a:noFill/>
            <a:miter lim="800000"/>
            <a:headEnd/>
            <a:tailEnd/>
          </a:ln>
          <a:effectLst/>
        </p:spPr>
        <p:txBody>
          <a:bodyPr wrap="none" anchor="ctr"/>
          <a:lstStyle/>
          <a:p>
            <a:r>
              <a:rPr lang="en-US" sz="3200" b="1" dirty="0">
                <a:solidFill>
                  <a:schemeClr val="tx1">
                    <a:lumMod val="85000"/>
                    <a:lumOff val="15000"/>
                  </a:schemeClr>
                </a:solidFill>
                <a:latin typeface="Georgia" pitchFamily="18" charset="0"/>
              </a:rPr>
              <a:t>  Continue</a:t>
            </a:r>
            <a:endParaRPr lang="en-US" dirty="0">
              <a:solidFill>
                <a:schemeClr val="tx1">
                  <a:lumMod val="85000"/>
                  <a:lumOff val="15000"/>
                </a:schemeClr>
              </a:solidFill>
              <a:latin typeface="Georgia" pitchFamily="18" charset="0"/>
            </a:endParaRPr>
          </a:p>
        </p:txBody>
      </p:sp>
    </p:spTree>
  </p:cSld>
  <p:clrMapOvr>
    <a:masterClrMapping/>
  </p:clrMapOvr>
  <p:transition advTm="4212">
    <p:fade/>
  </p:transition>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AutoShape 3" descr="Large confetti">
            <a:hlinkClick r:id="" action="ppaction://hlinkshowjump?jump=lastslideviewed" highlightClick="1"/>
          </p:cNvPr>
          <p:cNvSpPr>
            <a:spLocks noChangeArrowheads="1"/>
          </p:cNvSpPr>
          <p:nvPr/>
        </p:nvSpPr>
        <p:spPr bwMode="auto">
          <a:xfrm>
            <a:off x="3276600" y="4114800"/>
            <a:ext cx="2438400" cy="1143000"/>
          </a:xfrm>
          <a:prstGeom prst="actionButtonBlank">
            <a:avLst/>
          </a:prstGeom>
          <a:solidFill>
            <a:schemeClr val="tx2">
              <a:lumMod val="20000"/>
              <a:lumOff val="80000"/>
            </a:schemeClr>
          </a:solidFill>
          <a:ln w="9525">
            <a:noFill/>
            <a:miter lim="800000"/>
            <a:headEnd/>
            <a:tailEnd/>
          </a:ln>
          <a:effectLst/>
        </p:spPr>
        <p:txBody>
          <a:bodyPr wrap="none" anchor="ctr"/>
          <a:lstStyle/>
          <a:p>
            <a:r>
              <a:rPr lang="en-US" sz="3200" b="1" dirty="0">
                <a:solidFill>
                  <a:schemeClr val="tx1">
                    <a:lumMod val="85000"/>
                    <a:lumOff val="15000"/>
                  </a:schemeClr>
                </a:solidFill>
                <a:latin typeface="Georgia" pitchFamily="18" charset="0"/>
              </a:rPr>
              <a:t>  Continue</a:t>
            </a:r>
            <a:endParaRPr lang="en-US" dirty="0">
              <a:solidFill>
                <a:schemeClr val="tx1">
                  <a:lumMod val="85000"/>
                  <a:lumOff val="15000"/>
                </a:schemeClr>
              </a:solidFill>
              <a:latin typeface="Georgia" pitchFamily="18" charset="0"/>
            </a:endParaRPr>
          </a:p>
        </p:txBody>
      </p:sp>
      <p:sp>
        <p:nvSpPr>
          <p:cNvPr id="8" name="WordArt 2"/>
          <p:cNvSpPr>
            <a:spLocks noChangeArrowheads="1" noChangeShapeType="1" noTextEdit="1"/>
          </p:cNvSpPr>
          <p:nvPr/>
        </p:nvSpPr>
        <p:spPr bwMode="auto">
          <a:xfrm>
            <a:off x="609600" y="1905000"/>
            <a:ext cx="8001000" cy="1600200"/>
          </a:xfrm>
          <a:prstGeom prst="rect">
            <a:avLst/>
          </a:prstGeom>
        </p:spPr>
        <p:txBody>
          <a:bodyPr wrap="none" fromWordArt="1">
            <a:prstTxWarp prst="textPlain">
              <a:avLst>
                <a:gd name="adj" fmla="val 50000"/>
              </a:avLst>
            </a:prstTxWarp>
          </a:bodyPr>
          <a:lstStyle/>
          <a:p>
            <a:r>
              <a:rPr lang="en-US"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GOOD JOB</a:t>
            </a:r>
          </a:p>
        </p:txBody>
      </p:sp>
    </p:spTree>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AutoShape 3" descr="Large confetti">
            <a:hlinkClick r:id="" action="ppaction://hlinkshowjump?jump=lastslideviewed" highlightClick="1"/>
          </p:cNvPr>
          <p:cNvSpPr>
            <a:spLocks noChangeArrowheads="1"/>
          </p:cNvSpPr>
          <p:nvPr/>
        </p:nvSpPr>
        <p:spPr bwMode="auto">
          <a:xfrm>
            <a:off x="3276600" y="4114800"/>
            <a:ext cx="2438400" cy="1143000"/>
          </a:xfrm>
          <a:prstGeom prst="actionButtonBlank">
            <a:avLst/>
          </a:prstGeom>
          <a:solidFill>
            <a:schemeClr val="tx2">
              <a:lumMod val="20000"/>
              <a:lumOff val="80000"/>
            </a:schemeClr>
          </a:solidFill>
          <a:ln w="9525">
            <a:noFill/>
            <a:miter lim="800000"/>
            <a:headEnd/>
            <a:tailEnd/>
          </a:ln>
          <a:effectLst/>
        </p:spPr>
        <p:txBody>
          <a:bodyPr wrap="none" anchor="ctr"/>
          <a:lstStyle/>
          <a:p>
            <a:r>
              <a:rPr lang="en-US" sz="3200" b="1" dirty="0">
                <a:solidFill>
                  <a:schemeClr val="tx1">
                    <a:lumMod val="85000"/>
                    <a:lumOff val="15000"/>
                  </a:schemeClr>
                </a:solidFill>
                <a:latin typeface="Georgia" pitchFamily="18" charset="0"/>
              </a:rPr>
              <a:t>  Continue</a:t>
            </a:r>
            <a:endParaRPr lang="en-US" dirty="0">
              <a:solidFill>
                <a:schemeClr val="tx1">
                  <a:lumMod val="85000"/>
                  <a:lumOff val="15000"/>
                </a:schemeClr>
              </a:solidFill>
              <a:latin typeface="Georgia" pitchFamily="18" charset="0"/>
            </a:endParaRPr>
          </a:p>
        </p:txBody>
      </p:sp>
      <p:sp>
        <p:nvSpPr>
          <p:cNvPr id="8" name="WordArt 2"/>
          <p:cNvSpPr>
            <a:spLocks noChangeArrowheads="1" noChangeShapeType="1" noTextEdit="1"/>
          </p:cNvSpPr>
          <p:nvPr/>
        </p:nvSpPr>
        <p:spPr bwMode="auto">
          <a:xfrm>
            <a:off x="609600" y="1905000"/>
            <a:ext cx="8001000" cy="1600200"/>
          </a:xfrm>
          <a:prstGeom prst="rect">
            <a:avLst/>
          </a:prstGeom>
        </p:spPr>
        <p:txBody>
          <a:bodyPr wrap="none" fromWordArt="1">
            <a:prstTxWarp prst="textPlain">
              <a:avLst>
                <a:gd name="adj" fmla="val 50000"/>
              </a:avLst>
            </a:prstTxWarp>
          </a:bodyPr>
          <a:lstStyle/>
          <a:p>
            <a:r>
              <a:rPr lang="en-US"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SUPER</a:t>
            </a:r>
          </a:p>
        </p:txBody>
      </p:sp>
    </p:spTree>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AutoShape 3" descr="Large confetti">
            <a:hlinkClick r:id="" action="ppaction://hlinkshowjump?jump=lastslideviewed" highlightClick="1"/>
          </p:cNvPr>
          <p:cNvSpPr>
            <a:spLocks noChangeArrowheads="1"/>
          </p:cNvSpPr>
          <p:nvPr/>
        </p:nvSpPr>
        <p:spPr bwMode="auto">
          <a:xfrm>
            <a:off x="3276600" y="4114800"/>
            <a:ext cx="2438400" cy="1143000"/>
          </a:xfrm>
          <a:prstGeom prst="actionButtonBlank">
            <a:avLst/>
          </a:prstGeom>
          <a:solidFill>
            <a:schemeClr val="tx2">
              <a:lumMod val="20000"/>
              <a:lumOff val="80000"/>
            </a:schemeClr>
          </a:solidFill>
          <a:ln w="9525">
            <a:noFill/>
            <a:miter lim="800000"/>
            <a:headEnd/>
            <a:tailEnd/>
          </a:ln>
          <a:effectLst/>
        </p:spPr>
        <p:txBody>
          <a:bodyPr wrap="none" anchor="ctr"/>
          <a:lstStyle/>
          <a:p>
            <a:r>
              <a:rPr lang="en-US" sz="3200" b="1" dirty="0">
                <a:solidFill>
                  <a:schemeClr val="tx1">
                    <a:lumMod val="85000"/>
                    <a:lumOff val="15000"/>
                  </a:schemeClr>
                </a:solidFill>
                <a:latin typeface="Georgia" pitchFamily="18" charset="0"/>
              </a:rPr>
              <a:t>  Try again</a:t>
            </a:r>
            <a:endParaRPr lang="en-US" dirty="0">
              <a:solidFill>
                <a:schemeClr val="tx1">
                  <a:lumMod val="85000"/>
                  <a:lumOff val="15000"/>
                </a:schemeClr>
              </a:solidFill>
              <a:latin typeface="Georgia" pitchFamily="18" charset="0"/>
            </a:endParaRPr>
          </a:p>
        </p:txBody>
      </p:sp>
      <p:sp>
        <p:nvSpPr>
          <p:cNvPr id="8" name="WordArt 2"/>
          <p:cNvSpPr>
            <a:spLocks noChangeArrowheads="1" noChangeShapeType="1" noTextEdit="1"/>
          </p:cNvSpPr>
          <p:nvPr/>
        </p:nvSpPr>
        <p:spPr bwMode="auto">
          <a:xfrm>
            <a:off x="609600" y="2590800"/>
            <a:ext cx="8001000" cy="914400"/>
          </a:xfrm>
          <a:prstGeom prst="rect">
            <a:avLst/>
          </a:prstGeom>
        </p:spPr>
        <p:txBody>
          <a:bodyPr wrap="none" fromWordArt="1">
            <a:prstTxWarp prst="textPlain">
              <a:avLst>
                <a:gd name="adj" fmla="val 50000"/>
              </a:avLst>
            </a:prstTxWarp>
          </a:bodyPr>
          <a:lstStyle/>
          <a:p>
            <a:r>
              <a:rPr lang="en-US"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That’s not quite right.</a:t>
            </a:r>
          </a:p>
        </p:txBody>
      </p:sp>
    </p:spTree>
  </p:cSld>
  <p:clrMapOvr>
    <a:masterClrMapping/>
  </p:clrMapOvr>
  <p:transition advTm="1029">
    <p:fade/>
  </p:transition>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AutoShape 3" descr="Large confetti">
            <a:hlinkClick r:id="" action="ppaction://hlinkshowjump?jump=lastslideviewed" highlightClick="1"/>
          </p:cNvPr>
          <p:cNvSpPr>
            <a:spLocks noChangeArrowheads="1"/>
          </p:cNvSpPr>
          <p:nvPr/>
        </p:nvSpPr>
        <p:spPr bwMode="auto">
          <a:xfrm>
            <a:off x="3276600" y="4114800"/>
            <a:ext cx="2438400" cy="1143000"/>
          </a:xfrm>
          <a:prstGeom prst="actionButtonBlank">
            <a:avLst/>
          </a:prstGeom>
          <a:solidFill>
            <a:schemeClr val="tx2">
              <a:lumMod val="20000"/>
              <a:lumOff val="80000"/>
            </a:schemeClr>
          </a:solidFill>
          <a:ln w="9525">
            <a:noFill/>
            <a:miter lim="800000"/>
            <a:headEnd/>
            <a:tailEnd/>
          </a:ln>
          <a:effectLst/>
        </p:spPr>
        <p:txBody>
          <a:bodyPr wrap="none" anchor="ctr"/>
          <a:lstStyle/>
          <a:p>
            <a:r>
              <a:rPr lang="en-US" sz="3200" b="1" dirty="0">
                <a:solidFill>
                  <a:schemeClr val="tx1">
                    <a:lumMod val="85000"/>
                    <a:lumOff val="15000"/>
                  </a:schemeClr>
                </a:solidFill>
                <a:latin typeface="Georgia" pitchFamily="18" charset="0"/>
              </a:rPr>
              <a:t>  Try again</a:t>
            </a:r>
            <a:endParaRPr lang="en-US" dirty="0">
              <a:solidFill>
                <a:schemeClr val="tx1">
                  <a:lumMod val="85000"/>
                  <a:lumOff val="15000"/>
                </a:schemeClr>
              </a:solidFill>
              <a:latin typeface="Georgia" pitchFamily="18" charset="0"/>
            </a:endParaRPr>
          </a:p>
        </p:txBody>
      </p:sp>
      <p:sp>
        <p:nvSpPr>
          <p:cNvPr id="10" name="WordArt 3"/>
          <p:cNvSpPr>
            <a:spLocks noChangeArrowheads="1" noChangeShapeType="1" noTextEdit="1"/>
          </p:cNvSpPr>
          <p:nvPr/>
        </p:nvSpPr>
        <p:spPr bwMode="auto">
          <a:xfrm>
            <a:off x="533400" y="1295400"/>
            <a:ext cx="7848600" cy="2667000"/>
          </a:xfrm>
          <a:prstGeom prst="rect">
            <a:avLst/>
          </a:prstGeom>
        </p:spPr>
        <p:txBody>
          <a:bodyPr wrap="none" fromWordArt="1">
            <a:prstTxWarp prst="textPlain">
              <a:avLst>
                <a:gd name="adj" fmla="val 50000"/>
              </a:avLst>
            </a:prstTxWarp>
          </a:bodyPr>
          <a:lstStyle/>
          <a:p>
            <a:endParaRPr lang="en-US" sz="3600" kern="10" dirty="0">
              <a:ln w="9525">
                <a:noFill/>
                <a:round/>
                <a:headEnd/>
                <a:tailEnd/>
              </a:ln>
              <a:solidFill>
                <a:srgbClr val="FF0000"/>
              </a:solidFill>
              <a:latin typeface="Impact"/>
            </a:endParaRPr>
          </a:p>
        </p:txBody>
      </p:sp>
      <p:sp>
        <p:nvSpPr>
          <p:cNvPr id="12" name="WordArt 2"/>
          <p:cNvSpPr>
            <a:spLocks noChangeArrowheads="1" noChangeShapeType="1" noTextEdit="1"/>
          </p:cNvSpPr>
          <p:nvPr/>
        </p:nvSpPr>
        <p:spPr bwMode="auto">
          <a:xfrm>
            <a:off x="609600" y="1828800"/>
            <a:ext cx="8001000" cy="1676400"/>
          </a:xfrm>
          <a:prstGeom prst="rect">
            <a:avLst/>
          </a:prstGeom>
        </p:spPr>
        <p:txBody>
          <a:bodyPr wrap="none" fromWordArt="1">
            <a:prstTxWarp prst="textPlain">
              <a:avLst>
                <a:gd name="adj" fmla="val 50000"/>
              </a:avLst>
            </a:prstTxWarp>
          </a:bodyPr>
          <a:lstStyle/>
          <a:p>
            <a:r>
              <a:rPr lang="en-US"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OOPS!</a:t>
            </a:r>
          </a:p>
        </p:txBody>
      </p:sp>
    </p:spTree>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AutoShape 3" descr="Large confetti">
            <a:hlinkClick r:id="" action="ppaction://hlinkshowjump?jump=lastslideviewed" highlightClick="1"/>
          </p:cNvPr>
          <p:cNvSpPr>
            <a:spLocks noChangeArrowheads="1"/>
          </p:cNvSpPr>
          <p:nvPr/>
        </p:nvSpPr>
        <p:spPr bwMode="auto">
          <a:xfrm>
            <a:off x="3276600" y="4114800"/>
            <a:ext cx="2438400" cy="1143000"/>
          </a:xfrm>
          <a:prstGeom prst="actionButtonBlank">
            <a:avLst/>
          </a:prstGeom>
          <a:solidFill>
            <a:schemeClr val="tx2">
              <a:lumMod val="20000"/>
              <a:lumOff val="80000"/>
            </a:schemeClr>
          </a:solidFill>
          <a:ln w="9525">
            <a:noFill/>
            <a:miter lim="800000"/>
            <a:headEnd/>
            <a:tailEnd/>
          </a:ln>
          <a:effectLst/>
        </p:spPr>
        <p:txBody>
          <a:bodyPr wrap="none" anchor="ctr"/>
          <a:lstStyle/>
          <a:p>
            <a:r>
              <a:rPr lang="en-US" sz="3200" b="1" dirty="0">
                <a:solidFill>
                  <a:schemeClr val="tx1">
                    <a:lumMod val="85000"/>
                    <a:lumOff val="15000"/>
                  </a:schemeClr>
                </a:solidFill>
                <a:latin typeface="Georgia" pitchFamily="18" charset="0"/>
              </a:rPr>
              <a:t>  Try again</a:t>
            </a:r>
            <a:endParaRPr lang="en-US" dirty="0">
              <a:solidFill>
                <a:schemeClr val="tx1">
                  <a:lumMod val="85000"/>
                  <a:lumOff val="15000"/>
                </a:schemeClr>
              </a:solidFill>
              <a:latin typeface="Georgia" pitchFamily="18" charset="0"/>
            </a:endParaRPr>
          </a:p>
        </p:txBody>
      </p:sp>
      <p:sp>
        <p:nvSpPr>
          <p:cNvPr id="10" name="WordArt 2"/>
          <p:cNvSpPr>
            <a:spLocks noChangeArrowheads="1" noChangeShapeType="1" noTextEdit="1"/>
          </p:cNvSpPr>
          <p:nvPr/>
        </p:nvSpPr>
        <p:spPr bwMode="auto">
          <a:xfrm>
            <a:off x="609600" y="1676400"/>
            <a:ext cx="8001000" cy="2209800"/>
          </a:xfrm>
          <a:prstGeom prst="rect">
            <a:avLst/>
          </a:prstGeom>
        </p:spPr>
        <p:txBody>
          <a:bodyPr wrap="none" fromWordArt="1">
            <a:prstTxWarp prst="textPlain">
              <a:avLst>
                <a:gd name="adj" fmla="val 50000"/>
              </a:avLst>
            </a:prstTxWarp>
          </a:bodyPr>
          <a:lstStyle/>
          <a:p>
            <a:r>
              <a:rPr lang="en-US"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Sorry!</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LMI or Workforce Information</a:t>
            </a:r>
          </a:p>
        </p:txBody>
      </p:sp>
      <p:sp>
        <p:nvSpPr>
          <p:cNvPr id="14" name="Content Placeholder 13"/>
          <p:cNvSpPr>
            <a:spLocks noGrp="1"/>
          </p:cNvSpPr>
          <p:nvPr>
            <p:ph idx="1"/>
          </p:nvPr>
        </p:nvSpPr>
        <p:spPr/>
        <p:txBody>
          <a:bodyPr/>
          <a:lstStyle/>
          <a:p>
            <a:r>
              <a:rPr lang="en-US" dirty="0"/>
              <a:t>“In general, </a:t>
            </a:r>
            <a:r>
              <a:rPr lang="en-US" dirty="0">
                <a:solidFill>
                  <a:schemeClr val="tx2">
                    <a:lumMod val="20000"/>
                    <a:lumOff val="80000"/>
                  </a:schemeClr>
                </a:solidFill>
              </a:rPr>
              <a:t>workforce information </a:t>
            </a:r>
            <a:r>
              <a:rPr lang="en-US" dirty="0"/>
              <a:t>is defined as the </a:t>
            </a:r>
            <a:r>
              <a:rPr lang="en-US" dirty="0">
                <a:solidFill>
                  <a:schemeClr val="tx2">
                    <a:lumMod val="20000"/>
                    <a:lumOff val="80000"/>
                  </a:schemeClr>
                </a:solidFill>
              </a:rPr>
              <a:t>publically available</a:t>
            </a:r>
            <a:r>
              <a:rPr lang="en-US" dirty="0">
                <a:solidFill>
                  <a:srgbClr val="C00000"/>
                </a:solidFill>
              </a:rPr>
              <a:t> </a:t>
            </a:r>
            <a:r>
              <a:rPr lang="en-US" dirty="0"/>
              <a:t>collections of </a:t>
            </a:r>
            <a:r>
              <a:rPr lang="en-US" dirty="0">
                <a:solidFill>
                  <a:schemeClr val="tx2">
                    <a:lumMod val="20000"/>
                    <a:lumOff val="80000"/>
                  </a:schemeClr>
                </a:solidFill>
              </a:rPr>
              <a:t>facts</a:t>
            </a:r>
            <a:r>
              <a:rPr lang="en-US" dirty="0"/>
              <a:t>, </a:t>
            </a:r>
            <a:r>
              <a:rPr lang="en-US" dirty="0">
                <a:solidFill>
                  <a:schemeClr val="tx2">
                    <a:lumMod val="20000"/>
                    <a:lumOff val="80000"/>
                  </a:schemeClr>
                </a:solidFill>
              </a:rPr>
              <a:t>data</a:t>
            </a:r>
            <a:r>
              <a:rPr lang="en-US" dirty="0"/>
              <a:t>, or </a:t>
            </a:r>
            <a:r>
              <a:rPr lang="en-US" dirty="0">
                <a:solidFill>
                  <a:schemeClr val="tx2">
                    <a:lumMod val="20000"/>
                    <a:lumOff val="80000"/>
                  </a:schemeClr>
                </a:solidFill>
              </a:rPr>
              <a:t>analysis</a:t>
            </a:r>
            <a:r>
              <a:rPr lang="en-US" dirty="0">
                <a:solidFill>
                  <a:srgbClr val="C00000"/>
                </a:solidFill>
              </a:rPr>
              <a:t> </a:t>
            </a:r>
            <a:r>
              <a:rPr lang="en-US" dirty="0"/>
              <a:t>related to a particular labor market, including economic and business trends that can be used by information users </a:t>
            </a:r>
            <a:br>
              <a:rPr lang="en-US" dirty="0"/>
            </a:br>
            <a:r>
              <a:rPr lang="en-US" dirty="0">
                <a:solidFill>
                  <a:schemeClr val="tx2">
                    <a:lumMod val="20000"/>
                    <a:lumOff val="80000"/>
                  </a:schemeClr>
                </a:solidFill>
              </a:rPr>
              <a:t>to make decisions.</a:t>
            </a:r>
            <a:r>
              <a:rPr lang="en-US" dirty="0"/>
              <a:t>”</a:t>
            </a:r>
            <a:endParaRPr lang="en-US" dirty="0">
              <a:solidFill>
                <a:srgbClr val="C00000"/>
              </a:solidFill>
            </a:endParaRPr>
          </a:p>
        </p:txBody>
      </p:sp>
      <p:pic>
        <p:nvPicPr>
          <p:cNvPr id="4" name="Recorded Sound">
            <a:hlinkClick r:id="" action="ppaction://media"/>
          </p:cNvPr>
          <p:cNvPicPr>
            <a:picLocks noRot="1" noChangeAspect="1"/>
          </p:cNvPicPr>
          <p:nvPr>
            <a:wavAudioFile r:embed="rId1" name="Recorded Sound"/>
          </p:nvPr>
        </p:nvPicPr>
        <p:blipFill>
          <a:blip r:embed="rId4" cstate="print"/>
          <a:stretch>
            <a:fillRect/>
          </a:stretch>
        </p:blipFill>
        <p:spPr>
          <a:xfrm>
            <a:off x="8610600" y="304800"/>
            <a:ext cx="304800" cy="304800"/>
          </a:xfrm>
          <a:prstGeom prst="rect">
            <a:avLst/>
          </a:prstGeom>
        </p:spPr>
      </p:pic>
    </p:spTree>
  </p:cSld>
  <p:clrMapOvr>
    <a:masterClrMapping/>
  </p:clrMapOvr>
  <p:transition advTm="2491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INTRODUCTION TO LMI&amp;quot;&quot;/&gt;&lt;property id=&quot;20307&quot; value=&quot;415&quot;/&gt;&lt;/object&gt;&lt;object type=&quot;3&quot; unique_id=&quot;10004&quot;&gt;&lt;property id=&quot;20148&quot; value=&quot;5&quot;/&gt;&lt;property id=&quot;20300&quot; value=&quot;Slide 2 - &amp;quot;Module 1:  Fundamentals of LMI Series&amp;quot;&quot;/&gt;&lt;property id=&quot;20307&quot; value=&quot;485&quot;/&gt;&lt;/object&gt;&lt;object type=&quot;3&quot; unique_id=&quot;10005&quot;&gt;&lt;property id=&quot;20148&quot; value=&quot;5&quot;/&gt;&lt;property id=&quot;20300&quot; value=&quot;Slide 3 - &amp;quot;Data Series: The Fundamentals of LMI&amp;quot;&quot;/&gt;&lt;property id=&quot;20307&quot; value=&quot;293&quot;/&gt;&lt;/object&gt;&lt;object type=&quot;3&quot; unique_id=&quot;10006&quot;&gt;&lt;property id=&quot;20148&quot; value=&quot;5&quot;/&gt;&lt;property id=&quot;20300&quot; value=&quot;Slide 4 - &amp;quot;Additional Study Resources&amp;quot;&quot;/&gt;&lt;property id=&quot;20307&quot; value=&quot;492&quot;/&gt;&lt;/object&gt;&lt;object type=&quot;3&quot; unique_id=&quot;10007&quot;&gt;&lt;property id=&quot;20148&quot; value=&quot;5&quot;/&gt;&lt;property id=&quot;20300&quot; value=&quot;Slide 5 - &amp;quot;Goals of This Module&amp;quot;&quot;/&gt;&lt;property id=&quot;20307&quot; value=&quot;495&quot;/&gt;&lt;/object&gt;&lt;object type=&quot;3&quot; unique_id=&quot;10008&quot;&gt;&lt;property id=&quot;20148&quot; value=&quot;5&quot;/&gt;&lt;property id=&quot;20300&quot; value=&quot;Slide 6 - &amp;quot;Are these the types of questions you get from your customers? If so, LMI can help!&amp;quot;&quot;/&gt;&lt;property id=&quot;20307&quot; value=&quot;259&quot;/&gt;&lt;/object&gt;&lt;object type=&quot;3&quot; unique_id=&quot;10009&quot;&gt;&lt;property id=&quot;20148&quot; value=&quot;5&quot;/&gt;&lt;property id=&quot;20300&quot; value=&quot;Slide 7 - &amp;quot;Exactly What is LMI?&amp;quot;&quot;/&gt;&lt;property id=&quot;20307&quot; value=&quot;494&quot;/&gt;&lt;/object&gt;&lt;object type=&quot;3&quot; unique_id=&quot;10010&quot;&gt;&lt;property id=&quot;20148&quot; value=&quot;5&quot;/&gt;&lt;property id=&quot;20300&quot; value=&quot;Slide 8&quot;/&gt;&lt;property id=&quot;20307&quot; value=&quot;264&quot;/&gt;&lt;/object&gt;&lt;object type=&quot;3&quot; unique_id=&quot;10011&quot;&gt;&lt;property id=&quot;20148&quot; value=&quot;5&quot;/&gt;&lt;property id=&quot;20300&quot; value=&quot;Slide 9 - &amp;quot;LMI or Workforce Information&amp;quot;&quot;/&gt;&lt;property id=&quot;20307&quot; value=&quot;351&quot;/&gt;&lt;/object&gt;&lt;object type=&quot;3&quot; unique_id=&quot;10012&quot;&gt;&lt;property id=&quot;20148&quot; value=&quot;5&quot;/&gt;&lt;property id=&quot;20300&quot; value=&quot;Slide 10 - &amp;quot;Or, in the simplest terms:&amp;quot;&quot;/&gt;&lt;property id=&quot;20307&quot; value=&quot;357&quot;/&gt;&lt;/object&gt;&lt;object type=&quot;3&quot; unique_id=&quot;10013&quot;&gt;&lt;property id=&quot;20148&quot; value=&quot;5&quot;/&gt;&lt;property id=&quot;20300&quot; value=&quot;Slide 11&quot;/&gt;&lt;property id=&quot;20307&quot; value=&quot;362&quot;/&gt;&lt;/object&gt;&lt;object type=&quot;3&quot; unique_id=&quot;10014&quot;&gt;&lt;property id=&quot;20148&quot; value=&quot;5&quot;/&gt;&lt;property id=&quot;20300&quot; value=&quot;Slide 12 - &amp;quot;Acronyms Common to LMI&amp;quot;&quot;/&gt;&lt;property id=&quot;20307&quot; value=&quot;496&quot;/&gt;&lt;/object&gt;&lt;object type=&quot;3&quot; unique_id=&quot;10015&quot;&gt;&lt;property id=&quot;20148&quot; value=&quot;5&quot;/&gt;&lt;property id=&quot;20300&quot; value=&quot;Slide 13 - &amp;quot;Some Basics&amp;quot;&quot;/&gt;&lt;property id=&quot;20307&quot; value=&quot;497&quot;/&gt;&lt;/object&gt;&lt;object type=&quot;3&quot; unique_id=&quot;10016&quot;&gt;&lt;property id=&quot;20148&quot; value=&quot;5&quot;/&gt;&lt;property id=&quot;20300&quot; value=&quot;Slide 14 - &amp;quot;Important  to Note&amp;quot;&quot;/&gt;&lt;property id=&quot;20307&quot; value=&quot;498&quot;/&gt;&lt;/object&gt;&lt;object type=&quot;3&quot; unique_id=&quot;10017&quot;&gt;&lt;property id=&quot;20148&quot; value=&quot;5&quot;/&gt;&lt;property id=&quot;20300&quot; value=&quot;Slide 15 - &amp;quot;More definitions&amp;quot;&quot;/&gt;&lt;property id=&quot;20307&quot; value=&quot;499&quot;/&gt;&lt;/object&gt;&lt;object type=&quot;3&quot; unique_id=&quot;10018&quot;&gt;&lt;property id=&quot;20148&quot; value=&quot;5&quot;/&gt;&lt;property id=&quot;20300&quot; value=&quot;Slide 16 - &amp;quot;Classification Systems Used in LMI&amp;quot;&quot;/&gt;&lt;property id=&quot;20307&quot; value=&quot;500&quot;/&gt;&lt;/object&gt;&lt;object type=&quot;3&quot; unique_id=&quot;10019&quot;&gt;&lt;property id=&quot;20148&quot; value=&quot;5&quot;/&gt;&lt;property id=&quot;20300&quot; value=&quot;Slide 17 - &amp;quot;The First Type: Geographic&amp;quot;&quot;/&gt;&lt;property id=&quot;20307&quot; value=&quot;501&quot;/&gt;&lt;/object&gt;&lt;object type=&quot;3&quot; unique_id=&quot;10020&quot;&gt;&lt;property id=&quot;20148&quot; value=&quot;5&quot;/&gt;&lt;property id=&quot;20300&quot; value=&quot;Slide 18 - &amp;quot;The Second Type: Industrial&amp;quot;&quot;/&gt;&lt;property id=&quot;20307&quot; value=&quot;502&quot;/&gt;&lt;/object&gt;&lt;object type=&quot;3&quot; unique_id=&quot;10021&quot;&gt;&lt;property id=&quot;20148&quot; value=&quot;5&quot;/&gt;&lt;property id=&quot;20300&quot; value=&quot;Slide 19 - &amp;quot;Industry Groups: The NAICS Sectors&amp;quot;&quot;/&gt;&lt;property id=&quot;20307&quot; value=&quot;503&quot;/&gt;&lt;/object&gt;&lt;object type=&quot;3&quot; unique_id=&quot;10022&quot;&gt;&lt;property id=&quot;20148&quot; value=&quot;5&quot;/&gt;&lt;property id=&quot;20300&quot; value=&quot;Slide 20 - &amp;quot;The Third Type: Occupational&amp;quot;&quot;/&gt;&lt;property id=&quot;20307&quot; value=&quot;504&quot;/&gt;&lt;/object&gt;&lt;object type=&quot;3&quot; unique_id=&quot;10023&quot;&gt;&lt;property id=&quot;20148&quot; value=&quot;5&quot;/&gt;&lt;property id=&quot;20300&quot; value=&quot;Slide 21 - &amp;quot;Occupational Groups:  The Major SOC Clusters&amp;quot;&quot;/&gt;&lt;property id=&quot;20307&quot; value=&quot;505&quot;/&gt;&lt;/object&gt;&lt;object type=&quot;3&quot; unique_id=&quot;10024&quot;&gt;&lt;property id=&quot;20148&quot; value=&quot;5&quot;/&gt;&lt;property id=&quot;20300&quot; value=&quot;Slide 22 - &amp;quot;A Quick Quiz!&amp;quot;&quot;/&gt;&lt;property id=&quot;20307&quot; value=&quot;506&quot;/&gt;&lt;/object&gt;&lt;object type=&quot;3&quot; unique_id=&quot;10025&quot;&gt;&lt;property id=&quot;20148&quot; value=&quot;5&quot;/&gt;&lt;property id=&quot;20300&quot; value=&quot;Slide 23 - &amp;quot;Category: Basic Terms&amp;quot;&quot;/&gt;&lt;property id=&quot;20307&quot; value=&quot;507&quot;/&gt;&lt;/object&gt;&lt;object type=&quot;3&quot; unique_id=&quot;10026&quot;&gt;&lt;property id=&quot;20148&quot; value=&quot;5&quot;/&gt;&lt;property id=&quot;20300&quot; value=&quot;Slide 24 - &amp;quot;Category: Basic Terms&amp;quot;&quot;/&gt;&lt;property id=&quot;20307&quot; value=&quot;508&quot;/&gt;&lt;/object&gt;&lt;object type=&quot;3&quot; unique_id=&quot;10027&quot;&gt;&lt;property id=&quot;20148&quot; value=&quot;5&quot;/&gt;&lt;property id=&quot;20300&quot; value=&quot;Slide 25&quot;/&gt;&lt;property id=&quot;20307&quot; value=&quot;509&quot;/&gt;&lt;/object&gt;&lt;object type=&quot;3&quot; unique_id=&quot;10028&quot;&gt;&lt;property id=&quot;20148&quot; value=&quot;5&quot;/&gt;&lt;property id=&quot;20300&quot; value=&quot;Slide 26 - &amp;quot;How did you do?  Please feel free to go back and review the previous slides before you move on. Reviewing the mate&quot;/&gt;&lt;property id=&quot;20307&quot; value=&quot;510&quot;/&gt;&lt;/object&gt;&lt;object type=&quot;3&quot; unique_id=&quot;10029&quot;&gt;&lt;property id=&quot;20148&quot; value=&quot;5&quot;/&gt;&lt;property id=&quot;20300&quot; value=&quot;Slide 27&quot;/&gt;&lt;property id=&quot;20307&quot; value=&quot;511&quot;/&gt;&lt;/object&gt;&lt;object type=&quot;3&quot; unique_id=&quot;10030&quot;&gt;&lt;property id=&quot;20148&quot; value=&quot;5&quot;/&gt;&lt;property id=&quot;20300&quot; value=&quot;Slide 28&quot;/&gt;&lt;property id=&quot;20307&quot; value=&quot;512&quot;/&gt;&lt;/object&gt;&lt;object type=&quot;3&quot; unique_id=&quot;10031&quot;&gt;&lt;property id=&quot;20148&quot; value=&quot;5&quot;/&gt;&lt;property id=&quot;20300&quot; value=&quot;Slide 29&quot;/&gt;&lt;property id=&quot;20307&quot; value=&quot;513&quot;/&gt;&lt;/object&gt;&lt;object type=&quot;3&quot; unique_id=&quot;10032&quot;&gt;&lt;property id=&quot;20148&quot; value=&quot;5&quot;/&gt;&lt;property id=&quot;20300&quot; value=&quot;Slide 30&quot;/&gt;&lt;property id=&quot;20307&quot; value=&quot;514&quot;/&gt;&lt;/object&gt;&lt;object type=&quot;3&quot; unique_id=&quot;10033&quot;&gt;&lt;property id=&quot;20148&quot; value=&quot;5&quot;/&gt;&lt;property id=&quot;20300&quot; value=&quot;Slide 31&quot;/&gt;&lt;property id=&quot;20307&quot; value=&quot;515&quot;/&gt;&lt;/object&gt;&lt;object type=&quot;3&quot; unique_id=&quot;10034&quot;&gt;&lt;property id=&quot;20148&quot; value=&quot;5&quot;/&gt;&lt;property id=&quot;20300&quot; value=&quot;Slide 32&quot;/&gt;&lt;property id=&quot;20307&quot; value=&quot;516&quot;/&gt;&lt;/object&gt;&lt;object type=&quot;3&quot; unique_id=&quot;10035&quot;&gt;&lt;property id=&quot;20148&quot; value=&quot;5&quot;/&gt;&lt;property id=&quot;20300&quot; value=&quot;Slide 33 - &amp;quot;The majority of LMI is generated by the states.&amp;quot;&quot;/&gt;&lt;property id=&quot;20307&quot; value=&quot;518&quot;/&gt;&lt;/object&gt;&lt;object type=&quot;3&quot; unique_id=&quot;10036&quot;&gt;&lt;property id=&quot;20148&quot; value=&quot;5&quot;/&gt;&lt;property id=&quot;20300&quot; value=&quot;Slide 34 - &amp;quot;Agencies within the federal government also play a key role in producing LMI.&amp;quot;&quot;/&gt;&lt;property id=&quot;20307&quot; value=&quot;571&quot;/&gt;&lt;/object&gt;&lt;object type=&quot;3&quot; unique_id=&quot;10037&quot;&gt;&lt;property id=&quot;20148&quot; value=&quot;5&quot;/&gt;&lt;property id=&quot;20300&quot; value=&quot;Slide 35 - &amp;quot;Let’s look closer at the Department of Labor.&amp;quot;&quot;/&gt;&lt;property id=&quot;20307&quot; value=&quot;519&quot;/&gt;&lt;/object&gt;&lt;object type=&quot;3&quot; unique_id=&quot;10038&quot;&gt;&lt;property id=&quot;20148&quot; value=&quot;5&quot;/&gt;&lt;property id=&quot;20300&quot; value=&quot;Slide 36 - &amp;quot;Let’s look closer at the Department of Commerce.&amp;quot;&quot;/&gt;&lt;property id=&quot;20307&quot; value=&quot;572&quot;/&gt;&lt;/object&gt;&lt;object type=&quot;3&quot; unique_id=&quot;10039&quot;&gt;&lt;property id=&quot;20148&quot; value=&quot;5&quot;/&gt;&lt;property id=&quot;20300&quot; value=&quot;Slide 37 - &amp;quot;States as a Source of Data&amp;quot;&quot;/&gt;&lt;property id=&quot;20307&quot; value=&quot;521&quot;/&gt;&lt;/object&gt;&lt;object type=&quot;3&quot; unique_id=&quot;10040&quot;&gt;&lt;property id=&quot;20148&quot; value=&quot;5&quot;/&gt;&lt;property id=&quot;20300&quot; value=&quot;Slide 38&quot;/&gt;&lt;property id=&quot;20307&quot; value=&quot;522&quot;/&gt;&lt;/object&gt;&lt;object type=&quot;3&quot; unique_id=&quot;10041&quot;&gt;&lt;property id=&quot;20148&quot; value=&quot;5&quot;/&gt;&lt;property id=&quot;20300&quot; value=&quot;Slide 39 - &amp;quot;There are also many private* sources of LMI.&amp;quot;&quot;/&gt;&lt;property id=&quot;20307&quot; value=&quot;523&quot;/&gt;&lt;/object&gt;&lt;object type=&quot;3&quot; unique_id=&quot;10042&quot;&gt;&lt;property id=&quot;20148&quot; value=&quot;5&quot;/&gt;&lt;property id=&quot;20300&quot; value=&quot;Slide 40 - &amp;quot;A Quick Quiz!&amp;quot;&quot;/&gt;&lt;property id=&quot;20307&quot; value=&quot;573&quot;/&gt;&lt;/object&gt;&lt;object type=&quot;3&quot; unique_id=&quot;10043&quot;&gt;&lt;property id=&quot;20148&quot; value=&quot;5&quot;/&gt;&lt;property id=&quot;20300&quot; value=&quot;Slide 41&quot;/&gt;&lt;property id=&quot;20307&quot; value=&quot;574&quot;/&gt;&lt;/object&gt;&lt;object type=&quot;3&quot; unique_id=&quot;10044&quot;&gt;&lt;property id=&quot;20148&quot; value=&quot;5&quot;/&gt;&lt;property id=&quot;20300&quot; value=&quot;Slide 42&quot;/&gt;&lt;property id=&quot;20307&quot; value=&quot;575&quot;/&gt;&lt;/object&gt;&lt;object type=&quot;3&quot; unique_id=&quot;10045&quot;&gt;&lt;property id=&quot;20148&quot; value=&quot;5&quot;/&gt;&lt;property id=&quot;20300&quot; value=&quot;Slide 43&quot;/&gt;&lt;property id=&quot;20307&quot; value=&quot;576&quot;/&gt;&lt;/object&gt;&lt;object type=&quot;3&quot; unique_id=&quot;10046&quot;&gt;&lt;property id=&quot;20148&quot; value=&quot;5&quot;/&gt;&lt;property id=&quot;20300&quot; value=&quot;Slide 44&quot;/&gt;&lt;property id=&quot;20307&quot; value=&quot;528&quot;/&gt;&lt;/object&gt;&lt;object type=&quot;3&quot; unique_id=&quot;10047&quot;&gt;&lt;property id=&quot;20148&quot; value=&quot;5&quot;/&gt;&lt;property id=&quot;20300&quot; value=&quot;Slide 45&quot;/&gt;&lt;property id=&quot;20307&quot; value=&quot;577&quot;/&gt;&lt;/object&gt;&lt;object type=&quot;3&quot; unique_id=&quot;10048&quot;&gt;&lt;property id=&quot;20148&quot; value=&quot;5&quot;/&gt;&lt;property id=&quot;20300&quot; value=&quot;Slide 46&quot;/&gt;&lt;property id=&quot;20307&quot; value=&quot;530&quot;/&gt;&lt;/object&gt;&lt;object type=&quot;3&quot; unique_id=&quot;10049&quot;&gt;&lt;property id=&quot;20148&quot; value=&quot;5&quot;/&gt;&lt;property id=&quot;20300&quot; value=&quot;Slide 47&quot;/&gt;&lt;property id=&quot;20307&quot; value=&quot;531&quot;/&gt;&lt;/object&gt;&lt;object type=&quot;3&quot; unique_id=&quot;10050&quot;&gt;&lt;property id=&quot;20148&quot; value=&quot;5&quot;/&gt;&lt;property id=&quot;20300&quot; value=&quot;Slide 48&quot;/&gt;&lt;property id=&quot;20307&quot; value=&quot;532&quot;/&gt;&lt;/object&gt;&lt;object type=&quot;3&quot; unique_id=&quot;10051&quot;&gt;&lt;property id=&quot;20148&quot; value=&quot;5&quot;/&gt;&lt;property id=&quot;20300&quot; value=&quot;Slide 49&quot;/&gt;&lt;property id=&quot;20307&quot; value=&quot;578&quot;/&gt;&lt;/object&gt;&lt;object type=&quot;3&quot; unique_id=&quot;10052&quot;&gt;&lt;property id=&quot;20148&quot; value=&quot;5&quot;/&gt;&lt;property id=&quot;20300&quot; value=&quot;Slide 50&quot;/&gt;&lt;property id=&quot;20307&quot; value=&quot;534&quot;/&gt;&lt;/object&gt;&lt;object type=&quot;3&quot; unique_id=&quot;10053&quot;&gt;&lt;property id=&quot;20148&quot; value=&quot;5&quot;/&gt;&lt;property id=&quot;20300&quot; value=&quot;Slide 51&quot;/&gt;&lt;property id=&quot;20307&quot; value=&quot;535&quot;/&gt;&lt;/object&gt;&lt;object type=&quot;3&quot; unique_id=&quot;10054&quot;&gt;&lt;property id=&quot;20148&quot; value=&quot;5&quot;/&gt;&lt;property id=&quot;20300&quot; value=&quot;Slide 52&quot;/&gt;&lt;property id=&quot;20307&quot; value=&quot;536&quot;/&gt;&lt;/object&gt;&lt;object type=&quot;3&quot; unique_id=&quot;10055&quot;&gt;&lt;property id=&quot;20148&quot; value=&quot;5&quot;/&gt;&lt;property id=&quot;20300&quot; value=&quot;Slide 53&quot;/&gt;&lt;property id=&quot;20307&quot; value=&quot;537&quot;/&gt;&lt;/object&gt;&lt;object type=&quot;3&quot; unique_id=&quot;10056&quot;&gt;&lt;property id=&quot;20148&quot; value=&quot;5&quot;/&gt;&lt;property id=&quot;20300&quot; value=&quot;Slide 54&quot;/&gt;&lt;property id=&quot;20307&quot; value=&quot;538&quot;/&gt;&lt;/object&gt;&lt;object type=&quot;3&quot; unique_id=&quot;10057&quot;&gt;&lt;property id=&quot;20148&quot; value=&quot;5&quot;/&gt;&lt;property id=&quot;20300&quot; value=&quot;Slide 55&quot;/&gt;&lt;property id=&quot;20307&quot; value=&quot;539&quot;/&gt;&lt;/object&gt;&lt;object type=&quot;3&quot; unique_id=&quot;10058&quot;&gt;&lt;property id=&quot;20148&quot; value=&quot;5&quot;/&gt;&lt;property id=&quot;20300&quot; value=&quot;Slide 56&quot;/&gt;&lt;property id=&quot;20307&quot; value=&quot;540&quot;/&gt;&lt;/object&gt;&lt;object type=&quot;3&quot; unique_id=&quot;10059&quot;&gt;&lt;property id=&quot;20148&quot; value=&quot;5&quot;/&gt;&lt;property id=&quot;20300&quot; value=&quot;Slide 57&quot;/&gt;&lt;property id=&quot;20307&quot; value=&quot;541&quot;/&gt;&lt;/object&gt;&lt;object type=&quot;3&quot; unique_id=&quot;10060&quot;&gt;&lt;property id=&quot;20148&quot; value=&quot;5&quot;/&gt;&lt;property id=&quot;20300&quot; value=&quot;Slide 58&quot;/&gt;&lt;property id=&quot;20307&quot; value=&quot;542&quot;/&gt;&lt;/object&gt;&lt;object type=&quot;3&quot; unique_id=&quot;10061&quot;&gt;&lt;property id=&quot;20148&quot; value=&quot;5&quot;/&gt;&lt;property id=&quot;20300&quot; value=&quot;Slide 59&quot;/&gt;&lt;property id=&quot;20307&quot; value=&quot;543&quot;/&gt;&lt;/object&gt;&lt;object type=&quot;3&quot; unique_id=&quot;10062&quot;&gt;&lt;property id=&quot;20148&quot; value=&quot;5&quot;/&gt;&lt;property id=&quot;20300&quot; value=&quot;Slide 60&quot;/&gt;&lt;property id=&quot;20307&quot; value=&quot;544&quot;/&gt;&lt;/object&gt;&lt;object type=&quot;3&quot; unique_id=&quot;10063&quot;&gt;&lt;property id=&quot;20148&quot; value=&quot;5&quot;/&gt;&lt;property id=&quot;20300&quot; value=&quot;Slide 61&quot;/&gt;&lt;property id=&quot;20307&quot; value=&quot;545&quot;/&gt;&lt;/object&gt;&lt;object type=&quot;3&quot; unique_id=&quot;10064&quot;&gt;&lt;property id=&quot;20148&quot; value=&quot;5&quot;/&gt;&lt;property id=&quot;20300&quot; value=&quot;Slide 62&quot;/&gt;&lt;property id=&quot;20307&quot; value=&quot;546&quot;/&gt;&lt;/object&gt;&lt;object type=&quot;3&quot; unique_id=&quot;10065&quot;&gt;&lt;property id=&quot;20148&quot; value=&quot;5&quot;/&gt;&lt;property id=&quot;20300&quot; value=&quot;Slide 63&quot;/&gt;&lt;property id=&quot;20307&quot; value=&quot;580&quot;/&gt;&lt;/object&gt;&lt;object type=&quot;3&quot; unique_id=&quot;10066&quot;&gt;&lt;property id=&quot;20148&quot; value=&quot;5&quot;/&gt;&lt;property id=&quot;20300&quot; value=&quot;Slide 64&quot;/&gt;&lt;property id=&quot;20307&quot; value=&quot;548&quot;/&gt;&lt;/object&gt;&lt;object type=&quot;3&quot; unique_id=&quot;10067&quot;&gt;&lt;property id=&quot;20148&quot; value=&quot;5&quot;/&gt;&lt;property id=&quot;20300&quot; value=&quot;Slide 65&quot;/&gt;&lt;property id=&quot;20307&quot; value=&quot;549&quot;/&gt;&lt;/object&gt;&lt;object type=&quot;3&quot; unique_id=&quot;10068&quot;&gt;&lt;property id=&quot;20148&quot; value=&quot;5&quot;/&gt;&lt;property id=&quot;20300&quot; value=&quot;Slide 66&quot;/&gt;&lt;property id=&quot;20307&quot; value=&quot;550&quot;/&gt;&lt;/object&gt;&lt;object type=&quot;3&quot; unique_id=&quot;10069&quot;&gt;&lt;property id=&quot;20148&quot; value=&quot;5&quot;/&gt;&lt;property id=&quot;20300&quot; value=&quot;Slide 67&quot;/&gt;&lt;property id=&quot;20307&quot; value=&quot;551&quot;/&gt;&lt;/object&gt;&lt;object type=&quot;3&quot; unique_id=&quot;10070&quot;&gt;&lt;property id=&quot;20148&quot; value=&quot;5&quot;/&gt;&lt;property id=&quot;20300&quot; value=&quot;Slide 68&quot;/&gt;&lt;property id=&quot;20307&quot; value=&quot;552&quot;/&gt;&lt;/object&gt;&lt;object type=&quot;3&quot; unique_id=&quot;10071&quot;&gt;&lt;property id=&quot;20148&quot; value=&quot;5&quot;/&gt;&lt;property id=&quot;20300&quot; value=&quot;Slide 69&quot;/&gt;&lt;property id=&quot;20307&quot; value=&quot;553&quot;/&gt;&lt;/object&gt;&lt;object type=&quot;3&quot; unique_id=&quot;10072&quot;&gt;&lt;property id=&quot;20148&quot; value=&quot;5&quot;/&gt;&lt;property id=&quot;20300&quot; value=&quot;Slide 70&quot;/&gt;&lt;property id=&quot;20307&quot; value=&quot;554&quot;/&gt;&lt;/object&gt;&lt;object type=&quot;3&quot; unique_id=&quot;10073&quot;&gt;&lt;property id=&quot;20148&quot; value=&quot;5&quot;/&gt;&lt;property id=&quot;20300&quot; value=&quot;Slide 71&quot;/&gt;&lt;property id=&quot;20307&quot; value=&quot;555&quot;/&gt;&lt;/object&gt;&lt;object type=&quot;3&quot; unique_id=&quot;10074&quot;&gt;&lt;property id=&quot;20148&quot; value=&quot;5&quot;/&gt;&lt;property id=&quot;20300&quot; value=&quot;Slide 72&quot;/&gt;&lt;property id=&quot;20307&quot; value=&quot;556&quot;/&gt;&lt;/object&gt;&lt;object type=&quot;3&quot; unique_id=&quot;10075&quot;&gt;&lt;property id=&quot;20148&quot; value=&quot;5&quot;/&gt;&lt;property id=&quot;20300&quot; value=&quot;Slide 73&quot;/&gt;&lt;property id=&quot;20307&quot; value=&quot;557&quot;/&gt;&lt;/object&gt;&lt;object type=&quot;3&quot; unique_id=&quot;10076&quot;&gt;&lt;property id=&quot;20148&quot; value=&quot;5&quot;/&gt;&lt;property id=&quot;20300&quot; value=&quot;Slide 74&quot;/&gt;&lt;property id=&quot;20307&quot; value=&quot;558&quot;/&gt;&lt;/object&gt;&lt;object type=&quot;3&quot; unique_id=&quot;10077&quot;&gt;&lt;property id=&quot;20148&quot; value=&quot;5&quot;/&gt;&lt;property id=&quot;20300&quot; value=&quot;Slide 75&quot;/&gt;&lt;property id=&quot;20307&quot; value=&quot;559&quot;/&gt;&lt;/object&gt;&lt;object type=&quot;3&quot; unique_id=&quot;10078&quot;&gt;&lt;property id=&quot;20148&quot; value=&quot;5&quot;/&gt;&lt;property id=&quot;20300&quot; value=&quot;Slide 76&quot;/&gt;&lt;property id=&quot;20307&quot; value=&quot;560&quot;/&gt;&lt;/object&gt;&lt;object type=&quot;3&quot; unique_id=&quot;10079&quot;&gt;&lt;property id=&quot;20148&quot; value=&quot;5&quot;/&gt;&lt;property id=&quot;20300&quot; value=&quot;Slide 77&quot;/&gt;&lt;property id=&quot;20307&quot; value=&quot;561&quot;/&gt;&lt;/object&gt;&lt;object type=&quot;3&quot; unique_id=&quot;10080&quot;&gt;&lt;property id=&quot;20148&quot; value=&quot;5&quot;/&gt;&lt;property id=&quot;20300&quot; value=&quot;Slide 78 - &amp;quot;Let’s Review!&amp;quot;&quot;/&gt;&lt;property id=&quot;20307&quot; value=&quot;562&quot;/&gt;&lt;/object&gt;&lt;object type=&quot;3&quot; unique_id=&quot;10081&quot;&gt;&lt;property id=&quot;20148&quot; value=&quot;5&quot;/&gt;&lt;property id=&quot;20300&quot; value=&quot;Slide 79 - &amp;quot;More Review!&amp;quot;&quot;/&gt;&lt;property id=&quot;20307&quot; value=&quot;563&quot;/&gt;&lt;/object&gt;&lt;object type=&quot;3&quot; unique_id=&quot;10082&quot;&gt;&lt;property id=&quot;20148&quot; value=&quot;5&quot;/&gt;&lt;property id=&quot;20300&quot; value=&quot;Slide 80&quot;/&gt;&lt;property id=&quot;20307&quot; value=&quot;581&quot;/&gt;&lt;/object&gt;&lt;object type=&quot;3&quot; unique_id=&quot;10083&quot;&gt;&lt;property id=&quot;20148&quot; value=&quot;5&quot;/&gt;&lt;property id=&quot;20300&quot; value=&quot;Slide 81&quot;/&gt;&lt;property id=&quot;20307&quot; value=&quot;565&quot;/&gt;&lt;/object&gt;&lt;object type=&quot;3&quot; unique_id=&quot;10084&quot;&gt;&lt;property id=&quot;20148&quot; value=&quot;5&quot;/&gt;&lt;property id=&quot;20300&quot; value=&quot;Slide 82&quot;/&gt;&lt;property id=&quot;20307&quot; value=&quot;566&quot;/&gt;&lt;/object&gt;&lt;object type=&quot;3&quot; unique_id=&quot;10085&quot;&gt;&lt;property id=&quot;20148&quot; value=&quot;5&quot;/&gt;&lt;property id=&quot;20300&quot; value=&quot;Slide 83&quot;/&gt;&lt;property id=&quot;20307&quot; value=&quot;567&quot;/&gt;&lt;/object&gt;&lt;object type=&quot;3&quot; unique_id=&quot;10086&quot;&gt;&lt;property id=&quot;20148&quot; value=&quot;5&quot;/&gt;&lt;property id=&quot;20300&quot; value=&quot;Slide 84&quot;/&gt;&lt;property id=&quot;20307&quot; value=&quot;568&quot;/&gt;&lt;/object&gt;&lt;object type=&quot;3&quot; unique_id=&quot;10087&quot;&gt;&lt;property id=&quot;20148&quot; value=&quot;5&quot;/&gt;&lt;property id=&quot;20300&quot; value=&quot;Slide 85&quot;/&gt;&lt;property id=&quot;20307&quot; value=&quot;569&quot;/&gt;&lt;/object&gt;&lt;object type=&quot;3&quot; unique_id=&quot;10088&quot;&gt;&lt;property id=&quot;20148&quot; value=&quot;5&quot;/&gt;&lt;property id=&quot;20300&quot; value=&quot;Slide 86&quot;/&gt;&lt;property id=&quot;20307&quot; value=&quot;570&quot;/&gt;&lt;/object&gt;&lt;/object&gt;&lt;object type=&quot;8&quot; unique_id=&quot;10176&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10.2"/>
</p:tagLst>
</file>

<file path=ppt/tags/tag3.xml><?xml version="1.0" encoding="utf-8"?>
<p:tagLst xmlns:a="http://schemas.openxmlformats.org/drawingml/2006/main" xmlns:r="http://schemas.openxmlformats.org/officeDocument/2006/relationships" xmlns:p="http://schemas.openxmlformats.org/presentationml/2006/main">
  <p:tag name="TIMING" val="|18.6"/>
</p:tagLst>
</file>

<file path=ppt/tags/tag4.xml><?xml version="1.0" encoding="utf-8"?>
<p:tagLst xmlns:a="http://schemas.openxmlformats.org/drawingml/2006/main" xmlns:r="http://schemas.openxmlformats.org/officeDocument/2006/relationships" xmlns:p="http://schemas.openxmlformats.org/presentationml/2006/main">
  <p:tag name="TIMING" val="|2.6"/>
</p:tagLst>
</file>

<file path=ppt/tags/tag5.xml><?xml version="1.0" encoding="utf-8"?>
<p:tagLst xmlns:a="http://schemas.openxmlformats.org/drawingml/2006/main" xmlns:r="http://schemas.openxmlformats.org/officeDocument/2006/relationships" xmlns:p="http://schemas.openxmlformats.org/presentationml/2006/main">
  <p:tag name="TIMING" val="|15.4|2.5|1.9|1.7|3.3"/>
</p:tagLst>
</file>

<file path=ppt/tags/tag6.xml><?xml version="1.0" encoding="utf-8"?>
<p:tagLst xmlns:a="http://schemas.openxmlformats.org/drawingml/2006/main" xmlns:r="http://schemas.openxmlformats.org/officeDocument/2006/relationships" xmlns:p="http://schemas.openxmlformats.org/presentationml/2006/main">
  <p:tag name="TIMING" val="|18.3"/>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LMI_Fundamentals_1_Intro</Template>
  <TotalTime>5</TotalTime>
  <Words>8480</Words>
  <Application>Microsoft Office PowerPoint</Application>
  <PresentationFormat>On-screen Show (4:3)</PresentationFormat>
  <Paragraphs>998</Paragraphs>
  <Slides>86</Slides>
  <Notes>82</Notes>
  <HiddenSlides>6</HiddenSlides>
  <MMClips>53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86</vt:i4>
      </vt:variant>
    </vt:vector>
  </HeadingPairs>
  <TitlesOfParts>
    <vt:vector size="93" baseType="lpstr">
      <vt:lpstr>Arial</vt:lpstr>
      <vt:lpstr>Berlin Sans FB</vt:lpstr>
      <vt:lpstr>Calibri</vt:lpstr>
      <vt:lpstr>Georgia</vt:lpstr>
      <vt:lpstr>Impact</vt:lpstr>
      <vt:lpstr>Wingdings</vt:lpstr>
      <vt:lpstr>Custom Design</vt:lpstr>
      <vt:lpstr>INTRODUCTION TO LMI</vt:lpstr>
      <vt:lpstr>Module 1:  Fundamentals of LMI Series</vt:lpstr>
      <vt:lpstr>Data Series: The Fundamentals of LMI</vt:lpstr>
      <vt:lpstr>Additional Study Resources</vt:lpstr>
      <vt:lpstr>Goals of This Module</vt:lpstr>
      <vt:lpstr>Are these the types of questions you get from your customers? If so, LMI can help!</vt:lpstr>
      <vt:lpstr>Exactly What is LMI?</vt:lpstr>
      <vt:lpstr>PowerPoint Presentation</vt:lpstr>
      <vt:lpstr>LMI or Workforce Information</vt:lpstr>
      <vt:lpstr>Or, in the simplest terms:</vt:lpstr>
      <vt:lpstr>PowerPoint Presentation</vt:lpstr>
      <vt:lpstr>Acronyms Common to LMI</vt:lpstr>
      <vt:lpstr>Some Basics</vt:lpstr>
      <vt:lpstr>Important  to Note</vt:lpstr>
      <vt:lpstr>More definitions</vt:lpstr>
      <vt:lpstr>Classification Systems Used in LMI</vt:lpstr>
      <vt:lpstr>The First Type: Geographic</vt:lpstr>
      <vt:lpstr>The Second Type: Industrial</vt:lpstr>
      <vt:lpstr>Industry Groups: The NAICS Sectors</vt:lpstr>
      <vt:lpstr>The Third Type: Occupational</vt:lpstr>
      <vt:lpstr>Occupational Groups:  The Major SOC Clusters</vt:lpstr>
      <vt:lpstr>A Quick Quiz!</vt:lpstr>
      <vt:lpstr>Category: Basic Terms</vt:lpstr>
      <vt:lpstr>Category: Basic Terms</vt:lpstr>
      <vt:lpstr>PowerPoint Presentation</vt:lpstr>
      <vt:lpstr>How did you do?  Please feel free to go back and review the previous slides before you move on. Reviewing the material now will help you retain the information for future use.  If you feel comfortable, let’s move ahead. </vt:lpstr>
      <vt:lpstr>PowerPoint Presentation</vt:lpstr>
      <vt:lpstr>PowerPoint Presentation</vt:lpstr>
      <vt:lpstr>PowerPoint Presentation</vt:lpstr>
      <vt:lpstr>PowerPoint Presentation</vt:lpstr>
      <vt:lpstr>PowerPoint Presentation</vt:lpstr>
      <vt:lpstr>PowerPoint Presentation</vt:lpstr>
      <vt:lpstr>The majority of LMI is generated by the states.</vt:lpstr>
      <vt:lpstr>Agencies within the federal government also play a key role in producing LMI.</vt:lpstr>
      <vt:lpstr>Let’s look closer at the Department of Labor.</vt:lpstr>
      <vt:lpstr>Let’s look closer at the Department of Commerce.</vt:lpstr>
      <vt:lpstr>States as a Source of Data</vt:lpstr>
      <vt:lpstr>PowerPoint Presentation</vt:lpstr>
      <vt:lpstr>There are also many private* sources of LMI.</vt:lpstr>
      <vt:lpstr>A Quick Quiz!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Review!</vt:lpstr>
      <vt:lpstr>More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LMI</dc:title>
  <dc:creator>DeMale, Michael B - ETA</dc:creator>
  <cp:lastModifiedBy>Margaret Lamb</cp:lastModifiedBy>
  <cp:revision>2</cp:revision>
  <dcterms:created xsi:type="dcterms:W3CDTF">2019-02-19T15:28:08Z</dcterms:created>
  <dcterms:modified xsi:type="dcterms:W3CDTF">2019-02-20T17:54:40Z</dcterms:modified>
</cp:coreProperties>
</file>