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8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065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798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Presenter introduces her/himself and indicates that WIOA presentation introducing key provisions will cover the following topics: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Connecting the Jobs-Driven Agenda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Opportunities for Partnerships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How to get more Information and ask Questions</a:t>
            </a: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019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03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375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40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7.png"/><Relationship Id="rId4" Type="http://schemas.openxmlformats.org/officeDocument/2006/relationships/tags" Target="../tags/tag11.xm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38100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0846"/>
            <a:ext cx="9143245" cy="1773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63" y="0"/>
            <a:ext cx="2596682" cy="82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  <p:custDataLst>
              <p:tags r:id="rId3"/>
            </p:custDataLst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0"/>
            <a:ext cx="9144000" cy="5943599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1990725"/>
            <a:ext cx="7772400" cy="2047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4114800"/>
            <a:ext cx="7772400" cy="1347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170846"/>
            <a:ext cx="9144000" cy="177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4724400" y="1600200"/>
            <a:ext cx="40385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  <p:custDataLst>
              <p:tags r:id="rId4"/>
            </p:custDataLst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  <p:custDataLst>
              <p:tags r:id="rId6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6002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304800" y="2373311"/>
            <a:ext cx="4040187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>
          <a:xfrm>
            <a:off x="4721225" y="160020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  <p:custDataLst>
              <p:tags r:id="rId5"/>
            </p:custDataLst>
          </p:nvPr>
        </p:nvSpPr>
        <p:spPr>
          <a:xfrm>
            <a:off x="4721225" y="2373311"/>
            <a:ext cx="4041774" cy="357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  <p:custDataLst>
              <p:tags r:id="rId6"/>
            </p:custDataLst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  <p:custDataLst>
              <p:tags r:id="rId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  <p:custDataLst>
              <p:tags r:id="rId8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400299" y="-495299"/>
            <a:ext cx="4267199" cy="84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6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1447800"/>
            <a:ext cx="9144000" cy="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/>
          <p:nvPr>
            <p:custDataLst>
              <p:tags r:id="rId10"/>
            </p:custDataLst>
          </p:nvPr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AECCF1"/>
              </a:gs>
              <a:gs pos="50000">
                <a:srgbClr val="CEE0F6"/>
              </a:gs>
              <a:gs pos="100000">
                <a:srgbClr val="E7F1FA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304800" y="76200"/>
            <a:ext cx="8458200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04800" y="1600200"/>
            <a:ext cx="84582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0660" algn="l" rtl="0">
              <a:spcBef>
                <a:spcPts val="0"/>
              </a:spcBef>
              <a:spcAft>
                <a:spcPts val="600"/>
              </a:spcAft>
              <a:buClr>
                <a:srgbClr val="A5A5A5"/>
              </a:buClr>
              <a:buFont typeface="Noto Symbol"/>
              <a:buChar char="▪"/>
              <a:defRPr/>
            </a:lvl1pPr>
            <a:lvl2pPr marL="742950" marR="0" indent="-15875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Noto Symbol"/>
              <a:buChar char="▪"/>
              <a:defRPr/>
            </a:lvl2pPr>
            <a:lvl3pPr marL="1143000" marR="0" indent="-116839" algn="l" rtl="0">
              <a:spcBef>
                <a:spcPts val="0"/>
              </a:spcBef>
              <a:spcAft>
                <a:spcPts val="600"/>
              </a:spcAft>
              <a:buClr>
                <a:srgbClr val="538CD5"/>
              </a:buClr>
              <a:buFont typeface="Noto Symbol"/>
              <a:buChar char="▪"/>
              <a:defRPr/>
            </a:lvl3pPr>
            <a:lvl4pPr marL="1600200" marR="0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333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  <p:custDataLst>
              <p:tags r:id="rId13"/>
            </p:custDataLst>
          </p:nvPr>
        </p:nvSpPr>
        <p:spPr>
          <a:xfrm>
            <a:off x="3048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  <p:custDataLst>
              <p:tags r:id="rId14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  <p:custDataLst>
              <p:tags r:id="rId15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00400" y="6093160"/>
            <a:ext cx="5714999" cy="4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94441" y="6096000"/>
            <a:ext cx="2853559" cy="455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hape 18"/>
          <p:cNvCxnSpPr/>
          <p:nvPr/>
        </p:nvCxnSpPr>
        <p:spPr>
          <a:xfrm>
            <a:off x="0" y="5943600"/>
            <a:ext cx="9144000" cy="0"/>
          </a:xfrm>
          <a:prstGeom prst="straightConnector1">
            <a:avLst/>
          </a:prstGeom>
          <a:noFill/>
          <a:ln w="9525" cap="flat">
            <a:solidFill>
              <a:srgbClr val="C5D8F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637622"/>
            <a:ext cx="9144000" cy="81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" y="6094472"/>
            <a:ext cx="2852928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94"/>
            <a:ext cx="9143245" cy="804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093160"/>
            <a:ext cx="5711952" cy="40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63" y="0"/>
            <a:ext cx="2596682" cy="82289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.gov/AEFLA" TargetMode="External"/><Relationship Id="rId3" Type="http://schemas.openxmlformats.org/officeDocument/2006/relationships/tags" Target="../tags/tag48.xml"/><Relationship Id="rId7" Type="http://schemas.openxmlformats.org/officeDocument/2006/relationships/hyperlink" Target="mailto:DOL.WIOA@dol.gov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hyperlink" Target="http://www.doleta.gov/WIOA" TargetMode="External"/><Relationship Id="rId11" Type="http://schemas.openxmlformats.org/officeDocument/2006/relationships/image" Target="../media/image16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5.jpg"/><Relationship Id="rId4" Type="http://schemas.openxmlformats.org/officeDocument/2006/relationships/slideLayout" Target="../slideLayouts/slideLayout5.xml"/><Relationship Id="rId9" Type="http://schemas.openxmlformats.org/officeDocument/2006/relationships/hyperlink" Target="http://www2.ed.gov/about/offices/list/osers/rsa/wioa-reauthoriz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35600" y="1270975"/>
            <a:ext cx="8148600" cy="309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800" b="1">
                <a:solidFill>
                  <a:schemeClr val="accent1"/>
                </a:solidFill>
              </a:rPr>
              <a:t>Workforce Innovation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800" b="1">
                <a:solidFill>
                  <a:schemeClr val="accent1"/>
                </a:solidFill>
              </a:rPr>
              <a:t>and Opportunity Act:</a:t>
            </a:r>
          </a:p>
          <a:p>
            <a:pPr marL="0" marR="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1" i="1">
                <a:solidFill>
                  <a:schemeClr val="accent1"/>
                </a:solidFill>
              </a:rPr>
              <a:t>An Introduction to Key Provisions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662" y="14688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1" dirty="0">
                <a:solidFill>
                  <a:schemeClr val="accent1"/>
                </a:solidFill>
              </a:rPr>
              <a:t>Presented by Portia Wu,</a:t>
            </a:r>
          </a:p>
          <a:p>
            <a:pPr marL="0" marR="0" lvl="0" indent="0" algn="just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1" dirty="0">
                <a:solidFill>
                  <a:schemeClr val="accent1"/>
                </a:solidFill>
              </a:rPr>
              <a:t>Assistant Secretary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83" name="Shape 83"/>
          <p:cNvSpPr txBox="1"/>
          <p:nvPr>
            <p:custDataLst>
              <p:tags r:id="rId4"/>
            </p:custDataLst>
          </p:nvPr>
        </p:nvSpPr>
        <p:spPr>
          <a:xfrm>
            <a:off x="4616275" y="2695250"/>
            <a:ext cx="3972900" cy="236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b="1"/>
              <a:t>Portia Wu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b="1"/>
              <a:t>Assistant Secretary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Employment and Training Administration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/>
              <a:t>U.S. Department of Labor</a:t>
            </a:r>
          </a:p>
          <a:p>
            <a:pPr>
              <a:spcBef>
                <a:spcPts val="0"/>
              </a:spcBef>
              <a:buNone/>
            </a:pPr>
            <a:endParaRPr sz="2400" b="1"/>
          </a:p>
        </p:txBody>
      </p:sp>
      <p:sp>
        <p:nvSpPr>
          <p:cNvPr id="85" name="Shape 85"/>
          <p:cNvSpPr txBox="1"/>
          <p:nvPr>
            <p:custDataLst>
              <p:tags r:id="rId5"/>
            </p:custDataLst>
          </p:nvPr>
        </p:nvSpPr>
        <p:spPr>
          <a:xfrm>
            <a:off x="78900" y="5590837"/>
            <a:ext cx="8986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Have a question or comment about WIOA?  </a:t>
            </a:r>
            <a:r>
              <a:rPr lang="en-US" dirty="0" smtClean="0">
                <a:solidFill>
                  <a:srgbClr val="000000"/>
                </a:solidFill>
              </a:rPr>
              <a:t>Email </a:t>
            </a:r>
            <a:r>
              <a:rPr lang="en-US" b="1" dirty="0">
                <a:solidFill>
                  <a:srgbClr val="000000"/>
                </a:solidFill>
              </a:rPr>
              <a:t>DOL.WIOA@dol.gov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79" y="1962112"/>
            <a:ext cx="2418081" cy="3022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44" y="1961097"/>
            <a:ext cx="2414016" cy="30236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88625"/>
            <a:ext cx="6096299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Connecting the </a:t>
            </a:r>
            <a:r>
              <a:rPr lang="en-US" sz="3200" b="1" dirty="0" smtClean="0">
                <a:solidFill>
                  <a:schemeClr val="accent1"/>
                </a:solidFill>
              </a:rPr>
              <a:t>Job-Driven 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8100" y="1531525"/>
            <a:ext cx="6604451" cy="43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28" y="1531843"/>
            <a:ext cx="6601423" cy="43887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6167700" cy="134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accent1"/>
                </a:solidFill>
              </a:rPr>
              <a:t>Opportunities for Partnerships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6705600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6475" y="1555981"/>
            <a:ext cx="4820500" cy="420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33" y="1555981"/>
            <a:ext cx="4815442" cy="42058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76200"/>
            <a:ext cx="6167700" cy="134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>
                <a:solidFill>
                  <a:srgbClr val="4F81BD"/>
                </a:solidFill>
              </a:rPr>
              <a:t>Information and Questions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>
            <p:custDataLst>
              <p:tags r:id="rId3"/>
            </p:custDataLst>
          </p:nvPr>
        </p:nvSpPr>
        <p:spPr>
          <a:xfrm>
            <a:off x="388050" y="1827129"/>
            <a:ext cx="8633120" cy="427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/>
              <a:t>Department of </a:t>
            </a:r>
            <a:r>
              <a:rPr lang="en-US" sz="2000" b="1" dirty="0" smtClean="0"/>
              <a:t>Labor</a:t>
            </a:r>
            <a:endParaRPr lang="en-US" sz="100" b="1" dirty="0"/>
          </a:p>
          <a:p>
            <a:pPr marL="457200" lvl="0" indent="-3429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dirty="0"/>
              <a:t>WIOA resource page</a:t>
            </a:r>
            <a:br>
              <a:rPr lang="en-US" sz="1800" dirty="0"/>
            </a:br>
            <a:r>
              <a:rPr lang="en-US" sz="1800" b="1" dirty="0" smtClean="0">
                <a:hlinkClick r:id="rId6"/>
              </a:rPr>
              <a:t>www.doleta.gov/WIOA</a:t>
            </a:r>
            <a:r>
              <a:rPr lang="en-US" sz="1800" b="1" dirty="0" smtClean="0"/>
              <a:t> </a:t>
            </a:r>
            <a:endParaRPr lang="en-US" sz="100" dirty="0"/>
          </a:p>
          <a:p>
            <a:pPr marL="457200" lvl="0" indent="-342900" rtl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dirty="0"/>
              <a:t>WIOA dedicated email</a:t>
            </a:r>
            <a:br>
              <a:rPr lang="en-US" sz="1800" dirty="0"/>
            </a:br>
            <a:r>
              <a:rPr lang="en-US" sz="1800" b="1" dirty="0" smtClean="0">
                <a:hlinkClick r:id="rId7"/>
              </a:rPr>
              <a:t>DOL.WIOA@dol.gov</a:t>
            </a:r>
            <a:r>
              <a:rPr lang="en-US" sz="1800" b="1" dirty="0" smtClean="0"/>
              <a:t> </a:t>
            </a:r>
            <a:endParaRPr sz="8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/>
              <a:t>Department of </a:t>
            </a:r>
            <a:r>
              <a:rPr lang="en-US" sz="2000" b="1" dirty="0" smtClean="0"/>
              <a:t>Education</a:t>
            </a:r>
            <a:endParaRPr lang="en-US" sz="100" b="1" dirty="0"/>
          </a:p>
          <a:p>
            <a:pPr marL="457200" lvl="0" indent="-342900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dirty="0"/>
              <a:t>Office of Career, Technical, &amp; Adult Education’s WIOA resource page</a:t>
            </a:r>
            <a:br>
              <a:rPr lang="en-US" sz="1800" dirty="0"/>
            </a:br>
            <a:r>
              <a:rPr lang="en-US" sz="1800" b="1" dirty="0" smtClean="0">
                <a:hlinkClick r:id="rId8"/>
              </a:rPr>
              <a:t>www.ed.gov/AEFLA</a:t>
            </a:r>
            <a:r>
              <a:rPr lang="en-US" sz="1800" b="1" dirty="0" smtClean="0"/>
              <a:t> </a:t>
            </a:r>
            <a:endParaRPr lang="en-US" sz="100" dirty="0"/>
          </a:p>
          <a:p>
            <a:pPr marL="457200" lvl="0" indent="-3429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dirty="0"/>
              <a:t>Rehabilitation Services Administration’s WIOA resource page</a:t>
            </a:r>
            <a:br>
              <a:rPr lang="en-US" sz="1800" dirty="0"/>
            </a:br>
            <a:r>
              <a:rPr lang="en-US" sz="1800" b="1" dirty="0">
                <a:hlinkClick r:id="rId9"/>
              </a:rPr>
              <a:t>http://</a:t>
            </a:r>
            <a:r>
              <a:rPr lang="en-US" sz="1800" b="1" dirty="0" smtClean="0">
                <a:hlinkClick r:id="rId9"/>
              </a:rPr>
              <a:t>www2.ed.gov/about/offices/list/osers/rsa/wioa-reauthorization.html</a:t>
            </a:r>
            <a:r>
              <a:rPr lang="en-US" sz="1800" b="1" dirty="0" smtClean="0"/>
              <a:t> </a:t>
            </a:r>
            <a:endParaRPr sz="1800" b="1"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2651" y="1994825"/>
            <a:ext cx="3630813" cy="21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48" y="1995703"/>
            <a:ext cx="3633216" cy="2103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property id=&quot;20141&quot; value=&quot;WIOA101: Welcome_Open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ggonzalez\Desktop\Projects\W31\Audio\WIOA 101\Part I WelcomeOpening\Final&quot;/&gt;&lt;property id=&quot;20225&quot; value=&quot;C:\Users\ggonzalez\Desktop\Projects\W31\Audio\WIOA 101\Part I WelcomeOpening\&quot;/&gt;&lt;property id=&quot;20226&quot; value=&quot;C:\Users\ggonzalez\Desktop\Projects\W31\Audio\WIOA 101\Part I WelcomeOpening\PPT\WIOA101_Part_I_Welcome_Opening.pptx&quot;/&gt;&lt;property id=&quot;20250&quot; value=&quot;0&quot;/&gt;&lt;property id=&quot;20251&quot; value=&quot;0&quot;/&gt;&lt;property id=&quot;20259&quot; value=&quot;0&quot;/&gt;&lt;property id=&quot;20700&quot; value=&quot;0&quot;/&gt;&lt;object type=&quot;2&quot; unique_id=&quot;10684&quot;&gt;&lt;object type=&quot;3&quot; unique_id=&quot;10685&quot;&gt;&lt;property id=&quot;20148&quot; value=&quot;5&quot;/&gt;&lt;property id=&quot;20300&quot; value=&quot;Slide 1 - &amp;quot;Workforce Innovation &amp;#x0D;and Opportunity Act:&amp;#x0D;An Introduction to Key Provisions &amp;quot;&quot;/&gt;&lt;property id=&quot;20307&quot; value=&quot;256&quot;/&gt;&lt;property id=&quot;20309&quot; value=&quot;-1&quot;/&gt;&lt;/object&gt;&lt;object type=&quot;3&quot; unique_id=&quot;10686&quot;&gt;&lt;property id=&quot;20148&quot; value=&quot;5&quot;/&gt;&lt;property id=&quot;20300&quot; value=&quot;Slide 2 - &amp;quot;Presented by Portia Wu,&amp;#x0D;Assistant Secretary&amp;quot;&quot;/&gt;&lt;property id=&quot;20307&quot; value=&quot;257&quot;/&gt;&lt;property id=&quot;20309&quot; value=&quot;-1&quot;/&gt;&lt;/object&gt;&lt;object type=&quot;3&quot; unique_id=&quot;10687&quot;&gt;&lt;property id=&quot;20148&quot; value=&quot;5&quot;/&gt;&lt;property id=&quot;20300&quot; value=&quot;Slide 3 - &amp;quot;Connecting the Job-Driven &amp;#x0D;Agenda&amp;quot;&quot;/&gt;&lt;property id=&quot;20307&quot; value=&quot;258&quot;/&gt;&lt;property id=&quot;20309&quot; value=&quot;-1&quot;/&gt;&lt;/object&gt;&lt;object type=&quot;3&quot; unique_id=&quot;10688&quot;&gt;&lt;property id=&quot;20148&quot; value=&quot;5&quot;/&gt;&lt;property id=&quot;20300&quot; value=&quot;Slide 4 - &amp;quot;Opportunities for Partnerships&amp;quot;&quot;/&gt;&lt;property id=&quot;20307&quot; value=&quot;259&quot;/&gt;&lt;property id=&quot;20309&quot; value=&quot;-1&quot;/&gt;&lt;/object&gt;&lt;object type=&quot;3&quot; unique_id=&quot;10689&quot;&gt;&lt;property id=&quot;20148&quot; value=&quot;5&quot;/&gt;&lt;property id=&quot;20300&quot; value=&quot;Slide 5 - &amp;quot;Information and Questions&amp;#x0D;&amp;quot;&quot;/&gt;&lt;property id=&quot;20307&quot; value=&quot;260&quot;/&gt;&lt;property id=&quot;20309&quot; value=&quot;-1&quot;/&gt;&lt;/object&gt;&lt;/object&gt;&lt;object type=&quot;8&quot; unique_id=&quot;10696&quot;&gt;&lt;object type=&quot;9&quot; unique_id=&quot;10707&quot;&gt;&lt;property id=&quot;20000&quot; value=&quot;0&quot;/&gt;&lt;property id=&quot;20400&quot; value=&quot;PPT&quot;/&gt;&lt;property id=&quot;20401&quot; value=&quot;WIOA101Welcome_Opening.pptx&quot;/&gt;&lt;property id=&quot;20402&quot; value=&quot;0&quot;/&gt;&lt;property id=&quot;20404&quot; value=&quot;972196&quot;/&gt;&lt;property id=&quot;20405&quot; value=&quot;0&quot;/&gt;&lt;/object&gt;&lt;object type=&quot;9&quot; unique_id=&quot;10708&quot;&gt;&lt;property id=&quot;20000&quot; value=&quot;0&quot;/&gt;&lt;property id=&quot;20400&quot; value=&quot;Transcript&quot;/&gt;&lt;property id=&quot;20401&quot; value=&quot;Welcome Opening.pdf&quot;/&gt;&lt;property id=&quot;20402&quot; value=&quot;0&quot;/&gt;&lt;property id=&quot;20404&quot; value=&quot;16816&quot;/&gt;&lt;property id=&quot;20405&quot; value=&quot;1&quot;/&gt;&lt;/object&gt;&lt;/object&gt;&lt;object type=&quot;4&quot; unique_id=&quot;10704&quot;&gt;&lt;/object&gt;&lt;object type=&quot;10&quot; unique_id=&quot;10705&quot;&gt;&lt;object type=&quot;11&quot; unique_id=&quot;10706&quot;&gt;&lt;property id=&quot;20180&quot; value=&quot;1&quot;/&gt;&lt;property id=&quot;20181&quot; value=&quot;1&quot;/&gt;&lt;property id=&quot;20183&quot; value=&quot;1&quot;/&gt;&lt;/object&gt;&lt;object type=&quot;12&quot; unique_id=&quot;10709&quot;&gt;&lt;/object&gt;&lt;/object&gt;&lt;/object&gt;&lt;/database&gt;"/>
  <p:tag name="MMPROD_THEME_BG_IMAGE" val="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21&quot;/&gt;&lt;lineCharCount val=&quot;34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 WelcomeOpening\Audio\Edited\2.mp3"/>
  <p:tag name="PPSNARRATION" val="1,184190556,C:\Users\ggonzalez\Desktop\Projects\W31\Audio\WIOA 101\Part I WelcomeOpening\PPT\WIOA101_Part_I_Welcome_Opening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0&quot;/&gt;&lt;lineCharCount val=&quot;20&quot;/&gt;&lt;lineCharCount val=&quot;24&quot;/&gt;&lt;lineCharCount val=&quot;15&quot;/&gt;&lt;lineCharCount val=&quot;2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 WelcomeOpening\Audio\Edited\3.mp3"/>
  <p:tag name="PPSNARRATION" val="2,184190556,C:\Users\ggonzalez\Desktop\Projects\W31\Audio\WIOA 101\Part I WelcomeOpening\PPT\WIOA101_Part_I_Welcome_Opening_pptx\Media.ppc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 WelcomeOpening\Audio\Edited\4.mp3"/>
  <p:tag name="PPSNARRATION" val="3,184190556,C:\Users\ggonzalez\Desktop\Projects\W31\Audio\WIOA 101\Part I WelcomeOpening\PPT\WIOA101_Part_I_Welcome_Opening_pptx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ggonzalez\Desktop\Projects\W31\Audio\WIOA 101\Part I WelcomeOpening\Audio\Edited\5.mp3"/>
  <p:tag name="PPSNARRATION" val="4,184190556,C:\Users\ggonzalez\Desktop\Projects\W31\Audio\WIOA 101\Part I WelcomeOpening\PPT\WIOA101_Part_I_Welcome_Opening_pptx\Media.ppc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0&quot;/&gt;&lt;lineCharCount val=&quot;19&quot;/&gt;&lt;lineCharCount val=&quot;21&quot;/&gt;&lt;lineCharCount val=&quot;21&quot;/&gt;&lt;lineCharCount val=&quot;18&quot;/&gt;&lt;lineCharCount val=&quot;24&quot;/&gt;&lt;lineCharCount val=&quot;68&quot;/&gt;&lt;lineCharCount val=&quot;18&quot;/&gt;&lt;lineCharCount val=&quot;60&quot;/&gt;&lt;lineCharCount val=&quot;7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93</Words>
  <Application>Microsoft Office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Workforce Innovation  and Opportunity Act: An Introduction to Key Provisions </vt:lpstr>
      <vt:lpstr>Presented by Portia Wu, Assistant Secretary</vt:lpstr>
      <vt:lpstr>Connecting the Job-Driven  Agenda</vt:lpstr>
      <vt:lpstr>Opportunities for Partnerships</vt:lpstr>
      <vt:lpstr>Information and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Innovation  and Opportunity Act: An Introduction to Key Provisions</dc:title>
  <dc:creator>ggonzalez</dc:creator>
  <cp:lastModifiedBy>ggonzalez</cp:lastModifiedBy>
  <cp:revision>10</cp:revision>
  <dcterms:modified xsi:type="dcterms:W3CDTF">2014-11-24T17:54:56Z</dcterms:modified>
</cp:coreProperties>
</file>