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94" r:id="rId6"/>
    <p:sldId id="295" r:id="rId7"/>
    <p:sldId id="296" r:id="rId8"/>
    <p:sldId id="297" r:id="rId9"/>
    <p:sldId id="265" r:id="rId10"/>
    <p:sldId id="270" r:id="rId11"/>
    <p:sldId id="257" r:id="rId12"/>
    <p:sldId id="276" r:id="rId13"/>
    <p:sldId id="302" r:id="rId14"/>
    <p:sldId id="258" r:id="rId15"/>
    <p:sldId id="277" r:id="rId16"/>
    <p:sldId id="278" r:id="rId17"/>
    <p:sldId id="279" r:id="rId18"/>
    <p:sldId id="281" r:id="rId19"/>
    <p:sldId id="282" r:id="rId20"/>
    <p:sldId id="283" r:id="rId21"/>
    <p:sldId id="284" r:id="rId22"/>
    <p:sldId id="293" r:id="rId23"/>
    <p:sldId id="285" r:id="rId24"/>
    <p:sldId id="286" r:id="rId25"/>
    <p:sldId id="287" r:id="rId26"/>
    <p:sldId id="288" r:id="rId27"/>
    <p:sldId id="289" r:id="rId28"/>
    <p:sldId id="300" r:id="rId29"/>
    <p:sldId id="290" r:id="rId30"/>
    <p:sldId id="291" r:id="rId31"/>
  </p:sldIdLst>
  <p:sldSz cx="9144000" cy="6858000" type="screen4x3"/>
  <p:notesSz cx="7010400" cy="9296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60797" autoAdjust="0"/>
  </p:normalViewPr>
  <p:slideViewPr>
    <p:cSldViewPr snapToGrid="0">
      <p:cViewPr varScale="1">
        <p:scale>
          <a:sx n="44" d="100"/>
          <a:sy n="44" d="100"/>
        </p:scale>
        <p:origin x="2214" y="48"/>
      </p:cViewPr>
      <p:guideLst>
        <p:guide orient="horz" pos="2160"/>
        <p:guide pos="2880"/>
      </p:guideLst>
    </p:cSldViewPr>
  </p:slideViewPr>
  <p:notesTextViewPr>
    <p:cViewPr>
      <p:scale>
        <a:sx n="3" d="2"/>
        <a:sy n="3" d="2"/>
      </p:scale>
      <p:origin x="0" y="0"/>
    </p:cViewPr>
  </p:notesTextViewPr>
  <p:sorterViewPr>
    <p:cViewPr varScale="1">
      <p:scale>
        <a:sx n="1" d="1"/>
        <a:sy n="1" d="1"/>
      </p:scale>
      <p:origin x="0" y="-581"/>
    </p:cViewPr>
  </p:sorterViewPr>
  <p:notesViewPr>
    <p:cSldViewPr snapToGrid="0">
      <p:cViewPr>
        <p:scale>
          <a:sx n="100" d="100"/>
          <a:sy n="100" d="100"/>
        </p:scale>
        <p:origin x="-1584" y="9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B6A80-777A-416A-A01F-45E8732B4E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AA4C93D-835A-406F-8422-DFE2E7EF2379}">
      <dgm:prSet phldrT="[Text]"/>
      <dgm:spPr/>
      <dgm:t>
        <a:bodyPr/>
        <a:lstStyle/>
        <a:p>
          <a:r>
            <a:rPr lang="en-US" dirty="0"/>
            <a:t>Short-term Intensive Training</a:t>
          </a:r>
        </a:p>
      </dgm:t>
    </dgm:pt>
    <dgm:pt modelId="{263A8783-8B48-4D99-8F4F-A97AF05094D0}" type="parTrans" cxnId="{64C466B8-0F1B-4E13-950A-5045439F4560}">
      <dgm:prSet/>
      <dgm:spPr/>
      <dgm:t>
        <a:bodyPr/>
        <a:lstStyle/>
        <a:p>
          <a:endParaRPr lang="en-US"/>
        </a:p>
      </dgm:t>
    </dgm:pt>
    <dgm:pt modelId="{19AE8171-4FEC-40A2-A70E-AB0B46F1547B}" type="sibTrans" cxnId="{64C466B8-0F1B-4E13-950A-5045439F4560}">
      <dgm:prSet/>
      <dgm:spPr/>
      <dgm:t>
        <a:bodyPr/>
        <a:lstStyle/>
        <a:p>
          <a:endParaRPr lang="en-US"/>
        </a:p>
      </dgm:t>
    </dgm:pt>
    <dgm:pt modelId="{6988608D-EA1C-462F-8D95-C2A1435DA568}">
      <dgm:prSet phldrT="[Text]"/>
      <dgm:spPr/>
      <dgm:t>
        <a:bodyPr/>
        <a:lstStyle/>
        <a:p>
          <a:r>
            <a:rPr lang="en-US" dirty="0"/>
            <a:t>Refresh or upgrade skills</a:t>
          </a:r>
        </a:p>
      </dgm:t>
    </dgm:pt>
    <dgm:pt modelId="{8A5D73AC-9E29-47FF-8336-DB1A2D814DC3}" type="parTrans" cxnId="{8754FFBC-A246-45F2-AEB5-F1964005985E}">
      <dgm:prSet/>
      <dgm:spPr/>
      <dgm:t>
        <a:bodyPr/>
        <a:lstStyle/>
        <a:p>
          <a:endParaRPr lang="en-US"/>
        </a:p>
      </dgm:t>
    </dgm:pt>
    <dgm:pt modelId="{8E707FDE-6077-4282-893C-7BED3969CF51}" type="sibTrans" cxnId="{8754FFBC-A246-45F2-AEB5-F1964005985E}">
      <dgm:prSet/>
      <dgm:spPr/>
      <dgm:t>
        <a:bodyPr/>
        <a:lstStyle/>
        <a:p>
          <a:endParaRPr lang="en-US"/>
        </a:p>
      </dgm:t>
    </dgm:pt>
    <dgm:pt modelId="{43224736-C9DB-4115-958C-F15900A70DE8}">
      <dgm:prSet phldrT="[Text]"/>
      <dgm:spPr/>
      <dgm:t>
        <a:bodyPr/>
        <a:lstStyle/>
        <a:p>
          <a:r>
            <a:rPr lang="en-US" dirty="0"/>
            <a:t>Accelerated training</a:t>
          </a:r>
        </a:p>
      </dgm:t>
    </dgm:pt>
    <dgm:pt modelId="{7F4213E2-E68C-416A-AFFA-396CDD6BF6F1}" type="parTrans" cxnId="{91E21838-FEDF-43D3-A1E7-CB616E57ACB1}">
      <dgm:prSet/>
      <dgm:spPr/>
      <dgm:t>
        <a:bodyPr/>
        <a:lstStyle/>
        <a:p>
          <a:endParaRPr lang="en-US"/>
        </a:p>
      </dgm:t>
    </dgm:pt>
    <dgm:pt modelId="{1BCE8F62-DE69-484C-B9BE-49B5A2F00124}" type="sibTrans" cxnId="{91E21838-FEDF-43D3-A1E7-CB616E57ACB1}">
      <dgm:prSet/>
      <dgm:spPr/>
      <dgm:t>
        <a:bodyPr/>
        <a:lstStyle/>
        <a:p>
          <a:endParaRPr lang="en-US"/>
        </a:p>
      </dgm:t>
    </dgm:pt>
    <dgm:pt modelId="{F631F1C4-6BD8-4041-98A7-20E490C3C328}">
      <dgm:prSet phldrT="[Text]"/>
      <dgm:spPr/>
      <dgm:t>
        <a:bodyPr/>
        <a:lstStyle/>
        <a:p>
          <a:r>
            <a:rPr lang="en-US" dirty="0"/>
            <a:t>Longer-term Intensive Training</a:t>
          </a:r>
        </a:p>
      </dgm:t>
    </dgm:pt>
    <dgm:pt modelId="{B1343AAB-C97A-4C48-856A-62BA5DD5DC65}" type="parTrans" cxnId="{36ED9FCB-D9C7-4215-8141-FE8D6A9CB441}">
      <dgm:prSet/>
      <dgm:spPr/>
      <dgm:t>
        <a:bodyPr/>
        <a:lstStyle/>
        <a:p>
          <a:endParaRPr lang="en-US"/>
        </a:p>
      </dgm:t>
    </dgm:pt>
    <dgm:pt modelId="{A91BD484-8817-4AC2-A9F2-AEE1DC458A62}" type="sibTrans" cxnId="{36ED9FCB-D9C7-4215-8141-FE8D6A9CB441}">
      <dgm:prSet/>
      <dgm:spPr/>
      <dgm:t>
        <a:bodyPr/>
        <a:lstStyle/>
        <a:p>
          <a:endParaRPr lang="en-US"/>
        </a:p>
      </dgm:t>
    </dgm:pt>
    <dgm:pt modelId="{06580A65-2AFA-470C-91FF-0DD2276F74FC}">
      <dgm:prSet phldrT="[Text]"/>
      <dgm:spPr/>
      <dgm:t>
        <a:bodyPr/>
        <a:lstStyle/>
        <a:p>
          <a:r>
            <a:rPr lang="en-US" dirty="0"/>
            <a:t>Rigorous and High-quality</a:t>
          </a:r>
        </a:p>
      </dgm:t>
    </dgm:pt>
    <dgm:pt modelId="{672080DD-BD22-491D-9932-135BB9594E98}" type="parTrans" cxnId="{25410608-DC1D-4DBD-91DF-4E3FABF26C41}">
      <dgm:prSet/>
      <dgm:spPr/>
      <dgm:t>
        <a:bodyPr/>
        <a:lstStyle/>
        <a:p>
          <a:endParaRPr lang="en-US"/>
        </a:p>
      </dgm:t>
    </dgm:pt>
    <dgm:pt modelId="{4C4AB1C7-995F-40DC-8A5A-22E8EE98D9E7}" type="sibTrans" cxnId="{25410608-DC1D-4DBD-91DF-4E3FABF26C41}">
      <dgm:prSet/>
      <dgm:spPr/>
      <dgm:t>
        <a:bodyPr/>
        <a:lstStyle/>
        <a:p>
          <a:endParaRPr lang="en-US"/>
        </a:p>
      </dgm:t>
    </dgm:pt>
    <dgm:pt modelId="{4A5FC44E-BE95-40DE-A4B5-59AD8017DF09}">
      <dgm:prSet phldrT="[Text]"/>
      <dgm:spPr/>
      <dgm:t>
        <a:bodyPr/>
        <a:lstStyle/>
        <a:p>
          <a:r>
            <a:rPr lang="en-US" dirty="0"/>
            <a:t>Sequenced training that leads to professional growth</a:t>
          </a:r>
        </a:p>
      </dgm:t>
    </dgm:pt>
    <dgm:pt modelId="{BBD46C52-5AEE-4935-8A13-DCF90E064E24}" type="parTrans" cxnId="{77F4ACFC-B9BA-4DD0-A580-2E0B68DAA3ED}">
      <dgm:prSet/>
      <dgm:spPr/>
      <dgm:t>
        <a:bodyPr/>
        <a:lstStyle/>
        <a:p>
          <a:endParaRPr lang="en-US"/>
        </a:p>
      </dgm:t>
    </dgm:pt>
    <dgm:pt modelId="{43D1C192-5DD9-4AF5-A4AC-22A85F633C22}" type="sibTrans" cxnId="{77F4ACFC-B9BA-4DD0-A580-2E0B68DAA3ED}">
      <dgm:prSet/>
      <dgm:spPr/>
      <dgm:t>
        <a:bodyPr/>
        <a:lstStyle/>
        <a:p>
          <a:endParaRPr lang="en-US"/>
        </a:p>
      </dgm:t>
    </dgm:pt>
    <dgm:pt modelId="{3EC22EBD-4EBD-49A3-8B16-5B7BE84DF43C}">
      <dgm:prSet phldrT="[Text]"/>
      <dgm:spPr/>
      <dgm:t>
        <a:bodyPr/>
        <a:lstStyle/>
        <a:p>
          <a:r>
            <a:rPr lang="en-US" dirty="0"/>
            <a:t>Upskilling Frontline Incumbent Workers</a:t>
          </a:r>
        </a:p>
      </dgm:t>
    </dgm:pt>
    <dgm:pt modelId="{66744A93-22CD-4C78-B1A8-0CE9A70EC613}" type="parTrans" cxnId="{7E84BD90-FBF9-45DA-866A-E97630631CB0}">
      <dgm:prSet/>
      <dgm:spPr/>
    </dgm:pt>
    <dgm:pt modelId="{5869A691-E28F-4F32-A924-6CEC314F75D6}" type="sibTrans" cxnId="{7E84BD90-FBF9-45DA-866A-E97630631CB0}">
      <dgm:prSet/>
      <dgm:spPr/>
    </dgm:pt>
    <dgm:pt modelId="{E01AB67D-3D6D-48A1-9C04-8C54D667933B}">
      <dgm:prSet phldrT="[Text]"/>
      <dgm:spPr/>
      <dgm:t>
        <a:bodyPr/>
        <a:lstStyle/>
        <a:p>
          <a:r>
            <a:rPr lang="en-US" dirty="0"/>
            <a:t>Leads to career advancement for frontline incumbent workers</a:t>
          </a:r>
        </a:p>
      </dgm:t>
    </dgm:pt>
    <dgm:pt modelId="{5638B696-C874-4A3C-A051-00146F984E9A}" type="parTrans" cxnId="{37AC5316-916F-47A2-BF7D-83AF98CAECF9}">
      <dgm:prSet/>
      <dgm:spPr/>
    </dgm:pt>
    <dgm:pt modelId="{07D34A23-B0D7-4235-8711-ABDA16491AE9}" type="sibTrans" cxnId="{37AC5316-916F-47A2-BF7D-83AF98CAECF9}">
      <dgm:prSet/>
      <dgm:spPr/>
    </dgm:pt>
    <dgm:pt modelId="{5BFC1A2A-FBC0-4F5A-924A-0CB20EEB9F7F}" type="pres">
      <dgm:prSet presAssocID="{2F9B6A80-777A-416A-A01F-45E8732B4EFB}" presName="Name0" presStyleCnt="0">
        <dgm:presLayoutVars>
          <dgm:dir/>
          <dgm:animLvl val="lvl"/>
          <dgm:resizeHandles/>
        </dgm:presLayoutVars>
      </dgm:prSet>
      <dgm:spPr/>
    </dgm:pt>
    <dgm:pt modelId="{FDFA35A6-5D65-456F-980F-6203E2629C3C}" type="pres">
      <dgm:prSet presAssocID="{AAA4C93D-835A-406F-8422-DFE2E7EF2379}" presName="linNode" presStyleCnt="0"/>
      <dgm:spPr/>
    </dgm:pt>
    <dgm:pt modelId="{70F48DF0-C2F9-477E-9327-0D25E8858A53}" type="pres">
      <dgm:prSet presAssocID="{AAA4C93D-835A-406F-8422-DFE2E7EF2379}" presName="parentShp" presStyleLbl="node1" presStyleIdx="0" presStyleCnt="3">
        <dgm:presLayoutVars>
          <dgm:bulletEnabled val="1"/>
        </dgm:presLayoutVars>
      </dgm:prSet>
      <dgm:spPr/>
    </dgm:pt>
    <dgm:pt modelId="{72CCA139-09D8-439A-85F6-2073DBB9E955}" type="pres">
      <dgm:prSet presAssocID="{AAA4C93D-835A-406F-8422-DFE2E7EF2379}" presName="childShp" presStyleLbl="bgAccFollowNode1" presStyleIdx="0" presStyleCnt="3">
        <dgm:presLayoutVars>
          <dgm:bulletEnabled val="1"/>
        </dgm:presLayoutVars>
      </dgm:prSet>
      <dgm:spPr/>
    </dgm:pt>
    <dgm:pt modelId="{E9CA8E74-CF6D-46CF-9991-98E1B61AC3A4}" type="pres">
      <dgm:prSet presAssocID="{19AE8171-4FEC-40A2-A70E-AB0B46F1547B}" presName="spacing" presStyleCnt="0"/>
      <dgm:spPr/>
    </dgm:pt>
    <dgm:pt modelId="{BA76818E-9DBD-4B05-AA7D-D9815F938414}" type="pres">
      <dgm:prSet presAssocID="{F631F1C4-6BD8-4041-98A7-20E490C3C328}" presName="linNode" presStyleCnt="0"/>
      <dgm:spPr/>
    </dgm:pt>
    <dgm:pt modelId="{143C9258-751A-430F-93B6-73390F1932FB}" type="pres">
      <dgm:prSet presAssocID="{F631F1C4-6BD8-4041-98A7-20E490C3C328}" presName="parentShp" presStyleLbl="node1" presStyleIdx="1" presStyleCnt="3">
        <dgm:presLayoutVars>
          <dgm:bulletEnabled val="1"/>
        </dgm:presLayoutVars>
      </dgm:prSet>
      <dgm:spPr/>
    </dgm:pt>
    <dgm:pt modelId="{B32197EF-0AB7-4574-BBA9-2D621197FD3F}" type="pres">
      <dgm:prSet presAssocID="{F631F1C4-6BD8-4041-98A7-20E490C3C328}" presName="childShp" presStyleLbl="bgAccFollowNode1" presStyleIdx="1" presStyleCnt="3">
        <dgm:presLayoutVars>
          <dgm:bulletEnabled val="1"/>
        </dgm:presLayoutVars>
      </dgm:prSet>
      <dgm:spPr/>
    </dgm:pt>
    <dgm:pt modelId="{747170C7-9BC6-4D36-B0DA-76AC7C6406C6}" type="pres">
      <dgm:prSet presAssocID="{A91BD484-8817-4AC2-A9F2-AEE1DC458A62}" presName="spacing" presStyleCnt="0"/>
      <dgm:spPr/>
    </dgm:pt>
    <dgm:pt modelId="{34BA737F-0502-469D-81A2-AAA4F257F5F5}" type="pres">
      <dgm:prSet presAssocID="{3EC22EBD-4EBD-49A3-8B16-5B7BE84DF43C}" presName="linNode" presStyleCnt="0"/>
      <dgm:spPr/>
    </dgm:pt>
    <dgm:pt modelId="{0A03D4BD-CA80-4431-B213-9F0984D3F6DF}" type="pres">
      <dgm:prSet presAssocID="{3EC22EBD-4EBD-49A3-8B16-5B7BE84DF43C}" presName="parentShp" presStyleLbl="node1" presStyleIdx="2" presStyleCnt="3">
        <dgm:presLayoutVars>
          <dgm:bulletEnabled val="1"/>
        </dgm:presLayoutVars>
      </dgm:prSet>
      <dgm:spPr/>
    </dgm:pt>
    <dgm:pt modelId="{B276455F-38E3-4292-AF29-55F361D7843E}" type="pres">
      <dgm:prSet presAssocID="{3EC22EBD-4EBD-49A3-8B16-5B7BE84DF43C}" presName="childShp" presStyleLbl="bgAccFollowNode1" presStyleIdx="2" presStyleCnt="3">
        <dgm:presLayoutVars>
          <dgm:bulletEnabled val="1"/>
        </dgm:presLayoutVars>
      </dgm:prSet>
      <dgm:spPr/>
    </dgm:pt>
  </dgm:ptLst>
  <dgm:cxnLst>
    <dgm:cxn modelId="{D9B787C9-E7F5-4C48-8A6B-F51E9D8C6FDA}" type="presOf" srcId="{43224736-C9DB-4115-958C-F15900A70DE8}" destId="{72CCA139-09D8-439A-85F6-2073DBB9E955}" srcOrd="0" destOrd="1" presId="urn:microsoft.com/office/officeart/2005/8/layout/vList6"/>
    <dgm:cxn modelId="{25410608-DC1D-4DBD-91DF-4E3FABF26C41}" srcId="{F631F1C4-6BD8-4041-98A7-20E490C3C328}" destId="{06580A65-2AFA-470C-91FF-0DD2276F74FC}" srcOrd="0" destOrd="0" parTransId="{672080DD-BD22-491D-9932-135BB9594E98}" sibTransId="{4C4AB1C7-995F-40DC-8A5A-22E8EE98D9E7}"/>
    <dgm:cxn modelId="{BC9BAFD1-2904-4D0B-8498-DF09871BA8EA}" type="presOf" srcId="{E01AB67D-3D6D-48A1-9C04-8C54D667933B}" destId="{B276455F-38E3-4292-AF29-55F361D7843E}" srcOrd="0" destOrd="0" presId="urn:microsoft.com/office/officeart/2005/8/layout/vList6"/>
    <dgm:cxn modelId="{64C466B8-0F1B-4E13-950A-5045439F4560}" srcId="{2F9B6A80-777A-416A-A01F-45E8732B4EFB}" destId="{AAA4C93D-835A-406F-8422-DFE2E7EF2379}" srcOrd="0" destOrd="0" parTransId="{263A8783-8B48-4D99-8F4F-A97AF05094D0}" sibTransId="{19AE8171-4FEC-40A2-A70E-AB0B46F1547B}"/>
    <dgm:cxn modelId="{9B7F76CA-285F-4FA3-A38C-57B90EDCAE41}" type="presOf" srcId="{F631F1C4-6BD8-4041-98A7-20E490C3C328}" destId="{143C9258-751A-430F-93B6-73390F1932FB}" srcOrd="0" destOrd="0" presId="urn:microsoft.com/office/officeart/2005/8/layout/vList6"/>
    <dgm:cxn modelId="{8754FFBC-A246-45F2-AEB5-F1964005985E}" srcId="{AAA4C93D-835A-406F-8422-DFE2E7EF2379}" destId="{6988608D-EA1C-462F-8D95-C2A1435DA568}" srcOrd="0" destOrd="0" parTransId="{8A5D73AC-9E29-47FF-8336-DB1A2D814DC3}" sibTransId="{8E707FDE-6077-4282-893C-7BED3969CF51}"/>
    <dgm:cxn modelId="{91E21838-FEDF-43D3-A1E7-CB616E57ACB1}" srcId="{AAA4C93D-835A-406F-8422-DFE2E7EF2379}" destId="{43224736-C9DB-4115-958C-F15900A70DE8}" srcOrd="1" destOrd="0" parTransId="{7F4213E2-E68C-416A-AFFA-396CDD6BF6F1}" sibTransId="{1BCE8F62-DE69-484C-B9BE-49B5A2F00124}"/>
    <dgm:cxn modelId="{36ED9FCB-D9C7-4215-8141-FE8D6A9CB441}" srcId="{2F9B6A80-777A-416A-A01F-45E8732B4EFB}" destId="{F631F1C4-6BD8-4041-98A7-20E490C3C328}" srcOrd="1" destOrd="0" parTransId="{B1343AAB-C97A-4C48-856A-62BA5DD5DC65}" sibTransId="{A91BD484-8817-4AC2-A9F2-AEE1DC458A62}"/>
    <dgm:cxn modelId="{7E84BD90-FBF9-45DA-866A-E97630631CB0}" srcId="{2F9B6A80-777A-416A-A01F-45E8732B4EFB}" destId="{3EC22EBD-4EBD-49A3-8B16-5B7BE84DF43C}" srcOrd="2" destOrd="0" parTransId="{66744A93-22CD-4C78-B1A8-0CE9A70EC613}" sibTransId="{5869A691-E28F-4F32-A924-6CEC314F75D6}"/>
    <dgm:cxn modelId="{B5FF96BB-3418-49AB-8587-0DA64FB42406}" type="presOf" srcId="{4A5FC44E-BE95-40DE-A4B5-59AD8017DF09}" destId="{B32197EF-0AB7-4574-BBA9-2D621197FD3F}" srcOrd="0" destOrd="1" presId="urn:microsoft.com/office/officeart/2005/8/layout/vList6"/>
    <dgm:cxn modelId="{37AC5316-916F-47A2-BF7D-83AF98CAECF9}" srcId="{3EC22EBD-4EBD-49A3-8B16-5B7BE84DF43C}" destId="{E01AB67D-3D6D-48A1-9C04-8C54D667933B}" srcOrd="0" destOrd="0" parTransId="{5638B696-C874-4A3C-A051-00146F984E9A}" sibTransId="{07D34A23-B0D7-4235-8711-ABDA16491AE9}"/>
    <dgm:cxn modelId="{77F4ACFC-B9BA-4DD0-A580-2E0B68DAA3ED}" srcId="{F631F1C4-6BD8-4041-98A7-20E490C3C328}" destId="{4A5FC44E-BE95-40DE-A4B5-59AD8017DF09}" srcOrd="1" destOrd="0" parTransId="{BBD46C52-5AEE-4935-8A13-DCF90E064E24}" sibTransId="{43D1C192-5DD9-4AF5-A4AC-22A85F633C22}"/>
    <dgm:cxn modelId="{A067C626-8AEA-4BDE-86F3-255FF0DD7AD7}" type="presOf" srcId="{AAA4C93D-835A-406F-8422-DFE2E7EF2379}" destId="{70F48DF0-C2F9-477E-9327-0D25E8858A53}" srcOrd="0" destOrd="0" presId="urn:microsoft.com/office/officeart/2005/8/layout/vList6"/>
    <dgm:cxn modelId="{23FD3D68-3B38-4AF4-89AB-F71EB75CCE1F}" type="presOf" srcId="{2F9B6A80-777A-416A-A01F-45E8732B4EFB}" destId="{5BFC1A2A-FBC0-4F5A-924A-0CB20EEB9F7F}" srcOrd="0" destOrd="0" presId="urn:microsoft.com/office/officeart/2005/8/layout/vList6"/>
    <dgm:cxn modelId="{86594F2A-74BA-477B-8FDF-5B7282E4EEBE}" type="presOf" srcId="{3EC22EBD-4EBD-49A3-8B16-5B7BE84DF43C}" destId="{0A03D4BD-CA80-4431-B213-9F0984D3F6DF}" srcOrd="0" destOrd="0" presId="urn:microsoft.com/office/officeart/2005/8/layout/vList6"/>
    <dgm:cxn modelId="{5DA6FFED-13E5-4154-BCEF-143F73FADA50}" type="presOf" srcId="{06580A65-2AFA-470C-91FF-0DD2276F74FC}" destId="{B32197EF-0AB7-4574-BBA9-2D621197FD3F}" srcOrd="0" destOrd="0" presId="urn:microsoft.com/office/officeart/2005/8/layout/vList6"/>
    <dgm:cxn modelId="{B1EBDA2C-CF0C-449D-8C31-46CAC44CC88D}" type="presOf" srcId="{6988608D-EA1C-462F-8D95-C2A1435DA568}" destId="{72CCA139-09D8-439A-85F6-2073DBB9E955}" srcOrd="0" destOrd="0" presId="urn:microsoft.com/office/officeart/2005/8/layout/vList6"/>
    <dgm:cxn modelId="{1A71CE01-C811-49DC-96FC-318E0C227BE2}" type="presParOf" srcId="{5BFC1A2A-FBC0-4F5A-924A-0CB20EEB9F7F}" destId="{FDFA35A6-5D65-456F-980F-6203E2629C3C}" srcOrd="0" destOrd="0" presId="urn:microsoft.com/office/officeart/2005/8/layout/vList6"/>
    <dgm:cxn modelId="{87772235-0D2C-4EC7-99E4-BDA38A81DC50}" type="presParOf" srcId="{FDFA35A6-5D65-456F-980F-6203E2629C3C}" destId="{70F48DF0-C2F9-477E-9327-0D25E8858A53}" srcOrd="0" destOrd="0" presId="urn:microsoft.com/office/officeart/2005/8/layout/vList6"/>
    <dgm:cxn modelId="{9E1DA0D6-ED8A-4AD2-92F2-16DF81216A9F}" type="presParOf" srcId="{FDFA35A6-5D65-456F-980F-6203E2629C3C}" destId="{72CCA139-09D8-439A-85F6-2073DBB9E955}" srcOrd="1" destOrd="0" presId="urn:microsoft.com/office/officeart/2005/8/layout/vList6"/>
    <dgm:cxn modelId="{DE03A42A-782C-4EBF-A316-D7C56C6B44D5}" type="presParOf" srcId="{5BFC1A2A-FBC0-4F5A-924A-0CB20EEB9F7F}" destId="{E9CA8E74-CF6D-46CF-9991-98E1B61AC3A4}" srcOrd="1" destOrd="0" presId="urn:microsoft.com/office/officeart/2005/8/layout/vList6"/>
    <dgm:cxn modelId="{92D0A28B-A13D-4E5D-936E-96BF1A21BB1F}" type="presParOf" srcId="{5BFC1A2A-FBC0-4F5A-924A-0CB20EEB9F7F}" destId="{BA76818E-9DBD-4B05-AA7D-D9815F938414}" srcOrd="2" destOrd="0" presId="urn:microsoft.com/office/officeart/2005/8/layout/vList6"/>
    <dgm:cxn modelId="{92C30FC9-920E-4CB0-9920-1608DEC3DF88}" type="presParOf" srcId="{BA76818E-9DBD-4B05-AA7D-D9815F938414}" destId="{143C9258-751A-430F-93B6-73390F1932FB}" srcOrd="0" destOrd="0" presId="urn:microsoft.com/office/officeart/2005/8/layout/vList6"/>
    <dgm:cxn modelId="{661C4547-59C3-4F09-9769-FEA0E6362877}" type="presParOf" srcId="{BA76818E-9DBD-4B05-AA7D-D9815F938414}" destId="{B32197EF-0AB7-4574-BBA9-2D621197FD3F}" srcOrd="1" destOrd="0" presId="urn:microsoft.com/office/officeart/2005/8/layout/vList6"/>
    <dgm:cxn modelId="{AF77E7DB-48D1-429F-97EF-AF674EA442D5}" type="presParOf" srcId="{5BFC1A2A-FBC0-4F5A-924A-0CB20EEB9F7F}" destId="{747170C7-9BC6-4D36-B0DA-76AC7C6406C6}" srcOrd="3" destOrd="0" presId="urn:microsoft.com/office/officeart/2005/8/layout/vList6"/>
    <dgm:cxn modelId="{FD9D0BE0-A7E5-43FE-BC13-45EA77B557F3}" type="presParOf" srcId="{5BFC1A2A-FBC0-4F5A-924A-0CB20EEB9F7F}" destId="{34BA737F-0502-469D-81A2-AAA4F257F5F5}" srcOrd="4" destOrd="0" presId="urn:microsoft.com/office/officeart/2005/8/layout/vList6"/>
    <dgm:cxn modelId="{BDB31A2D-95D1-47CF-B948-F4378175DAF2}" type="presParOf" srcId="{34BA737F-0502-469D-81A2-AAA4F257F5F5}" destId="{0A03D4BD-CA80-4431-B213-9F0984D3F6DF}" srcOrd="0" destOrd="0" presId="urn:microsoft.com/office/officeart/2005/8/layout/vList6"/>
    <dgm:cxn modelId="{59236A64-14A6-40B7-8C2D-3196AE1F5BE0}" type="presParOf" srcId="{34BA737F-0502-469D-81A2-AAA4F257F5F5}" destId="{B276455F-38E3-4292-AF29-55F361D784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B61C8-24C8-4275-93DE-B8434B716F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D45E8B8-AEC6-41BA-940E-8EF01F26A60C}">
      <dgm:prSet phldrT="[Text]"/>
      <dgm:spPr/>
      <dgm:t>
        <a:bodyPr/>
        <a:lstStyle/>
        <a:p>
          <a:r>
            <a:rPr lang="en-US" dirty="0"/>
            <a:t>Workforce Investment System</a:t>
          </a:r>
        </a:p>
      </dgm:t>
    </dgm:pt>
    <dgm:pt modelId="{53935D7C-2C1A-4949-BB87-5B63E531D5D6}" type="parTrans" cxnId="{38B8770C-5373-4D31-ABF1-2E2829DB56CD}">
      <dgm:prSet/>
      <dgm:spPr/>
      <dgm:t>
        <a:bodyPr/>
        <a:lstStyle/>
        <a:p>
          <a:endParaRPr lang="en-US"/>
        </a:p>
      </dgm:t>
    </dgm:pt>
    <dgm:pt modelId="{696DC1ED-0013-401F-A7A1-54B01FDA746B}" type="sibTrans" cxnId="{38B8770C-5373-4D31-ABF1-2E2829DB56CD}">
      <dgm:prSet/>
      <dgm:spPr/>
      <dgm:t>
        <a:bodyPr/>
        <a:lstStyle/>
        <a:p>
          <a:endParaRPr lang="en-US"/>
        </a:p>
      </dgm:t>
    </dgm:pt>
    <dgm:pt modelId="{6DF2CBD1-4C3C-42CE-BF72-9B49FC477E6A}">
      <dgm:prSet phldrT="[Text]"/>
      <dgm:spPr/>
      <dgm:t>
        <a:bodyPr/>
        <a:lstStyle/>
        <a:p>
          <a:r>
            <a:rPr lang="en-US" dirty="0"/>
            <a:t>Education and Training Providers</a:t>
          </a:r>
        </a:p>
      </dgm:t>
    </dgm:pt>
    <dgm:pt modelId="{DA75A087-915C-4B79-AF61-0643E9CAB3F4}" type="parTrans" cxnId="{EE234F72-B632-43CC-B5D8-2BA010035A53}">
      <dgm:prSet/>
      <dgm:spPr/>
      <dgm:t>
        <a:bodyPr/>
        <a:lstStyle/>
        <a:p>
          <a:endParaRPr lang="en-US"/>
        </a:p>
      </dgm:t>
    </dgm:pt>
    <dgm:pt modelId="{F57989CE-36E6-43EE-826B-A119BB4DDF96}" type="sibTrans" cxnId="{EE234F72-B632-43CC-B5D8-2BA010035A53}">
      <dgm:prSet/>
      <dgm:spPr/>
      <dgm:t>
        <a:bodyPr/>
        <a:lstStyle/>
        <a:p>
          <a:endParaRPr lang="en-US"/>
        </a:p>
      </dgm:t>
    </dgm:pt>
    <dgm:pt modelId="{CF64F444-685A-45C8-B32E-0BB3ED39125A}">
      <dgm:prSet phldrT="[Text]"/>
      <dgm:spPr/>
      <dgm:t>
        <a:bodyPr/>
        <a:lstStyle/>
        <a:p>
          <a:r>
            <a:rPr lang="en-US" dirty="0"/>
            <a:t>Business-related Non-profit Organizations</a:t>
          </a:r>
        </a:p>
      </dgm:t>
    </dgm:pt>
    <dgm:pt modelId="{28C48585-08F3-4251-A98C-5F8569943552}" type="parTrans" cxnId="{BD93E31F-AC65-409D-AF43-96FFBF154412}">
      <dgm:prSet/>
      <dgm:spPr/>
      <dgm:t>
        <a:bodyPr/>
        <a:lstStyle/>
        <a:p>
          <a:endParaRPr lang="en-US"/>
        </a:p>
      </dgm:t>
    </dgm:pt>
    <dgm:pt modelId="{5461A5D4-78EE-4B56-A316-B9CA50F408ED}" type="sibTrans" cxnId="{BD93E31F-AC65-409D-AF43-96FFBF154412}">
      <dgm:prSet/>
      <dgm:spPr/>
      <dgm:t>
        <a:bodyPr/>
        <a:lstStyle/>
        <a:p>
          <a:endParaRPr lang="en-US"/>
        </a:p>
      </dgm:t>
    </dgm:pt>
    <dgm:pt modelId="{D40255D4-9C24-4C00-BF6B-38455EE7D021}" type="pres">
      <dgm:prSet presAssocID="{E3DB61C8-24C8-4275-93DE-B8434B716F03}" presName="Name0" presStyleCnt="0">
        <dgm:presLayoutVars>
          <dgm:chMax val="7"/>
          <dgm:chPref val="7"/>
          <dgm:dir/>
        </dgm:presLayoutVars>
      </dgm:prSet>
      <dgm:spPr/>
    </dgm:pt>
    <dgm:pt modelId="{B707E3AF-D8E0-470B-8AB4-7CB425030409}" type="pres">
      <dgm:prSet presAssocID="{E3DB61C8-24C8-4275-93DE-B8434B716F03}" presName="Name1" presStyleCnt="0"/>
      <dgm:spPr/>
    </dgm:pt>
    <dgm:pt modelId="{2390C59A-047D-48D3-98CB-1D72978CF50F}" type="pres">
      <dgm:prSet presAssocID="{E3DB61C8-24C8-4275-93DE-B8434B716F03}" presName="cycle" presStyleCnt="0"/>
      <dgm:spPr/>
    </dgm:pt>
    <dgm:pt modelId="{C452A9D5-28B8-42B1-A8D9-8BF05AF3D493}" type="pres">
      <dgm:prSet presAssocID="{E3DB61C8-24C8-4275-93DE-B8434B716F03}" presName="srcNode" presStyleLbl="node1" presStyleIdx="0" presStyleCnt="3"/>
      <dgm:spPr/>
    </dgm:pt>
    <dgm:pt modelId="{D7EDF3B3-F921-42B4-BEB3-2EDD187A0F44}" type="pres">
      <dgm:prSet presAssocID="{E3DB61C8-24C8-4275-93DE-B8434B716F03}" presName="conn" presStyleLbl="parChTrans1D2" presStyleIdx="0" presStyleCnt="1"/>
      <dgm:spPr/>
    </dgm:pt>
    <dgm:pt modelId="{363BC637-3896-4EE8-B92C-26E16A76CCF6}" type="pres">
      <dgm:prSet presAssocID="{E3DB61C8-24C8-4275-93DE-B8434B716F03}" presName="extraNode" presStyleLbl="node1" presStyleIdx="0" presStyleCnt="3"/>
      <dgm:spPr/>
    </dgm:pt>
    <dgm:pt modelId="{2825AFD2-98B0-4456-B69D-B895160C46BB}" type="pres">
      <dgm:prSet presAssocID="{E3DB61C8-24C8-4275-93DE-B8434B716F03}" presName="dstNode" presStyleLbl="node1" presStyleIdx="0" presStyleCnt="3"/>
      <dgm:spPr/>
    </dgm:pt>
    <dgm:pt modelId="{1AC107F8-F8B7-4F1E-9570-98C73AA75322}" type="pres">
      <dgm:prSet presAssocID="{7D45E8B8-AEC6-41BA-940E-8EF01F26A60C}" presName="text_1" presStyleLbl="node1" presStyleIdx="0" presStyleCnt="3">
        <dgm:presLayoutVars>
          <dgm:bulletEnabled val="1"/>
        </dgm:presLayoutVars>
      </dgm:prSet>
      <dgm:spPr/>
    </dgm:pt>
    <dgm:pt modelId="{2B834951-0AD9-4F48-AD06-9FC9B43B1944}" type="pres">
      <dgm:prSet presAssocID="{7D45E8B8-AEC6-41BA-940E-8EF01F26A60C}" presName="accent_1" presStyleCnt="0"/>
      <dgm:spPr/>
    </dgm:pt>
    <dgm:pt modelId="{7D30D289-E29C-4831-BBD8-9C5A57CBC1AC}" type="pres">
      <dgm:prSet presAssocID="{7D45E8B8-AEC6-41BA-940E-8EF01F26A60C}" presName="accentRepeatNode" presStyleLbl="solidFgAcc1" presStyleIdx="0" presStyleCnt="3"/>
      <dgm:spPr/>
    </dgm:pt>
    <dgm:pt modelId="{1B4E64C5-BA69-4F9A-B2B0-12848275E524}" type="pres">
      <dgm:prSet presAssocID="{6DF2CBD1-4C3C-42CE-BF72-9B49FC477E6A}" presName="text_2" presStyleLbl="node1" presStyleIdx="1" presStyleCnt="3">
        <dgm:presLayoutVars>
          <dgm:bulletEnabled val="1"/>
        </dgm:presLayoutVars>
      </dgm:prSet>
      <dgm:spPr/>
    </dgm:pt>
    <dgm:pt modelId="{877D0928-626D-43A3-B928-A86A0BBFC0B2}" type="pres">
      <dgm:prSet presAssocID="{6DF2CBD1-4C3C-42CE-BF72-9B49FC477E6A}" presName="accent_2" presStyleCnt="0"/>
      <dgm:spPr/>
    </dgm:pt>
    <dgm:pt modelId="{CD29F28E-2BBF-4BED-9C9D-07553585581C}" type="pres">
      <dgm:prSet presAssocID="{6DF2CBD1-4C3C-42CE-BF72-9B49FC477E6A}" presName="accentRepeatNode" presStyleLbl="solidFgAcc1" presStyleIdx="1" presStyleCnt="3"/>
      <dgm:spPr/>
    </dgm:pt>
    <dgm:pt modelId="{347064BF-43CE-4D59-84F0-512056077BAE}" type="pres">
      <dgm:prSet presAssocID="{CF64F444-685A-45C8-B32E-0BB3ED39125A}" presName="text_3" presStyleLbl="node1" presStyleIdx="2" presStyleCnt="3">
        <dgm:presLayoutVars>
          <dgm:bulletEnabled val="1"/>
        </dgm:presLayoutVars>
      </dgm:prSet>
      <dgm:spPr/>
    </dgm:pt>
    <dgm:pt modelId="{25FCF98C-7376-41CB-A7BA-67E1ADE2AE76}" type="pres">
      <dgm:prSet presAssocID="{CF64F444-685A-45C8-B32E-0BB3ED39125A}" presName="accent_3" presStyleCnt="0"/>
      <dgm:spPr/>
    </dgm:pt>
    <dgm:pt modelId="{BD7D1F45-8029-44EC-9A6C-1F2663BC5C64}" type="pres">
      <dgm:prSet presAssocID="{CF64F444-685A-45C8-B32E-0BB3ED39125A}" presName="accentRepeatNode" presStyleLbl="solidFgAcc1" presStyleIdx="2" presStyleCnt="3"/>
      <dgm:spPr/>
    </dgm:pt>
  </dgm:ptLst>
  <dgm:cxnLst>
    <dgm:cxn modelId="{B3E79EDF-D23F-4E12-9536-196DAA1F9A32}" type="presOf" srcId="{CF64F444-685A-45C8-B32E-0BB3ED39125A}" destId="{347064BF-43CE-4D59-84F0-512056077BAE}" srcOrd="0" destOrd="0" presId="urn:microsoft.com/office/officeart/2008/layout/VerticalCurvedList"/>
    <dgm:cxn modelId="{9BF29821-7410-43CE-BDD0-86506307199A}" type="presOf" srcId="{7D45E8B8-AEC6-41BA-940E-8EF01F26A60C}" destId="{1AC107F8-F8B7-4F1E-9570-98C73AA75322}" srcOrd="0" destOrd="0" presId="urn:microsoft.com/office/officeart/2008/layout/VerticalCurvedList"/>
    <dgm:cxn modelId="{38B8770C-5373-4D31-ABF1-2E2829DB56CD}" srcId="{E3DB61C8-24C8-4275-93DE-B8434B716F03}" destId="{7D45E8B8-AEC6-41BA-940E-8EF01F26A60C}" srcOrd="0" destOrd="0" parTransId="{53935D7C-2C1A-4949-BB87-5B63E531D5D6}" sibTransId="{696DC1ED-0013-401F-A7A1-54B01FDA746B}"/>
    <dgm:cxn modelId="{EF733B06-6ABF-4243-9D16-A07E34613B8A}" type="presOf" srcId="{6DF2CBD1-4C3C-42CE-BF72-9B49FC477E6A}" destId="{1B4E64C5-BA69-4F9A-B2B0-12848275E524}" srcOrd="0" destOrd="0" presId="urn:microsoft.com/office/officeart/2008/layout/VerticalCurvedList"/>
    <dgm:cxn modelId="{BD93E31F-AC65-409D-AF43-96FFBF154412}" srcId="{E3DB61C8-24C8-4275-93DE-B8434B716F03}" destId="{CF64F444-685A-45C8-B32E-0BB3ED39125A}" srcOrd="2" destOrd="0" parTransId="{28C48585-08F3-4251-A98C-5F8569943552}" sibTransId="{5461A5D4-78EE-4B56-A316-B9CA50F408ED}"/>
    <dgm:cxn modelId="{E6E4AD63-4165-40DE-B1EF-2570E81571EB}" type="presOf" srcId="{E3DB61C8-24C8-4275-93DE-B8434B716F03}" destId="{D40255D4-9C24-4C00-BF6B-38455EE7D021}" srcOrd="0" destOrd="0" presId="urn:microsoft.com/office/officeart/2008/layout/VerticalCurvedList"/>
    <dgm:cxn modelId="{CC720CF3-498D-40F0-B47E-1504292F1D91}" type="presOf" srcId="{696DC1ED-0013-401F-A7A1-54B01FDA746B}" destId="{D7EDF3B3-F921-42B4-BEB3-2EDD187A0F44}" srcOrd="0" destOrd="0" presId="urn:microsoft.com/office/officeart/2008/layout/VerticalCurvedList"/>
    <dgm:cxn modelId="{EE234F72-B632-43CC-B5D8-2BA010035A53}" srcId="{E3DB61C8-24C8-4275-93DE-B8434B716F03}" destId="{6DF2CBD1-4C3C-42CE-BF72-9B49FC477E6A}" srcOrd="1" destOrd="0" parTransId="{DA75A087-915C-4B79-AF61-0643E9CAB3F4}" sibTransId="{F57989CE-36E6-43EE-826B-A119BB4DDF96}"/>
    <dgm:cxn modelId="{56D6BF3C-B767-41FF-AB4A-EB332E196587}" type="presParOf" srcId="{D40255D4-9C24-4C00-BF6B-38455EE7D021}" destId="{B707E3AF-D8E0-470B-8AB4-7CB425030409}" srcOrd="0" destOrd="0" presId="urn:microsoft.com/office/officeart/2008/layout/VerticalCurvedList"/>
    <dgm:cxn modelId="{6F876718-DFB5-40F1-A820-3648B4FB650D}" type="presParOf" srcId="{B707E3AF-D8E0-470B-8AB4-7CB425030409}" destId="{2390C59A-047D-48D3-98CB-1D72978CF50F}" srcOrd="0" destOrd="0" presId="urn:microsoft.com/office/officeart/2008/layout/VerticalCurvedList"/>
    <dgm:cxn modelId="{C4DAA968-D58D-4266-A65B-519FF50E7DFE}" type="presParOf" srcId="{2390C59A-047D-48D3-98CB-1D72978CF50F}" destId="{C452A9D5-28B8-42B1-A8D9-8BF05AF3D493}" srcOrd="0" destOrd="0" presId="urn:microsoft.com/office/officeart/2008/layout/VerticalCurvedList"/>
    <dgm:cxn modelId="{2BAAFC82-D2B2-4041-8F14-057292893A3B}" type="presParOf" srcId="{2390C59A-047D-48D3-98CB-1D72978CF50F}" destId="{D7EDF3B3-F921-42B4-BEB3-2EDD187A0F44}" srcOrd="1" destOrd="0" presId="urn:microsoft.com/office/officeart/2008/layout/VerticalCurvedList"/>
    <dgm:cxn modelId="{473BF90F-D39B-4BC0-B67B-7A94F278301E}" type="presParOf" srcId="{2390C59A-047D-48D3-98CB-1D72978CF50F}" destId="{363BC637-3896-4EE8-B92C-26E16A76CCF6}" srcOrd="2" destOrd="0" presId="urn:microsoft.com/office/officeart/2008/layout/VerticalCurvedList"/>
    <dgm:cxn modelId="{C8395757-D640-4ECD-9414-37551C2FC380}" type="presParOf" srcId="{2390C59A-047D-48D3-98CB-1D72978CF50F}" destId="{2825AFD2-98B0-4456-B69D-B895160C46BB}" srcOrd="3" destOrd="0" presId="urn:microsoft.com/office/officeart/2008/layout/VerticalCurvedList"/>
    <dgm:cxn modelId="{86A146F2-83C8-4B54-A372-6A250B428D5A}" type="presParOf" srcId="{B707E3AF-D8E0-470B-8AB4-7CB425030409}" destId="{1AC107F8-F8B7-4F1E-9570-98C73AA75322}" srcOrd="1" destOrd="0" presId="urn:microsoft.com/office/officeart/2008/layout/VerticalCurvedList"/>
    <dgm:cxn modelId="{3DFE26D6-856C-420E-9577-086DE441B8EE}" type="presParOf" srcId="{B707E3AF-D8E0-470B-8AB4-7CB425030409}" destId="{2B834951-0AD9-4F48-AD06-9FC9B43B1944}" srcOrd="2" destOrd="0" presId="urn:microsoft.com/office/officeart/2008/layout/VerticalCurvedList"/>
    <dgm:cxn modelId="{C94A0E5A-4D0D-4993-A0FC-1FE042134E13}" type="presParOf" srcId="{2B834951-0AD9-4F48-AD06-9FC9B43B1944}" destId="{7D30D289-E29C-4831-BBD8-9C5A57CBC1AC}" srcOrd="0" destOrd="0" presId="urn:microsoft.com/office/officeart/2008/layout/VerticalCurvedList"/>
    <dgm:cxn modelId="{7C1A11E6-BF1D-4A52-B746-610E8875A6B3}" type="presParOf" srcId="{B707E3AF-D8E0-470B-8AB4-7CB425030409}" destId="{1B4E64C5-BA69-4F9A-B2B0-12848275E524}" srcOrd="3" destOrd="0" presId="urn:microsoft.com/office/officeart/2008/layout/VerticalCurvedList"/>
    <dgm:cxn modelId="{F021F809-FF22-4101-A9CE-5FAC4CC27A2A}" type="presParOf" srcId="{B707E3AF-D8E0-470B-8AB4-7CB425030409}" destId="{877D0928-626D-43A3-B928-A86A0BBFC0B2}" srcOrd="4" destOrd="0" presId="urn:microsoft.com/office/officeart/2008/layout/VerticalCurvedList"/>
    <dgm:cxn modelId="{05A5DDA5-1FEB-46F8-B3A6-019E132BBB16}" type="presParOf" srcId="{877D0928-626D-43A3-B928-A86A0BBFC0B2}" destId="{CD29F28E-2BBF-4BED-9C9D-07553585581C}" srcOrd="0" destOrd="0" presId="urn:microsoft.com/office/officeart/2008/layout/VerticalCurvedList"/>
    <dgm:cxn modelId="{76D51057-B3A3-4E8D-8836-F5125BB4C13C}" type="presParOf" srcId="{B707E3AF-D8E0-470B-8AB4-7CB425030409}" destId="{347064BF-43CE-4D59-84F0-512056077BAE}" srcOrd="5" destOrd="0" presId="urn:microsoft.com/office/officeart/2008/layout/VerticalCurvedList"/>
    <dgm:cxn modelId="{F95EE032-7C67-44E7-B5F7-2AFE35AF6FDC}" type="presParOf" srcId="{B707E3AF-D8E0-470B-8AB4-7CB425030409}" destId="{25FCF98C-7376-41CB-A7BA-67E1ADE2AE76}" srcOrd="6" destOrd="0" presId="urn:microsoft.com/office/officeart/2008/layout/VerticalCurvedList"/>
    <dgm:cxn modelId="{675B9554-97B4-4B92-BE03-6FA0DB1B0FCA}" type="presParOf" srcId="{25FCF98C-7376-41CB-A7BA-67E1ADE2AE76}" destId="{BD7D1F45-8029-44EC-9A6C-1F2663BC5C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B61C8-24C8-4275-93DE-B8434B716F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D45E8B8-AEC6-41BA-940E-8EF01F26A60C}">
      <dgm:prSet phldrT="[Text]"/>
      <dgm:spPr/>
      <dgm:t>
        <a:bodyPr/>
        <a:lstStyle/>
        <a:p>
          <a:r>
            <a:rPr lang="en-US" dirty="0"/>
            <a:t>Employers and Industry Representatives</a:t>
          </a:r>
        </a:p>
      </dgm:t>
    </dgm:pt>
    <dgm:pt modelId="{53935D7C-2C1A-4949-BB87-5B63E531D5D6}" type="parTrans" cxnId="{38B8770C-5373-4D31-ABF1-2E2829DB56CD}">
      <dgm:prSet/>
      <dgm:spPr/>
      <dgm:t>
        <a:bodyPr/>
        <a:lstStyle/>
        <a:p>
          <a:endParaRPr lang="en-US"/>
        </a:p>
      </dgm:t>
    </dgm:pt>
    <dgm:pt modelId="{696DC1ED-0013-401F-A7A1-54B01FDA746B}" type="sibTrans" cxnId="{38B8770C-5373-4D31-ABF1-2E2829DB56CD}">
      <dgm:prSet/>
      <dgm:spPr/>
      <dgm:t>
        <a:bodyPr/>
        <a:lstStyle/>
        <a:p>
          <a:endParaRPr lang="en-US"/>
        </a:p>
      </dgm:t>
    </dgm:pt>
    <dgm:pt modelId="{6DF2CBD1-4C3C-42CE-BF72-9B49FC477E6A}">
      <dgm:prSet phldrT="[Text]"/>
      <dgm:spPr/>
      <dgm:t>
        <a:bodyPr/>
        <a:lstStyle/>
        <a:p>
          <a:r>
            <a:rPr lang="en-US" dirty="0"/>
            <a:t>Workforce Investment System</a:t>
          </a:r>
        </a:p>
      </dgm:t>
    </dgm:pt>
    <dgm:pt modelId="{DA75A087-915C-4B79-AF61-0643E9CAB3F4}" type="parTrans" cxnId="{EE234F72-B632-43CC-B5D8-2BA010035A53}">
      <dgm:prSet/>
      <dgm:spPr/>
      <dgm:t>
        <a:bodyPr/>
        <a:lstStyle/>
        <a:p>
          <a:endParaRPr lang="en-US"/>
        </a:p>
      </dgm:t>
    </dgm:pt>
    <dgm:pt modelId="{F57989CE-36E6-43EE-826B-A119BB4DDF96}" type="sibTrans" cxnId="{EE234F72-B632-43CC-B5D8-2BA010035A53}">
      <dgm:prSet/>
      <dgm:spPr/>
      <dgm:t>
        <a:bodyPr/>
        <a:lstStyle/>
        <a:p>
          <a:endParaRPr lang="en-US"/>
        </a:p>
      </dgm:t>
    </dgm:pt>
    <dgm:pt modelId="{CF64F444-685A-45C8-B32E-0BB3ED39125A}">
      <dgm:prSet phldrT="[Text]"/>
      <dgm:spPr/>
      <dgm:t>
        <a:bodyPr/>
        <a:lstStyle/>
        <a:p>
          <a:r>
            <a:rPr lang="en-US" dirty="0"/>
            <a:t>Economic Development Agencies</a:t>
          </a:r>
        </a:p>
      </dgm:t>
    </dgm:pt>
    <dgm:pt modelId="{28C48585-08F3-4251-A98C-5F8569943552}" type="parTrans" cxnId="{BD93E31F-AC65-409D-AF43-96FFBF154412}">
      <dgm:prSet/>
      <dgm:spPr/>
      <dgm:t>
        <a:bodyPr/>
        <a:lstStyle/>
        <a:p>
          <a:endParaRPr lang="en-US"/>
        </a:p>
      </dgm:t>
    </dgm:pt>
    <dgm:pt modelId="{5461A5D4-78EE-4B56-A316-B9CA50F408ED}" type="sibTrans" cxnId="{BD93E31F-AC65-409D-AF43-96FFBF154412}">
      <dgm:prSet/>
      <dgm:spPr/>
      <dgm:t>
        <a:bodyPr/>
        <a:lstStyle/>
        <a:p>
          <a:endParaRPr lang="en-US"/>
        </a:p>
      </dgm:t>
    </dgm:pt>
    <dgm:pt modelId="{180284C3-99C5-413B-949A-4DA324E20678}">
      <dgm:prSet phldrT="[Text]"/>
      <dgm:spPr/>
      <dgm:t>
        <a:bodyPr/>
        <a:lstStyle/>
        <a:p>
          <a:r>
            <a:rPr lang="en-US" dirty="0"/>
            <a:t>Education and Training Providers</a:t>
          </a:r>
        </a:p>
      </dgm:t>
    </dgm:pt>
    <dgm:pt modelId="{043B0A42-3B3E-4647-9244-155763FC51E6}" type="parTrans" cxnId="{EFC7AA23-C377-49FC-84F4-5EB0A932F749}">
      <dgm:prSet/>
      <dgm:spPr/>
      <dgm:t>
        <a:bodyPr/>
        <a:lstStyle/>
        <a:p>
          <a:endParaRPr lang="en-US"/>
        </a:p>
      </dgm:t>
    </dgm:pt>
    <dgm:pt modelId="{F2FC33D0-AB8C-465F-9F57-024C172EE5B7}" type="sibTrans" cxnId="{EFC7AA23-C377-49FC-84F4-5EB0A932F749}">
      <dgm:prSet/>
      <dgm:spPr/>
      <dgm:t>
        <a:bodyPr/>
        <a:lstStyle/>
        <a:p>
          <a:endParaRPr lang="en-US"/>
        </a:p>
      </dgm:t>
    </dgm:pt>
    <dgm:pt modelId="{D40255D4-9C24-4C00-BF6B-38455EE7D021}" type="pres">
      <dgm:prSet presAssocID="{E3DB61C8-24C8-4275-93DE-B8434B716F03}" presName="Name0" presStyleCnt="0">
        <dgm:presLayoutVars>
          <dgm:chMax val="7"/>
          <dgm:chPref val="7"/>
          <dgm:dir/>
        </dgm:presLayoutVars>
      </dgm:prSet>
      <dgm:spPr/>
    </dgm:pt>
    <dgm:pt modelId="{B707E3AF-D8E0-470B-8AB4-7CB425030409}" type="pres">
      <dgm:prSet presAssocID="{E3DB61C8-24C8-4275-93DE-B8434B716F03}" presName="Name1" presStyleCnt="0"/>
      <dgm:spPr/>
    </dgm:pt>
    <dgm:pt modelId="{2390C59A-047D-48D3-98CB-1D72978CF50F}" type="pres">
      <dgm:prSet presAssocID="{E3DB61C8-24C8-4275-93DE-B8434B716F03}" presName="cycle" presStyleCnt="0"/>
      <dgm:spPr/>
    </dgm:pt>
    <dgm:pt modelId="{C452A9D5-28B8-42B1-A8D9-8BF05AF3D493}" type="pres">
      <dgm:prSet presAssocID="{E3DB61C8-24C8-4275-93DE-B8434B716F03}" presName="srcNode" presStyleLbl="node1" presStyleIdx="0" presStyleCnt="4"/>
      <dgm:spPr/>
    </dgm:pt>
    <dgm:pt modelId="{D7EDF3B3-F921-42B4-BEB3-2EDD187A0F44}" type="pres">
      <dgm:prSet presAssocID="{E3DB61C8-24C8-4275-93DE-B8434B716F03}" presName="conn" presStyleLbl="parChTrans1D2" presStyleIdx="0" presStyleCnt="1"/>
      <dgm:spPr/>
    </dgm:pt>
    <dgm:pt modelId="{363BC637-3896-4EE8-B92C-26E16A76CCF6}" type="pres">
      <dgm:prSet presAssocID="{E3DB61C8-24C8-4275-93DE-B8434B716F03}" presName="extraNode" presStyleLbl="node1" presStyleIdx="0" presStyleCnt="4"/>
      <dgm:spPr/>
    </dgm:pt>
    <dgm:pt modelId="{2825AFD2-98B0-4456-B69D-B895160C46BB}" type="pres">
      <dgm:prSet presAssocID="{E3DB61C8-24C8-4275-93DE-B8434B716F03}" presName="dstNode" presStyleLbl="node1" presStyleIdx="0" presStyleCnt="4"/>
      <dgm:spPr/>
    </dgm:pt>
    <dgm:pt modelId="{1AC107F8-F8B7-4F1E-9570-98C73AA75322}" type="pres">
      <dgm:prSet presAssocID="{7D45E8B8-AEC6-41BA-940E-8EF01F26A60C}" presName="text_1" presStyleLbl="node1" presStyleIdx="0" presStyleCnt="4">
        <dgm:presLayoutVars>
          <dgm:bulletEnabled val="1"/>
        </dgm:presLayoutVars>
      </dgm:prSet>
      <dgm:spPr/>
    </dgm:pt>
    <dgm:pt modelId="{2B834951-0AD9-4F48-AD06-9FC9B43B1944}" type="pres">
      <dgm:prSet presAssocID="{7D45E8B8-AEC6-41BA-940E-8EF01F26A60C}" presName="accent_1" presStyleCnt="0"/>
      <dgm:spPr/>
    </dgm:pt>
    <dgm:pt modelId="{7D30D289-E29C-4831-BBD8-9C5A57CBC1AC}" type="pres">
      <dgm:prSet presAssocID="{7D45E8B8-AEC6-41BA-940E-8EF01F26A60C}" presName="accentRepeatNode" presStyleLbl="solidFgAcc1" presStyleIdx="0" presStyleCnt="4"/>
      <dgm:spPr/>
    </dgm:pt>
    <dgm:pt modelId="{1B4E64C5-BA69-4F9A-B2B0-12848275E524}" type="pres">
      <dgm:prSet presAssocID="{6DF2CBD1-4C3C-42CE-BF72-9B49FC477E6A}" presName="text_2" presStyleLbl="node1" presStyleIdx="1" presStyleCnt="4">
        <dgm:presLayoutVars>
          <dgm:bulletEnabled val="1"/>
        </dgm:presLayoutVars>
      </dgm:prSet>
      <dgm:spPr/>
    </dgm:pt>
    <dgm:pt modelId="{877D0928-626D-43A3-B928-A86A0BBFC0B2}" type="pres">
      <dgm:prSet presAssocID="{6DF2CBD1-4C3C-42CE-BF72-9B49FC477E6A}" presName="accent_2" presStyleCnt="0"/>
      <dgm:spPr/>
    </dgm:pt>
    <dgm:pt modelId="{CD29F28E-2BBF-4BED-9C9D-07553585581C}" type="pres">
      <dgm:prSet presAssocID="{6DF2CBD1-4C3C-42CE-BF72-9B49FC477E6A}" presName="accentRepeatNode" presStyleLbl="solidFgAcc1" presStyleIdx="1" presStyleCnt="4"/>
      <dgm:spPr/>
    </dgm:pt>
    <dgm:pt modelId="{347064BF-43CE-4D59-84F0-512056077BAE}" type="pres">
      <dgm:prSet presAssocID="{CF64F444-685A-45C8-B32E-0BB3ED39125A}" presName="text_3" presStyleLbl="node1" presStyleIdx="2" presStyleCnt="4">
        <dgm:presLayoutVars>
          <dgm:bulletEnabled val="1"/>
        </dgm:presLayoutVars>
      </dgm:prSet>
      <dgm:spPr/>
    </dgm:pt>
    <dgm:pt modelId="{25FCF98C-7376-41CB-A7BA-67E1ADE2AE76}" type="pres">
      <dgm:prSet presAssocID="{CF64F444-685A-45C8-B32E-0BB3ED39125A}" presName="accent_3" presStyleCnt="0"/>
      <dgm:spPr/>
    </dgm:pt>
    <dgm:pt modelId="{BD7D1F45-8029-44EC-9A6C-1F2663BC5C64}" type="pres">
      <dgm:prSet presAssocID="{CF64F444-685A-45C8-B32E-0BB3ED39125A}" presName="accentRepeatNode" presStyleLbl="solidFgAcc1" presStyleIdx="2" presStyleCnt="4"/>
      <dgm:spPr/>
    </dgm:pt>
    <dgm:pt modelId="{C404BEB3-E7DB-4253-85BF-6DD7C23CF84F}" type="pres">
      <dgm:prSet presAssocID="{180284C3-99C5-413B-949A-4DA324E20678}" presName="text_4" presStyleLbl="node1" presStyleIdx="3" presStyleCnt="4">
        <dgm:presLayoutVars>
          <dgm:bulletEnabled val="1"/>
        </dgm:presLayoutVars>
      </dgm:prSet>
      <dgm:spPr/>
    </dgm:pt>
    <dgm:pt modelId="{420D48FC-B8CC-4DE0-AE67-59643AF0751B}" type="pres">
      <dgm:prSet presAssocID="{180284C3-99C5-413B-949A-4DA324E20678}" presName="accent_4" presStyleCnt="0"/>
      <dgm:spPr/>
    </dgm:pt>
    <dgm:pt modelId="{7488B59B-875C-42C1-8CE5-46848FC30FA0}" type="pres">
      <dgm:prSet presAssocID="{180284C3-99C5-413B-949A-4DA324E20678}" presName="accentRepeatNode" presStyleLbl="solidFgAcc1" presStyleIdx="3" presStyleCnt="4"/>
      <dgm:spPr/>
    </dgm:pt>
  </dgm:ptLst>
  <dgm:cxnLst>
    <dgm:cxn modelId="{44BAD9F9-6041-4B85-9161-5531A10C4416}" type="presOf" srcId="{CF64F444-685A-45C8-B32E-0BB3ED39125A}" destId="{347064BF-43CE-4D59-84F0-512056077BAE}" srcOrd="0" destOrd="0" presId="urn:microsoft.com/office/officeart/2008/layout/VerticalCurvedList"/>
    <dgm:cxn modelId="{38B8770C-5373-4D31-ABF1-2E2829DB56CD}" srcId="{E3DB61C8-24C8-4275-93DE-B8434B716F03}" destId="{7D45E8B8-AEC6-41BA-940E-8EF01F26A60C}" srcOrd="0" destOrd="0" parTransId="{53935D7C-2C1A-4949-BB87-5B63E531D5D6}" sibTransId="{696DC1ED-0013-401F-A7A1-54B01FDA746B}"/>
    <dgm:cxn modelId="{1CD44BE9-715B-4FD9-8327-8853A5247460}" type="presOf" srcId="{696DC1ED-0013-401F-A7A1-54B01FDA746B}" destId="{D7EDF3B3-F921-42B4-BEB3-2EDD187A0F44}" srcOrd="0" destOrd="0" presId="urn:microsoft.com/office/officeart/2008/layout/VerticalCurvedList"/>
    <dgm:cxn modelId="{0A5C01FC-D5EF-4780-99FF-D948FA12995E}" type="presOf" srcId="{7D45E8B8-AEC6-41BA-940E-8EF01F26A60C}" destId="{1AC107F8-F8B7-4F1E-9570-98C73AA75322}" srcOrd="0" destOrd="0" presId="urn:microsoft.com/office/officeart/2008/layout/VerticalCurvedList"/>
    <dgm:cxn modelId="{E3EE892E-D2B2-4208-9083-8DB30AFA2137}" type="presOf" srcId="{6DF2CBD1-4C3C-42CE-BF72-9B49FC477E6A}" destId="{1B4E64C5-BA69-4F9A-B2B0-12848275E524}" srcOrd="0" destOrd="0" presId="urn:microsoft.com/office/officeart/2008/layout/VerticalCurvedList"/>
    <dgm:cxn modelId="{BD93E31F-AC65-409D-AF43-96FFBF154412}" srcId="{E3DB61C8-24C8-4275-93DE-B8434B716F03}" destId="{CF64F444-685A-45C8-B32E-0BB3ED39125A}" srcOrd="2" destOrd="0" parTransId="{28C48585-08F3-4251-A98C-5F8569943552}" sibTransId="{5461A5D4-78EE-4B56-A316-B9CA50F408ED}"/>
    <dgm:cxn modelId="{B364AA1A-0181-4DBA-9BCB-944DFE13EB29}" type="presOf" srcId="{180284C3-99C5-413B-949A-4DA324E20678}" destId="{C404BEB3-E7DB-4253-85BF-6DD7C23CF84F}" srcOrd="0" destOrd="0" presId="urn:microsoft.com/office/officeart/2008/layout/VerticalCurvedList"/>
    <dgm:cxn modelId="{4196534E-C80E-486B-95D8-A7C10403FE98}" type="presOf" srcId="{E3DB61C8-24C8-4275-93DE-B8434B716F03}" destId="{D40255D4-9C24-4C00-BF6B-38455EE7D021}" srcOrd="0" destOrd="0" presId="urn:microsoft.com/office/officeart/2008/layout/VerticalCurvedList"/>
    <dgm:cxn modelId="{EFC7AA23-C377-49FC-84F4-5EB0A932F749}" srcId="{E3DB61C8-24C8-4275-93DE-B8434B716F03}" destId="{180284C3-99C5-413B-949A-4DA324E20678}" srcOrd="3" destOrd="0" parTransId="{043B0A42-3B3E-4647-9244-155763FC51E6}" sibTransId="{F2FC33D0-AB8C-465F-9F57-024C172EE5B7}"/>
    <dgm:cxn modelId="{EE234F72-B632-43CC-B5D8-2BA010035A53}" srcId="{E3DB61C8-24C8-4275-93DE-B8434B716F03}" destId="{6DF2CBD1-4C3C-42CE-BF72-9B49FC477E6A}" srcOrd="1" destOrd="0" parTransId="{DA75A087-915C-4B79-AF61-0643E9CAB3F4}" sibTransId="{F57989CE-36E6-43EE-826B-A119BB4DDF96}"/>
    <dgm:cxn modelId="{572C6727-E2F4-4F42-AC74-F96C866732BD}" type="presParOf" srcId="{D40255D4-9C24-4C00-BF6B-38455EE7D021}" destId="{B707E3AF-D8E0-470B-8AB4-7CB425030409}" srcOrd="0" destOrd="0" presId="urn:microsoft.com/office/officeart/2008/layout/VerticalCurvedList"/>
    <dgm:cxn modelId="{FCF46D44-B9E8-4851-94CB-2E6924970363}" type="presParOf" srcId="{B707E3AF-D8E0-470B-8AB4-7CB425030409}" destId="{2390C59A-047D-48D3-98CB-1D72978CF50F}" srcOrd="0" destOrd="0" presId="urn:microsoft.com/office/officeart/2008/layout/VerticalCurvedList"/>
    <dgm:cxn modelId="{BA8666EE-46AE-477B-A039-65CF91E46BBE}" type="presParOf" srcId="{2390C59A-047D-48D3-98CB-1D72978CF50F}" destId="{C452A9D5-28B8-42B1-A8D9-8BF05AF3D493}" srcOrd="0" destOrd="0" presId="urn:microsoft.com/office/officeart/2008/layout/VerticalCurvedList"/>
    <dgm:cxn modelId="{401061F6-9A08-4B8D-9573-249BACE3593D}" type="presParOf" srcId="{2390C59A-047D-48D3-98CB-1D72978CF50F}" destId="{D7EDF3B3-F921-42B4-BEB3-2EDD187A0F44}" srcOrd="1" destOrd="0" presId="urn:microsoft.com/office/officeart/2008/layout/VerticalCurvedList"/>
    <dgm:cxn modelId="{90B4894F-7E23-45E9-B7DD-C7A7C53CB15A}" type="presParOf" srcId="{2390C59A-047D-48D3-98CB-1D72978CF50F}" destId="{363BC637-3896-4EE8-B92C-26E16A76CCF6}" srcOrd="2" destOrd="0" presId="urn:microsoft.com/office/officeart/2008/layout/VerticalCurvedList"/>
    <dgm:cxn modelId="{C71C4236-4291-4FD7-973E-06DC792F279C}" type="presParOf" srcId="{2390C59A-047D-48D3-98CB-1D72978CF50F}" destId="{2825AFD2-98B0-4456-B69D-B895160C46BB}" srcOrd="3" destOrd="0" presId="urn:microsoft.com/office/officeart/2008/layout/VerticalCurvedList"/>
    <dgm:cxn modelId="{F453177D-031E-4EFA-BE1F-5A50830A5413}" type="presParOf" srcId="{B707E3AF-D8E0-470B-8AB4-7CB425030409}" destId="{1AC107F8-F8B7-4F1E-9570-98C73AA75322}" srcOrd="1" destOrd="0" presId="urn:microsoft.com/office/officeart/2008/layout/VerticalCurvedList"/>
    <dgm:cxn modelId="{9FD5ACC6-C25C-4E0C-805D-CE0347D3221F}" type="presParOf" srcId="{B707E3AF-D8E0-470B-8AB4-7CB425030409}" destId="{2B834951-0AD9-4F48-AD06-9FC9B43B1944}" srcOrd="2" destOrd="0" presId="urn:microsoft.com/office/officeart/2008/layout/VerticalCurvedList"/>
    <dgm:cxn modelId="{45D994F2-6E13-4A22-ADCA-9E5FB65AAB84}" type="presParOf" srcId="{2B834951-0AD9-4F48-AD06-9FC9B43B1944}" destId="{7D30D289-E29C-4831-BBD8-9C5A57CBC1AC}" srcOrd="0" destOrd="0" presId="urn:microsoft.com/office/officeart/2008/layout/VerticalCurvedList"/>
    <dgm:cxn modelId="{616610F8-2363-48BC-AF24-574FDF7D46FA}" type="presParOf" srcId="{B707E3AF-D8E0-470B-8AB4-7CB425030409}" destId="{1B4E64C5-BA69-4F9A-B2B0-12848275E524}" srcOrd="3" destOrd="0" presId="urn:microsoft.com/office/officeart/2008/layout/VerticalCurvedList"/>
    <dgm:cxn modelId="{7688B212-7FE8-4833-BB56-BFCD1CE1DB5E}" type="presParOf" srcId="{B707E3AF-D8E0-470B-8AB4-7CB425030409}" destId="{877D0928-626D-43A3-B928-A86A0BBFC0B2}" srcOrd="4" destOrd="0" presId="urn:microsoft.com/office/officeart/2008/layout/VerticalCurvedList"/>
    <dgm:cxn modelId="{C09D2C09-BC1E-467C-91FD-86B073E082FF}" type="presParOf" srcId="{877D0928-626D-43A3-B928-A86A0BBFC0B2}" destId="{CD29F28E-2BBF-4BED-9C9D-07553585581C}" srcOrd="0" destOrd="0" presId="urn:microsoft.com/office/officeart/2008/layout/VerticalCurvedList"/>
    <dgm:cxn modelId="{9E2B11D9-90A0-4081-82B5-5D5A00E629FC}" type="presParOf" srcId="{B707E3AF-D8E0-470B-8AB4-7CB425030409}" destId="{347064BF-43CE-4D59-84F0-512056077BAE}" srcOrd="5" destOrd="0" presId="urn:microsoft.com/office/officeart/2008/layout/VerticalCurvedList"/>
    <dgm:cxn modelId="{748A9810-2692-43C8-80EB-794EB52FCB17}" type="presParOf" srcId="{B707E3AF-D8E0-470B-8AB4-7CB425030409}" destId="{25FCF98C-7376-41CB-A7BA-67E1ADE2AE76}" srcOrd="6" destOrd="0" presId="urn:microsoft.com/office/officeart/2008/layout/VerticalCurvedList"/>
    <dgm:cxn modelId="{964EA0E1-B0C2-4DA3-B880-E97A65536EB5}" type="presParOf" srcId="{25FCF98C-7376-41CB-A7BA-67E1ADE2AE76}" destId="{BD7D1F45-8029-44EC-9A6C-1F2663BC5C64}" srcOrd="0" destOrd="0" presId="urn:microsoft.com/office/officeart/2008/layout/VerticalCurvedList"/>
    <dgm:cxn modelId="{E856811E-E82B-46E1-933A-9CE975B2461A}" type="presParOf" srcId="{B707E3AF-D8E0-470B-8AB4-7CB425030409}" destId="{C404BEB3-E7DB-4253-85BF-6DD7C23CF84F}" srcOrd="7" destOrd="0" presId="urn:microsoft.com/office/officeart/2008/layout/VerticalCurvedList"/>
    <dgm:cxn modelId="{0B800DD9-6336-43B4-B013-5B513D123FC8}" type="presParOf" srcId="{B707E3AF-D8E0-470B-8AB4-7CB425030409}" destId="{420D48FC-B8CC-4DE0-AE67-59643AF0751B}" srcOrd="8" destOrd="0" presId="urn:microsoft.com/office/officeart/2008/layout/VerticalCurvedList"/>
    <dgm:cxn modelId="{AB817A46-A3D2-443F-9B2A-5898931D61BC}" type="presParOf" srcId="{420D48FC-B8CC-4DE0-AE67-59643AF0751B}" destId="{7488B59B-875C-42C1-8CE5-46848FC30F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CA139-09D8-439A-85F6-2073DBB9E955}">
      <dsp:nvSpPr>
        <dsp:cNvPr id="0" name=""/>
        <dsp:cNvSpPr/>
      </dsp:nvSpPr>
      <dsp:spPr>
        <a:xfrm>
          <a:off x="2763519" y="0"/>
          <a:ext cx="4145280" cy="1454546"/>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Refresh or upgrade skills</a:t>
          </a:r>
        </a:p>
        <a:p>
          <a:pPr marL="228600" lvl="1" indent="-228600" algn="l" defTabSz="933450">
            <a:lnSpc>
              <a:spcPct val="90000"/>
            </a:lnSpc>
            <a:spcBef>
              <a:spcPct val="0"/>
            </a:spcBef>
            <a:spcAft>
              <a:spcPct val="15000"/>
            </a:spcAft>
            <a:buChar char="•"/>
          </a:pPr>
          <a:r>
            <a:rPr lang="en-US" sz="2100" kern="1200" dirty="0"/>
            <a:t>Accelerated training</a:t>
          </a:r>
        </a:p>
      </dsp:txBody>
      <dsp:txXfrm>
        <a:off x="2763519" y="181818"/>
        <a:ext cx="3599825" cy="1090910"/>
      </dsp:txXfrm>
    </dsp:sp>
    <dsp:sp modelId="{70F48DF0-C2F9-477E-9327-0D25E8858A53}">
      <dsp:nvSpPr>
        <dsp:cNvPr id="0" name=""/>
        <dsp:cNvSpPr/>
      </dsp:nvSpPr>
      <dsp:spPr>
        <a:xfrm>
          <a:off x="0" y="0"/>
          <a:ext cx="2763519" cy="14545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Short-term Intensive Training</a:t>
          </a:r>
        </a:p>
      </dsp:txBody>
      <dsp:txXfrm>
        <a:off x="71005" y="71005"/>
        <a:ext cx="2621509" cy="1312536"/>
      </dsp:txXfrm>
    </dsp:sp>
    <dsp:sp modelId="{B32197EF-0AB7-4574-BBA9-2D621197FD3F}">
      <dsp:nvSpPr>
        <dsp:cNvPr id="0" name=""/>
        <dsp:cNvSpPr/>
      </dsp:nvSpPr>
      <dsp:spPr>
        <a:xfrm>
          <a:off x="2763519" y="1600001"/>
          <a:ext cx="4145280" cy="1454546"/>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Rigorous and High-quality</a:t>
          </a:r>
        </a:p>
        <a:p>
          <a:pPr marL="228600" lvl="1" indent="-228600" algn="l" defTabSz="933450">
            <a:lnSpc>
              <a:spcPct val="90000"/>
            </a:lnSpc>
            <a:spcBef>
              <a:spcPct val="0"/>
            </a:spcBef>
            <a:spcAft>
              <a:spcPct val="15000"/>
            </a:spcAft>
            <a:buChar char="•"/>
          </a:pPr>
          <a:r>
            <a:rPr lang="en-US" sz="2100" kern="1200" dirty="0"/>
            <a:t>Sequenced training that leads to professional growth</a:t>
          </a:r>
        </a:p>
      </dsp:txBody>
      <dsp:txXfrm>
        <a:off x="2763519" y="1781819"/>
        <a:ext cx="3599825" cy="1090910"/>
      </dsp:txXfrm>
    </dsp:sp>
    <dsp:sp modelId="{143C9258-751A-430F-93B6-73390F1932FB}">
      <dsp:nvSpPr>
        <dsp:cNvPr id="0" name=""/>
        <dsp:cNvSpPr/>
      </dsp:nvSpPr>
      <dsp:spPr>
        <a:xfrm>
          <a:off x="0" y="1600001"/>
          <a:ext cx="2763519" cy="14545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Longer-term Intensive Training</a:t>
          </a:r>
        </a:p>
      </dsp:txBody>
      <dsp:txXfrm>
        <a:off x="71005" y="1671006"/>
        <a:ext cx="2621509" cy="1312536"/>
      </dsp:txXfrm>
    </dsp:sp>
    <dsp:sp modelId="{B276455F-38E3-4292-AF29-55F361D7843E}">
      <dsp:nvSpPr>
        <dsp:cNvPr id="0" name=""/>
        <dsp:cNvSpPr/>
      </dsp:nvSpPr>
      <dsp:spPr>
        <a:xfrm>
          <a:off x="2763519" y="3200003"/>
          <a:ext cx="4145280" cy="1454546"/>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Leads to career advancement for frontline incumbent workers</a:t>
          </a:r>
        </a:p>
      </dsp:txBody>
      <dsp:txXfrm>
        <a:off x="2763519" y="3381821"/>
        <a:ext cx="3599825" cy="1090910"/>
      </dsp:txXfrm>
    </dsp:sp>
    <dsp:sp modelId="{0A03D4BD-CA80-4431-B213-9F0984D3F6DF}">
      <dsp:nvSpPr>
        <dsp:cNvPr id="0" name=""/>
        <dsp:cNvSpPr/>
      </dsp:nvSpPr>
      <dsp:spPr>
        <a:xfrm>
          <a:off x="0" y="3200003"/>
          <a:ext cx="2763519" cy="14545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Upskilling Frontline Incumbent Workers</a:t>
          </a:r>
        </a:p>
      </dsp:txBody>
      <dsp:txXfrm>
        <a:off x="71005" y="3271008"/>
        <a:ext cx="2621509" cy="1312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F3B3-F921-42B4-BEB3-2EDD187A0F44}">
      <dsp:nvSpPr>
        <dsp:cNvPr id="0" name=""/>
        <dsp:cNvSpPr/>
      </dsp:nvSpPr>
      <dsp:spPr>
        <a:xfrm>
          <a:off x="-5262192" y="-805982"/>
          <a:ext cx="6266515" cy="6266515"/>
        </a:xfrm>
        <a:prstGeom prst="blockArc">
          <a:avLst>
            <a:gd name="adj1" fmla="val 18900000"/>
            <a:gd name="adj2" fmla="val 2700000"/>
            <a:gd name="adj3" fmla="val 345"/>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107F8-F8B7-4F1E-9570-98C73AA75322}">
      <dsp:nvSpPr>
        <dsp:cNvPr id="0" name=""/>
        <dsp:cNvSpPr/>
      </dsp:nvSpPr>
      <dsp:spPr>
        <a:xfrm>
          <a:off x="646051" y="465455"/>
          <a:ext cx="6198515" cy="9309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Workforce Investment System</a:t>
          </a:r>
        </a:p>
      </dsp:txBody>
      <dsp:txXfrm>
        <a:off x="646051" y="465455"/>
        <a:ext cx="6198515" cy="930910"/>
      </dsp:txXfrm>
    </dsp:sp>
    <dsp:sp modelId="{7D30D289-E29C-4831-BBD8-9C5A57CBC1AC}">
      <dsp:nvSpPr>
        <dsp:cNvPr id="0" name=""/>
        <dsp:cNvSpPr/>
      </dsp:nvSpPr>
      <dsp:spPr>
        <a:xfrm>
          <a:off x="64232" y="349091"/>
          <a:ext cx="1163637" cy="116363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E64C5-BA69-4F9A-B2B0-12848275E524}">
      <dsp:nvSpPr>
        <dsp:cNvPr id="0" name=""/>
        <dsp:cNvSpPr/>
      </dsp:nvSpPr>
      <dsp:spPr>
        <a:xfrm>
          <a:off x="984437" y="1861820"/>
          <a:ext cx="5860129" cy="9309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Education and Training Providers</a:t>
          </a:r>
        </a:p>
      </dsp:txBody>
      <dsp:txXfrm>
        <a:off x="984437" y="1861820"/>
        <a:ext cx="5860129" cy="930910"/>
      </dsp:txXfrm>
    </dsp:sp>
    <dsp:sp modelId="{CD29F28E-2BBF-4BED-9C9D-07553585581C}">
      <dsp:nvSpPr>
        <dsp:cNvPr id="0" name=""/>
        <dsp:cNvSpPr/>
      </dsp:nvSpPr>
      <dsp:spPr>
        <a:xfrm>
          <a:off x="402618" y="1745456"/>
          <a:ext cx="1163637" cy="116363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064BF-43CE-4D59-84F0-512056077BAE}">
      <dsp:nvSpPr>
        <dsp:cNvPr id="0" name=""/>
        <dsp:cNvSpPr/>
      </dsp:nvSpPr>
      <dsp:spPr>
        <a:xfrm>
          <a:off x="646051" y="3258185"/>
          <a:ext cx="6198515" cy="9309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Business-related Non-profit Organizations</a:t>
          </a:r>
        </a:p>
      </dsp:txBody>
      <dsp:txXfrm>
        <a:off x="646051" y="3258185"/>
        <a:ext cx="6198515" cy="930910"/>
      </dsp:txXfrm>
    </dsp:sp>
    <dsp:sp modelId="{BD7D1F45-8029-44EC-9A6C-1F2663BC5C64}">
      <dsp:nvSpPr>
        <dsp:cNvPr id="0" name=""/>
        <dsp:cNvSpPr/>
      </dsp:nvSpPr>
      <dsp:spPr>
        <a:xfrm>
          <a:off x="64232" y="3141821"/>
          <a:ext cx="1163637" cy="116363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F3B3-F921-42B4-BEB3-2EDD187A0F44}">
      <dsp:nvSpPr>
        <dsp:cNvPr id="0" name=""/>
        <dsp:cNvSpPr/>
      </dsp:nvSpPr>
      <dsp:spPr>
        <a:xfrm>
          <a:off x="-5262473" y="-805982"/>
          <a:ext cx="6266515" cy="6266515"/>
        </a:xfrm>
        <a:prstGeom prst="blockArc">
          <a:avLst>
            <a:gd name="adj1" fmla="val 18900000"/>
            <a:gd name="adj2" fmla="val 2700000"/>
            <a:gd name="adj3" fmla="val 345"/>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107F8-F8B7-4F1E-9570-98C73AA75322}">
      <dsp:nvSpPr>
        <dsp:cNvPr id="0" name=""/>
        <dsp:cNvSpPr/>
      </dsp:nvSpPr>
      <dsp:spPr>
        <a:xfrm>
          <a:off x="525683" y="357841"/>
          <a:ext cx="6318603" cy="71605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Employers and Industry Representatives</a:t>
          </a:r>
        </a:p>
      </dsp:txBody>
      <dsp:txXfrm>
        <a:off x="525683" y="357841"/>
        <a:ext cx="6318603" cy="716055"/>
      </dsp:txXfrm>
    </dsp:sp>
    <dsp:sp modelId="{7D30D289-E29C-4831-BBD8-9C5A57CBC1AC}">
      <dsp:nvSpPr>
        <dsp:cNvPr id="0" name=""/>
        <dsp:cNvSpPr/>
      </dsp:nvSpPr>
      <dsp:spPr>
        <a:xfrm>
          <a:off x="78148" y="268334"/>
          <a:ext cx="895069" cy="895069"/>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E64C5-BA69-4F9A-B2B0-12848275E524}">
      <dsp:nvSpPr>
        <dsp:cNvPr id="0" name=""/>
        <dsp:cNvSpPr/>
      </dsp:nvSpPr>
      <dsp:spPr>
        <a:xfrm>
          <a:off x="936214" y="1432111"/>
          <a:ext cx="5908071" cy="71605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Workforce Investment System</a:t>
          </a:r>
        </a:p>
      </dsp:txBody>
      <dsp:txXfrm>
        <a:off x="936214" y="1432111"/>
        <a:ext cx="5908071" cy="716055"/>
      </dsp:txXfrm>
    </dsp:sp>
    <dsp:sp modelId="{CD29F28E-2BBF-4BED-9C9D-07553585581C}">
      <dsp:nvSpPr>
        <dsp:cNvPr id="0" name=""/>
        <dsp:cNvSpPr/>
      </dsp:nvSpPr>
      <dsp:spPr>
        <a:xfrm>
          <a:off x="488679" y="1342604"/>
          <a:ext cx="895069" cy="895069"/>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064BF-43CE-4D59-84F0-512056077BAE}">
      <dsp:nvSpPr>
        <dsp:cNvPr id="0" name=""/>
        <dsp:cNvSpPr/>
      </dsp:nvSpPr>
      <dsp:spPr>
        <a:xfrm>
          <a:off x="936214" y="2506382"/>
          <a:ext cx="5908071" cy="71605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Economic Development Agencies</a:t>
          </a:r>
        </a:p>
      </dsp:txBody>
      <dsp:txXfrm>
        <a:off x="936214" y="2506382"/>
        <a:ext cx="5908071" cy="716055"/>
      </dsp:txXfrm>
    </dsp:sp>
    <dsp:sp modelId="{BD7D1F45-8029-44EC-9A6C-1F2663BC5C64}">
      <dsp:nvSpPr>
        <dsp:cNvPr id="0" name=""/>
        <dsp:cNvSpPr/>
      </dsp:nvSpPr>
      <dsp:spPr>
        <a:xfrm>
          <a:off x="488679" y="2416875"/>
          <a:ext cx="895069" cy="895069"/>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4BEB3-E7DB-4253-85BF-6DD7C23CF84F}">
      <dsp:nvSpPr>
        <dsp:cNvPr id="0" name=""/>
        <dsp:cNvSpPr/>
      </dsp:nvSpPr>
      <dsp:spPr>
        <a:xfrm>
          <a:off x="525683" y="3580652"/>
          <a:ext cx="6318603" cy="71605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Education and Training Providers</a:t>
          </a:r>
        </a:p>
      </dsp:txBody>
      <dsp:txXfrm>
        <a:off x="525683" y="3580652"/>
        <a:ext cx="6318603" cy="716055"/>
      </dsp:txXfrm>
    </dsp:sp>
    <dsp:sp modelId="{7488B59B-875C-42C1-8CE5-46848FC30FA0}">
      <dsp:nvSpPr>
        <dsp:cNvPr id="0" name=""/>
        <dsp:cNvSpPr/>
      </dsp:nvSpPr>
      <dsp:spPr>
        <a:xfrm>
          <a:off x="78148" y="3491145"/>
          <a:ext cx="895069" cy="895069"/>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BD6B5-AD14-4D41-8A0D-AFF5136F4E09}" type="datetimeFigureOut">
              <a:rPr lang="en-US" smtClean="0"/>
              <a:t>6/24/2016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118022-50D0-43CE-B9C3-944277464A3B}" type="slidenum">
              <a:rPr lang="en-US" smtClean="0"/>
              <a:t>‹#›</a:t>
            </a:fld>
            <a:endParaRPr lang="en-US"/>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a:t>
            </a:r>
            <a:r>
              <a:rPr lang="en-US" baseline="0" dirty="0"/>
              <a:t> us for today’s America’s Promise Job-Driven Grant Program Prospective Applicant Webcast Funding Opportunity Announcement (FOA/ETA-16-12) presented by the Employment and Training Administration.</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a:p>
        </p:txBody>
      </p:sp>
    </p:spTree>
    <p:extLst>
      <p:ext uri="{BB962C8B-B14F-4D97-AF65-F5344CB8AC3E}">
        <p14:creationId xmlns:p14="http://schemas.microsoft.com/office/powerpoint/2010/main" val="119664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Thanks Robin. The program design must also comprise sector-based career pathways.  Integrating sector-based career pathways into the sector strategies ensures that the overall career pathways approach incorporates the needs of employers through skills training and attainment of portable credentials, supporting an individual’s advancement to middle- to high-skilled employment within an industry sector. </a:t>
            </a:r>
          </a:p>
          <a:p>
            <a:endParaRPr lang="en-US" dirty="0"/>
          </a:p>
          <a:p>
            <a:r>
              <a:rPr lang="en-US" dirty="0"/>
              <a:t>Under this FOA, projects must include viable ways for each participant to pursue a career pathway that may include a variety of work-based</a:t>
            </a:r>
            <a:r>
              <a:rPr lang="en-US" baseline="0" dirty="0"/>
              <a:t> and training strategies that are appropriately matched to the participant’s individual needs and skills requirements.  </a:t>
            </a:r>
          </a:p>
          <a:p>
            <a:endParaRPr lang="en-US" baseline="0" dirty="0"/>
          </a:p>
          <a:p>
            <a:r>
              <a:rPr lang="en-US" dirty="0"/>
              <a:t>Career pathways must be sector-focused and incorporate the needs and hiring opportunities of employers within a specific industry sector, and provide planned and sequenced coursework, training, or other work experience that leads to attainment of industry-recognized skills and credentials. </a:t>
            </a:r>
          </a:p>
          <a:p>
            <a:endParaRPr lang="en-US" dirty="0"/>
          </a:p>
          <a:p>
            <a:r>
              <a:rPr lang="en-US" dirty="0"/>
              <a:t>All projects must develop career plans for participants that will help each participant navigate and assess their various career pathway options within a specific sector strategy, including identifying skills and competencies needed for those occupations, and describing how the education and training provided will assist individuals in moving along a career pathway within a targeted industry sector. </a:t>
            </a:r>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a:p>
        </p:txBody>
      </p:sp>
    </p:spTree>
    <p:extLst>
      <p:ext uri="{BB962C8B-B14F-4D97-AF65-F5344CB8AC3E}">
        <p14:creationId xmlns:p14="http://schemas.microsoft.com/office/powerpoint/2010/main" val="252596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Based on individual assessments, projects should provide strategies for placing individuals into training interventions that align with one or more of the following three strategies that also include participant supportive services.  These career pathway strategies include: </a:t>
            </a:r>
          </a:p>
          <a:p>
            <a:endParaRPr lang="en-US" dirty="0"/>
          </a:p>
          <a:p>
            <a:pPr marL="174708" indent="-174708">
              <a:buFont typeface="Arial" panose="020B0604020202020204" pitchFamily="34" charset="0"/>
              <a:buChar char="•"/>
            </a:pPr>
            <a:r>
              <a:rPr lang="en-US" dirty="0"/>
              <a:t>Short-term or Accelerated Training</a:t>
            </a:r>
          </a:p>
          <a:p>
            <a:pPr marL="174708" indent="-174708">
              <a:buFont typeface="Arial" panose="020B0604020202020204" pitchFamily="34" charset="0"/>
              <a:buChar char="•"/>
            </a:pPr>
            <a:r>
              <a:rPr lang="en-US" dirty="0"/>
              <a:t>Longer-term Intensive Training, and</a:t>
            </a:r>
          </a:p>
          <a:p>
            <a:pPr marL="174708" indent="-174708">
              <a:buFont typeface="Arial" panose="020B0604020202020204" pitchFamily="34" charset="0"/>
              <a:buChar char="•"/>
            </a:pPr>
            <a:r>
              <a:rPr lang="en-US" dirty="0"/>
              <a:t>Upskilling Incumbent Workers</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a:p>
        </p:txBody>
      </p:sp>
    </p:spTree>
    <p:extLst>
      <p:ext uri="{BB962C8B-B14F-4D97-AF65-F5344CB8AC3E}">
        <p14:creationId xmlns:p14="http://schemas.microsoft.com/office/powerpoint/2010/main" val="406472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And</a:t>
            </a:r>
            <a:r>
              <a:rPr lang="en-US" baseline="0" dirty="0"/>
              <a:t> n</a:t>
            </a:r>
            <a:r>
              <a:rPr lang="en-US" dirty="0"/>
              <a:t>ext, I will discuss award information.</a:t>
            </a:r>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a:p>
        </p:txBody>
      </p:sp>
    </p:spTree>
    <p:extLst>
      <p:ext uri="{BB962C8B-B14F-4D97-AF65-F5344CB8AC3E}">
        <p14:creationId xmlns:p14="http://schemas.microsoft.com/office/powerpoint/2010/main" val="976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MEGAN</a:t>
            </a:r>
          </a:p>
          <a:p>
            <a:pPr defTabSz="931774">
              <a:defRPr/>
            </a:pPr>
            <a:endParaRPr lang="en-US" dirty="0"/>
          </a:p>
          <a:p>
            <a:pPr defTabSz="931774">
              <a:defRPr/>
            </a:pPr>
            <a:r>
              <a:rPr lang="en-US" dirty="0"/>
              <a:t>The Department will fund grants ranging from $1 million to $6 million. The grants will be awarded to the lead applicant of a public-private partnership Applicants should request funding that is commensurate with the scope and scale of the proposed project . </a:t>
            </a:r>
          </a:p>
          <a:p>
            <a:pPr defTabSz="931774">
              <a:defRPr/>
            </a:pPr>
            <a:endParaRPr lang="en-US" dirty="0"/>
          </a:p>
          <a:p>
            <a:pPr defTabSz="931774">
              <a:defRPr/>
            </a:pPr>
            <a:r>
              <a:rPr lang="en-US" dirty="0"/>
              <a:t>Rural and smaller regional communities may propose to serve their economic region or to collaborate through regional partnerships with other regions to support smaller-scale projects, as appropriate. Awards made under this Announcement are subject to the availability of Federal funds. </a:t>
            </a:r>
          </a:p>
          <a:p>
            <a:endParaRPr lang="en-US" dirty="0"/>
          </a:p>
          <a:p>
            <a:r>
              <a:rPr lang="en-US" dirty="0"/>
              <a:t>To help ensure a successful project, applicants are expected to secure leveraged resources equal to at least 25 percent of the total requested funds to support grant activities and accomplish the project’s overall goal. </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a:p>
        </p:txBody>
      </p:sp>
    </p:spTree>
    <p:extLst>
      <p:ext uri="{BB962C8B-B14F-4D97-AF65-F5344CB8AC3E}">
        <p14:creationId xmlns:p14="http://schemas.microsoft.com/office/powerpoint/2010/main" val="154537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And</a:t>
            </a:r>
            <a:r>
              <a:rPr lang="en-US" baseline="0" dirty="0"/>
              <a:t> now, </a:t>
            </a:r>
            <a:r>
              <a:rPr lang="en-US" dirty="0"/>
              <a:t>I’ll turn things over</a:t>
            </a:r>
            <a:r>
              <a:rPr lang="en-US" baseline="0" dirty="0"/>
              <a:t> to </a:t>
            </a:r>
            <a:r>
              <a:rPr lang="en-US" dirty="0"/>
              <a:t>Monica Evans to present eligibility</a:t>
            </a:r>
            <a:r>
              <a:rPr lang="en-US" baseline="0" dirty="0"/>
              <a:t> information.</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a:p>
        </p:txBody>
      </p:sp>
    </p:spTree>
    <p:extLst>
      <p:ext uri="{BB962C8B-B14F-4D97-AF65-F5344CB8AC3E}">
        <p14:creationId xmlns:p14="http://schemas.microsoft.com/office/powerpoint/2010/main" val="281107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MONICA</a:t>
            </a:r>
          </a:p>
          <a:p>
            <a:pPr defTabSz="931774"/>
            <a:endParaRPr lang="en-US" dirty="0"/>
          </a:p>
          <a:p>
            <a:pPr defTabSz="931774"/>
            <a:r>
              <a:rPr lang="en-US" dirty="0"/>
              <a:t>Thanks,</a:t>
            </a:r>
            <a:r>
              <a:rPr lang="en-US" baseline="0" dirty="0"/>
              <a:t> Megan.</a:t>
            </a:r>
          </a:p>
          <a:p>
            <a:pPr defTabSz="931774"/>
            <a:endParaRPr lang="en-US" baseline="0" dirty="0"/>
          </a:p>
          <a:p>
            <a:pPr defTabSz="931774"/>
            <a:r>
              <a:rPr lang="en-US" dirty="0"/>
              <a:t>Eligible lead applicants must be public or nonprofit organizations that: meet the definition of one of the following three types of eligible entities: the workforce investment system; education and training providers, including community and technical colleges and systems; and  business-related nonprofit organizations, an organization functioning as a workforce intermediary for the expressed purpose of serving the needs of an industry, or a regional or industry association. Applications that do not include a lead applicant that meets the eligibility requirements of one of the three types of entities will be considered non-responsive and will not be reviewed.</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a:p>
        </p:txBody>
      </p:sp>
    </p:spTree>
    <p:extLst>
      <p:ext uri="{BB962C8B-B14F-4D97-AF65-F5344CB8AC3E}">
        <p14:creationId xmlns:p14="http://schemas.microsoft.com/office/powerpoint/2010/main" val="281555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MONICA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lead applicant must include at least one representative of each of the following  four types of required regional workforce partnership entities, which collectively form the “regional workforce partnership,” and demonstrate strong engagement of the regional leaders necessary to advance a sector strategy. Additionally, applicants should consider including additional optional partners that support the goals of the regional workforce partnership. </a:t>
            </a:r>
          </a:p>
          <a:p>
            <a:pPr marL="174708" indent="-174708">
              <a:buFont typeface="Arial" panose="020B0604020202020204" pitchFamily="34" charset="0"/>
              <a:buChar char="•"/>
            </a:pPr>
            <a:endParaRPr lang="en-US" dirty="0"/>
          </a:p>
          <a:p>
            <a:endParaRPr lang="en-US" dirty="0"/>
          </a:p>
          <a:p>
            <a:r>
              <a:rPr lang="en-US" dirty="0"/>
              <a:t>Employers and industry representatives that align with the partnership’s regional sector strategies; </a:t>
            </a:r>
          </a:p>
          <a:p>
            <a:r>
              <a:rPr lang="en-US" dirty="0"/>
              <a:t>The Workforce Investment System, as defined in Section III.A.1.a, representing the regional service area;  Economic development agencies representing the regional service area; Education and training providers, as defined in Section III.A.1.b, representing the regional service area, including community and technical colleges or systems; joint labor-management training partnerships; and nonprofit and community-based organizations that offer job training. </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a:p>
        </p:txBody>
      </p:sp>
    </p:spTree>
    <p:extLst>
      <p:ext uri="{BB962C8B-B14F-4D97-AF65-F5344CB8AC3E}">
        <p14:creationId xmlns:p14="http://schemas.microsoft.com/office/powerpoint/2010/main" val="281555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a:p>
            <a:endParaRPr lang="en-US" dirty="0"/>
          </a:p>
          <a:p>
            <a:r>
              <a:rPr lang="en-US" dirty="0"/>
              <a:t>To ensure that projects have strong employer engagement, applicants are required to partner with at least five employers or a regional industry association with at least five employer members representing each industry sector and service area targeted through the sector strategy. To satisfy this requirement, applicants must partner with five or more independent employers, a consortium of at least five employers, or a regional industry association with at least five employers. </a:t>
            </a:r>
          </a:p>
          <a:p>
            <a:endParaRPr lang="en-US" dirty="0"/>
          </a:p>
          <a:p>
            <a:r>
              <a:rPr lang="en-US" dirty="0"/>
              <a:t>Consortia of at least five employers and regional industry associations that serve as a lead applicant can also serve as the required employers or regional industry association, if appropriate. We encourage applicants to form additional partnerships with employers, consortia of employers, and regional industry associations. </a:t>
            </a:r>
          </a:p>
          <a:p>
            <a:endParaRPr lang="en-US" dirty="0"/>
          </a:p>
          <a:p>
            <a:r>
              <a:rPr lang="en-US" dirty="0"/>
              <a:t>To demonstrate the active involvement of employers, applicants should provide signed documentation of employer, employer consortium or regional industry association commitments – such as signed letters of commitment, memoranda of understanding, a partnership agreement, or other types of signed agreements – which demonstrate the commitment of each employer or regional industry association. Applicants will be scored based on the inclusion of this documentation, as well as the level and quality of employer involvement in the project in Section IV.B.3, Project Narrative. </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a:p>
        </p:txBody>
      </p:sp>
    </p:spTree>
    <p:extLst>
      <p:ext uri="{BB962C8B-B14F-4D97-AF65-F5344CB8AC3E}">
        <p14:creationId xmlns:p14="http://schemas.microsoft.com/office/powerpoint/2010/main" val="281555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a:p>
            <a:endParaRPr lang="en-US" dirty="0"/>
          </a:p>
          <a:p>
            <a:r>
              <a:rPr lang="en-US" dirty="0"/>
              <a:t>The intent of this FOA is to fund projects that provide tuition-free education</a:t>
            </a:r>
            <a:r>
              <a:rPr lang="en-US" baseline="0" dirty="0"/>
              <a:t> and </a:t>
            </a:r>
            <a:r>
              <a:rPr lang="en-US" dirty="0"/>
              <a:t>job training to unemployed, underemployed, and incumbent workers – including disadvantaged populations such as low-income, underrepresented in the targeted industry, dislocated workers, and other populations with training and employment barriers – to help them pursue or advance in middle- to high-skilled employment in H-1B industries and occupations that align with the targeted industry sectors during the grant period of performance. </a:t>
            </a:r>
          </a:p>
          <a:p>
            <a:endParaRPr lang="en-US" dirty="0"/>
          </a:p>
          <a:p>
            <a:r>
              <a:rPr lang="en-US" dirty="0"/>
              <a:t>All training participants must be older than 16 years of age and not currently enrolled in school within a local educational agency. </a:t>
            </a:r>
          </a:p>
          <a:p>
            <a:endParaRPr lang="en-US" dirty="0"/>
          </a:p>
          <a:p>
            <a:r>
              <a:rPr lang="en-US" dirty="0"/>
              <a:t>For applicants proposing to serve incumbent workers, no more than 25 percent of the total participants served may be incumbent workers that meet the eligibility criteria. </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a:p>
        </p:txBody>
      </p:sp>
    </p:spTree>
    <p:extLst>
      <p:ext uri="{BB962C8B-B14F-4D97-AF65-F5344CB8AC3E}">
        <p14:creationId xmlns:p14="http://schemas.microsoft.com/office/powerpoint/2010/main" val="227306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a:p>
            <a:endParaRPr lang="en-US" dirty="0"/>
          </a:p>
          <a:p>
            <a:r>
              <a:rPr lang="en-US" dirty="0"/>
              <a:t>Applicants can propose to serve a regional area located within or across state lines, as long as the service area comprises a single economic region. Economic regions are defined primarily by the movement of goods, capital, labor, consumption, and other economic forces within a geographic area. Defining an economic region involves identifying the surrounding areas, communities, counties, and municipalities that have similar industry and employment characteristics, looking beyond traditional political boundaries; and identifying the workforce needs of the identified areas.</a:t>
            </a:r>
          </a:p>
          <a:p>
            <a:r>
              <a:rPr lang="en-US" dirty="0"/>
              <a:t> </a:t>
            </a:r>
          </a:p>
          <a:p>
            <a:r>
              <a:rPr lang="en-US" dirty="0"/>
              <a:t>Rural and smaller regional communities may propose to serve their economic region or to collaborate through regional partnerships with other regions to support smaller-scale projects, as appropriate. </a:t>
            </a:r>
          </a:p>
          <a:p>
            <a:endParaRPr lang="en-US" dirty="0"/>
          </a:p>
          <a:p>
            <a:r>
              <a:rPr lang="en-US" dirty="0"/>
              <a:t>Communities identified as High Need Communities – defined as a community with a poverty rate of 20 percent or higher – or areas that propose to serve participants that reside within these communities are encouraged to apply. </a:t>
            </a:r>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a:p>
        </p:txBody>
      </p:sp>
    </p:spTree>
    <p:extLst>
      <p:ext uri="{BB962C8B-B14F-4D97-AF65-F5344CB8AC3E}">
        <p14:creationId xmlns:p14="http://schemas.microsoft.com/office/powerpoint/2010/main" val="157153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9" defTabSz="931774">
              <a:spcBef>
                <a:spcPct val="20000"/>
              </a:spcBef>
              <a:buClr>
                <a:prstClr val="black">
                  <a:lumMod val="50000"/>
                  <a:lumOff val="50000"/>
                </a:prstClr>
              </a:buClr>
              <a:defRPr/>
            </a:pPr>
            <a:r>
              <a:rPr lang="en-US" b="0" dirty="0"/>
              <a:t>Thank you for joining us for today’s Webcast.</a:t>
            </a:r>
            <a:r>
              <a:rPr lang="en-US" b="0" baseline="0" dirty="0"/>
              <a:t>  To help you follow along, </a:t>
            </a:r>
            <a:r>
              <a:rPr lang="en-US" dirty="0">
                <a:solidFill>
                  <a:prstClr val="black">
                    <a:lumMod val="85000"/>
                  </a:prstClr>
                </a:solidFill>
              </a:rPr>
              <a:t>we recommend you have a hard copy of the FOA when viewing this Webcast.  Additionally, when applying for ETA competitive grants, use our Web-Based Toolkit for Prospective Applicants at the link on this slide.  </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a:p>
        </p:txBody>
      </p:sp>
    </p:spTree>
    <p:extLst>
      <p:ext uri="{BB962C8B-B14F-4D97-AF65-F5344CB8AC3E}">
        <p14:creationId xmlns:p14="http://schemas.microsoft.com/office/powerpoint/2010/main" val="3208214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a:p>
            <a:endParaRPr lang="en-US" dirty="0"/>
          </a:p>
          <a:p>
            <a:r>
              <a:rPr lang="en-US" dirty="0"/>
              <a:t>And now I’ll turn things over to Ariam Ferro to discuss the application and submission process.</a:t>
            </a:r>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a:p>
        </p:txBody>
      </p:sp>
    </p:spTree>
    <p:extLst>
      <p:ext uri="{BB962C8B-B14F-4D97-AF65-F5344CB8AC3E}">
        <p14:creationId xmlns:p14="http://schemas.microsoft.com/office/powerpoint/2010/main" val="159367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9478">
              <a:defRPr/>
            </a:pPr>
            <a:r>
              <a:rPr lang="en-US" sz="1400" dirty="0"/>
              <a:t>ARIAM</a:t>
            </a:r>
          </a:p>
          <a:p>
            <a:pPr marL="0" lvl="1" defTabSz="949478">
              <a:defRPr/>
            </a:pPr>
            <a:endParaRPr lang="en-US" sz="1400" dirty="0"/>
          </a:p>
          <a:p>
            <a:pPr marL="0" lvl="1" defTabSz="949478">
              <a:defRPr/>
            </a:pPr>
            <a:r>
              <a:rPr lang="en-US" sz="1400" dirty="0"/>
              <a:t>Thanks,</a:t>
            </a:r>
            <a:r>
              <a:rPr lang="en-US" sz="1400" baseline="0" dirty="0"/>
              <a:t> Monica.</a:t>
            </a:r>
          </a:p>
          <a:p>
            <a:pPr marL="0" lvl="1" defTabSz="949478">
              <a:defRPr/>
            </a:pPr>
            <a:endParaRPr lang="en-US" sz="1400" baseline="0" dirty="0"/>
          </a:p>
          <a:p>
            <a:pPr marL="0" lvl="1" defTabSz="949478">
              <a:defRPr/>
            </a:pPr>
            <a:r>
              <a:rPr lang="en-US" sz="1400" dirty="0"/>
              <a:t>Section 4C of the FOA discusses the application submission requirements.</a:t>
            </a:r>
          </a:p>
          <a:p>
            <a:pPr marL="0" lvl="1" defTabSz="949478">
              <a:defRPr/>
            </a:pPr>
            <a:endParaRPr lang="en-US" sz="1400" dirty="0"/>
          </a:p>
          <a:p>
            <a:pPr marL="0" lvl="1" defTabSz="949478">
              <a:defRPr/>
            </a:pPr>
            <a:r>
              <a:rPr lang="en-US" sz="1400" dirty="0"/>
              <a:t>Proposals must be received by 4 PM eastern</a:t>
            </a:r>
            <a:r>
              <a:rPr lang="en-US" sz="1400" baseline="0" dirty="0"/>
              <a:t> time</a:t>
            </a:r>
            <a:r>
              <a:rPr lang="en-US" sz="1400" dirty="0"/>
              <a:t> </a:t>
            </a:r>
            <a:r>
              <a:rPr lang="en-US" sz="1400" b="1" dirty="0">
                <a:solidFill>
                  <a:srgbClr val="C00000"/>
                </a:solidFill>
              </a:rPr>
              <a:t>on August 25, 2016.</a:t>
            </a:r>
            <a:endParaRPr lang="en-US" sz="1400" dirty="0"/>
          </a:p>
          <a:p>
            <a:endParaRPr lang="en-US" sz="1400" dirty="0"/>
          </a:p>
          <a:p>
            <a:r>
              <a:rPr lang="en-US" sz="1400" dirty="0"/>
              <a:t>You can submit proposals by several methods: </a:t>
            </a:r>
          </a:p>
          <a:p>
            <a:pPr marL="465887" lvl="1" defTabSz="931774">
              <a:buFontTx/>
              <a:buChar char="•"/>
              <a:defRPr/>
            </a:pPr>
            <a:r>
              <a:rPr lang="en-US" sz="1400" dirty="0"/>
              <a:t> Online at grants.gov</a:t>
            </a:r>
          </a:p>
          <a:p>
            <a:pPr lvl="1">
              <a:buFontTx/>
              <a:buChar char="•"/>
            </a:pPr>
            <a:r>
              <a:rPr lang="en-US" sz="1400" dirty="0"/>
              <a:t> Regular mail</a:t>
            </a:r>
          </a:p>
          <a:p>
            <a:pPr lvl="1">
              <a:buFontTx/>
              <a:buChar char="•"/>
            </a:pPr>
            <a:r>
              <a:rPr lang="en-US" sz="1400" dirty="0"/>
              <a:t> Overnight mail, or</a:t>
            </a:r>
          </a:p>
          <a:p>
            <a:pPr lvl="1">
              <a:buFontTx/>
              <a:buChar char="•"/>
            </a:pPr>
            <a:r>
              <a:rPr lang="en-US" sz="1400" dirty="0"/>
              <a:t> Hand delivery</a:t>
            </a:r>
          </a:p>
          <a:p>
            <a:endParaRPr lang="en-US" sz="1400" dirty="0"/>
          </a:p>
          <a:p>
            <a:pPr>
              <a:buFont typeface="Arial" pitchFamily="34" charset="0"/>
              <a:buChar char="•"/>
            </a:pPr>
            <a:r>
              <a:rPr lang="en-US" sz="1400" dirty="0"/>
              <a:t> If you are sending by</a:t>
            </a:r>
            <a:r>
              <a:rPr lang="en-US" sz="1400" baseline="0" dirty="0"/>
              <a:t> mail, t</a:t>
            </a:r>
            <a:r>
              <a:rPr lang="en-US" sz="1400" dirty="0"/>
              <a:t>he mailing address can be found in the FOA.</a:t>
            </a:r>
          </a:p>
          <a:p>
            <a:pPr>
              <a:buFont typeface="Arial" pitchFamily="34" charset="0"/>
              <a:buChar char="•"/>
            </a:pPr>
            <a:r>
              <a:rPr lang="en-US" sz="1400" dirty="0"/>
              <a:t> We ask that you please reference FOA/ETA PY 16-12 on your application submission.</a:t>
            </a:r>
          </a:p>
          <a:p>
            <a:pPr>
              <a:buFont typeface="Arial" pitchFamily="34" charset="0"/>
              <a:buChar char="•"/>
            </a:pPr>
            <a:r>
              <a:rPr lang="en-US" sz="1400" dirty="0"/>
              <a:t> Please note that regular mail sent to federal buildings may be subject to decontamination, which delays the delivery of mail.  Therefore, if mailing, our preference is that you use overnight mail.</a:t>
            </a:r>
          </a:p>
          <a:p>
            <a:pPr>
              <a:buFont typeface="Arial" pitchFamily="34" charset="0"/>
              <a:buChar char="•"/>
            </a:pPr>
            <a:r>
              <a:rPr lang="en-US" sz="1400" dirty="0"/>
              <a:t> See the FOA for more details about how to submit your proposal.</a:t>
            </a:r>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a:p>
        </p:txBody>
      </p:sp>
    </p:spTree>
    <p:extLst>
      <p:ext uri="{BB962C8B-B14F-4D97-AF65-F5344CB8AC3E}">
        <p14:creationId xmlns:p14="http://schemas.microsoft.com/office/powerpoint/2010/main" val="200671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ARIAM</a:t>
            </a:r>
          </a:p>
          <a:p>
            <a:endParaRPr lang="en-US" dirty="0"/>
          </a:p>
          <a:p>
            <a:r>
              <a:rPr lang="en-US" dirty="0"/>
              <a:t>Most</a:t>
            </a:r>
            <a:r>
              <a:rPr lang="en-US" baseline="0" dirty="0"/>
              <a:t> applications are received via grants.gov.</a:t>
            </a:r>
          </a:p>
          <a:p>
            <a:endParaRPr lang="en-US" baseline="0" dirty="0"/>
          </a:p>
          <a:p>
            <a:r>
              <a:rPr lang="en-US" baseline="0" dirty="0"/>
              <a:t>Here are some quick tips and reminders. And for more information please read the FOA for application requirements.</a:t>
            </a:r>
          </a:p>
          <a:p>
            <a:pPr marL="349415" indent="-349415">
              <a:buFont typeface="Arial" panose="020B0604020202020204" pitchFamily="34" charset="0"/>
              <a:buChar char="•"/>
            </a:pPr>
            <a:r>
              <a:rPr lang="en-US" dirty="0"/>
              <a:t>We strongly recommend that before you begin to write the application, you should immediately initiate and complete the “Get Registered” registration steps.</a:t>
            </a:r>
          </a:p>
          <a:p>
            <a:pPr marL="349415" indent="-349415">
              <a:buFont typeface="Arial" panose="020B0604020202020204" pitchFamily="34" charset="0"/>
              <a:buChar char="•"/>
            </a:pPr>
            <a:r>
              <a:rPr lang="en-US" dirty="0"/>
              <a:t>Create a username and password with Grants.gov to become an Authorized Organizational Representative.</a:t>
            </a:r>
          </a:p>
          <a:p>
            <a:pPr marL="349415" indent="-349415">
              <a:buFont typeface="Arial" panose="020B0604020202020204" pitchFamily="34" charset="0"/>
              <a:buChar char="•"/>
            </a:pPr>
            <a:r>
              <a:rPr lang="en-US" dirty="0"/>
              <a:t>All applicants for Federal grant and funding opportunities are required to have a DUNS number.</a:t>
            </a:r>
          </a:p>
          <a:p>
            <a:pPr marL="349415" indent="-349415">
              <a:buFont typeface="Arial" panose="020B0604020202020204" pitchFamily="34" charset="0"/>
              <a:buChar char="•"/>
            </a:pPr>
            <a:r>
              <a:rPr lang="en-US" dirty="0"/>
              <a:t>Applicants must register with the System for Award Management before submitting an application. Instructions for registering with SAM can be found at the sam.gov website.</a:t>
            </a:r>
            <a:endParaRPr lang="en-US" b="1"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22</a:t>
            </a:fld>
            <a:endParaRPr lang="en-US"/>
          </a:p>
        </p:txBody>
      </p:sp>
    </p:spTree>
    <p:extLst>
      <p:ext uri="{BB962C8B-B14F-4D97-AF65-F5344CB8AC3E}">
        <p14:creationId xmlns:p14="http://schemas.microsoft.com/office/powerpoint/2010/main" val="200671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ARIAM</a:t>
            </a:r>
          </a:p>
          <a:p>
            <a:endParaRPr lang="en-US" dirty="0"/>
          </a:p>
          <a:p>
            <a:r>
              <a:rPr lang="en-US" dirty="0"/>
              <a:t>As you can see in Table</a:t>
            </a:r>
            <a:r>
              <a:rPr lang="en-US" baseline="0" dirty="0"/>
              <a:t> 2</a:t>
            </a:r>
            <a:r>
              <a:rPr lang="en-US" dirty="0"/>
              <a:t>, In Section V.A. Evaluation Criteria,</a:t>
            </a:r>
            <a:r>
              <a:rPr lang="en-US" baseline="0" dirty="0"/>
              <a:t> </a:t>
            </a:r>
            <a:r>
              <a:rPr lang="en-US" dirty="0"/>
              <a:t> the proposals will be evaluated</a:t>
            </a:r>
            <a:r>
              <a:rPr lang="en-US" baseline="0" dirty="0"/>
              <a:t> based on the six section headers included on this slide:  </a:t>
            </a:r>
          </a:p>
          <a:p>
            <a:pPr marL="514350" indent="-514350">
              <a:lnSpc>
                <a:spcPct val="150000"/>
              </a:lnSpc>
              <a:buFont typeface="+mj-lt"/>
              <a:buAutoNum type="arabicPeriod"/>
            </a:pPr>
            <a:r>
              <a:rPr lang="en-US" u="sng" dirty="0"/>
              <a:t>Statement of Need</a:t>
            </a:r>
            <a:r>
              <a:rPr lang="en-US" dirty="0"/>
              <a:t>: </a:t>
            </a:r>
          </a:p>
          <a:p>
            <a:pPr marL="514350" indent="-514350">
              <a:lnSpc>
                <a:spcPct val="150000"/>
              </a:lnSpc>
              <a:buFont typeface="+mj-lt"/>
              <a:buAutoNum type="arabicPeriod"/>
            </a:pPr>
            <a:r>
              <a:rPr lang="en-US" u="sng" dirty="0"/>
              <a:t>Expected Outcomes and Outputs</a:t>
            </a:r>
            <a:r>
              <a:rPr lang="en-US" dirty="0"/>
              <a:t>: </a:t>
            </a:r>
            <a:endParaRPr lang="en-US" dirty="0">
              <a:solidFill>
                <a:schemeClr val="accent3">
                  <a:lumMod val="75000"/>
                </a:schemeClr>
              </a:solidFill>
            </a:endParaRPr>
          </a:p>
          <a:p>
            <a:pPr marL="514350" indent="-514350">
              <a:lnSpc>
                <a:spcPct val="150000"/>
              </a:lnSpc>
              <a:buFont typeface="+mj-lt"/>
              <a:buAutoNum type="arabicPeriod"/>
            </a:pPr>
            <a:r>
              <a:rPr lang="en-US" u="sng" dirty="0"/>
              <a:t>Project Design</a:t>
            </a:r>
            <a:r>
              <a:rPr lang="en-US" dirty="0"/>
              <a:t>: </a:t>
            </a:r>
            <a:endParaRPr lang="en-US" dirty="0">
              <a:solidFill>
                <a:schemeClr val="accent3">
                  <a:lumMod val="75000"/>
                </a:schemeClr>
              </a:solidFill>
            </a:endParaRPr>
          </a:p>
          <a:p>
            <a:pPr marL="514350" indent="-514350">
              <a:lnSpc>
                <a:spcPct val="150000"/>
              </a:lnSpc>
              <a:buFont typeface="+mj-lt"/>
              <a:buAutoNum type="arabicPeriod"/>
            </a:pPr>
            <a:r>
              <a:rPr lang="en-US" u="sng" dirty="0"/>
              <a:t>Organizational, Administrative, and Fiscal Capacity </a:t>
            </a:r>
            <a:r>
              <a:rPr lang="en-US" dirty="0"/>
              <a:t>: </a:t>
            </a:r>
            <a:endParaRPr lang="en-US" dirty="0">
              <a:solidFill>
                <a:schemeClr val="accent3">
                  <a:lumMod val="75000"/>
                </a:schemeClr>
              </a:solidFill>
            </a:endParaRPr>
          </a:p>
          <a:p>
            <a:pPr marL="514350" indent="-514350">
              <a:lnSpc>
                <a:spcPct val="150000"/>
              </a:lnSpc>
              <a:buFont typeface="+mj-lt"/>
              <a:buAutoNum type="arabicPeriod"/>
            </a:pPr>
            <a:r>
              <a:rPr lang="en-US" u="sng" dirty="0"/>
              <a:t>Past Performance- Programmatic Capability</a:t>
            </a:r>
            <a:r>
              <a:rPr lang="en-US" dirty="0"/>
              <a:t>: </a:t>
            </a:r>
            <a:endParaRPr lang="en-US" dirty="0">
              <a:solidFill>
                <a:schemeClr val="accent3">
                  <a:lumMod val="75000"/>
                </a:schemeClr>
              </a:solidFill>
            </a:endParaRPr>
          </a:p>
          <a:p>
            <a:pPr marL="514350" indent="-514350">
              <a:lnSpc>
                <a:spcPct val="150000"/>
              </a:lnSpc>
              <a:buFont typeface="+mj-lt"/>
              <a:buAutoNum type="arabicPeriod"/>
            </a:pPr>
            <a:r>
              <a:rPr lang="en-US" u="sng" dirty="0"/>
              <a:t>Budget and Budget Justification</a:t>
            </a:r>
            <a:r>
              <a:rPr lang="en-US" dirty="0"/>
              <a:t>: </a:t>
            </a:r>
            <a:endParaRPr lang="en-US" dirty="0">
              <a:solidFill>
                <a:schemeClr val="accent3">
                  <a:lumMod val="75000"/>
                </a:schemeClr>
              </a:solidFill>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of these “section headers” of the Project Narrative include one or more “criteria,” which has specific point values assigned as described in Table 2.  Each “criterion” includes several “rating factors,” which provide detailed specifications for the content and quality of the response to that “criterion.” </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23</a:t>
            </a:fld>
            <a:endParaRPr lang="en-US"/>
          </a:p>
        </p:txBody>
      </p:sp>
    </p:spTree>
    <p:extLst>
      <p:ext uri="{BB962C8B-B14F-4D97-AF65-F5344CB8AC3E}">
        <p14:creationId xmlns:p14="http://schemas.microsoft.com/office/powerpoint/2010/main" val="2006712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ARIAM</a:t>
            </a:r>
          </a:p>
          <a:p>
            <a:endParaRPr lang="en-US" dirty="0"/>
          </a:p>
          <a:p>
            <a:r>
              <a:rPr lang="en-US" dirty="0"/>
              <a:t>The review and selection process is conducted after the closing</a:t>
            </a:r>
            <a:r>
              <a:rPr lang="en-US" baseline="0" dirty="0"/>
              <a:t> date for the FOA.  </a:t>
            </a:r>
            <a:r>
              <a:rPr lang="en-US" dirty="0"/>
              <a:t>A technical review panel will carefully evaluate applications against the selection criteria.  These criteria are based on the policy goals, priorities, and emphases set forth in this FOA.  Up to 100 points may be awarded to an applicant, depending on the quality of the responses to the required information described in the FOA. </a:t>
            </a:r>
          </a:p>
          <a:p>
            <a:endParaRPr lang="en-US" dirty="0"/>
          </a:p>
          <a:p>
            <a:r>
              <a:rPr lang="en-US" dirty="0"/>
              <a:t>The final scores (which may include the mathematical normalization of review panels) will serve as the primary basis for selection of applications for funding. The panel results are advisory in nature and not binding on the Grant Officer. The Grant Officer reserves the right to make selections based solely on the final scores or to take into consideration other relevant factors when applicable. Such factors may include the geographic balance, distribution among H-1B industries and occupations, and/or other relevant factors. The Grant Officer may consider any information that comes to his</a:t>
            </a:r>
            <a:r>
              <a:rPr lang="en-US" baseline="0" dirty="0"/>
              <a:t> or </a:t>
            </a:r>
            <a:r>
              <a:rPr lang="en-US" dirty="0"/>
              <a:t>her attention. </a:t>
            </a:r>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a:p>
        </p:txBody>
      </p:sp>
    </p:spTree>
    <p:extLst>
      <p:ext uri="{BB962C8B-B14F-4D97-AF65-F5344CB8AC3E}">
        <p14:creationId xmlns:p14="http://schemas.microsoft.com/office/powerpoint/2010/main" val="2006712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ARIAM</a:t>
            </a:r>
          </a:p>
          <a:p>
            <a:endParaRPr lang="en-US" dirty="0"/>
          </a:p>
          <a:p>
            <a:r>
              <a:rPr lang="en-US" dirty="0"/>
              <a:t>To review: the FOA opened on June 6, 2016 and will close on August 25, 2016 at 4</a:t>
            </a:r>
            <a:r>
              <a:rPr lang="en-US" baseline="0" dirty="0"/>
              <a:t> </a:t>
            </a:r>
            <a:r>
              <a:rPr lang="en-US" dirty="0"/>
              <a:t>p.m.</a:t>
            </a:r>
            <a:r>
              <a:rPr lang="en-US" baseline="0" dirty="0"/>
              <a:t> Eastern.</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25</a:t>
            </a:fld>
            <a:endParaRPr lang="en-US"/>
          </a:p>
        </p:txBody>
      </p:sp>
    </p:spTree>
    <p:extLst>
      <p:ext uri="{BB962C8B-B14F-4D97-AF65-F5344CB8AC3E}">
        <p14:creationId xmlns:p14="http://schemas.microsoft.com/office/powerpoint/2010/main" val="761357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ARIAM</a:t>
            </a:r>
          </a:p>
          <a:p>
            <a:endParaRPr lang="en-US" dirty="0"/>
          </a:p>
          <a:p>
            <a:r>
              <a:rPr lang="en-US" dirty="0"/>
              <a:t>As</a:t>
            </a:r>
            <a:r>
              <a:rPr lang="en-US" baseline="0" dirty="0"/>
              <a:t> is the case with any competitive grant process, we recognize that you will have questions as your develop your application.  The link on the slide here will take you to the </a:t>
            </a:r>
            <a:r>
              <a:rPr lang="en-US" b="0" baseline="0" dirty="0"/>
              <a:t>doleta.gov grants web site, </a:t>
            </a:r>
            <a:r>
              <a:rPr lang="en-US" baseline="0" dirty="0"/>
              <a:t>where you will soon be able to find an FAQ document that answers some of the more common questions we are asked. There are additional resources for applicants to competitive ETA grants at the link listed here. We particularly encourage you to view the two Grant Application 101 training modules, as well as the Annotated FOA that can help you understand FOA requirements.  We would ask that you to check the site regularly for any updates or amendments to the FOA. In addition, you may submit other questions directly to me at the email address listed on the slide.</a:t>
            </a:r>
          </a:p>
          <a:p>
            <a:endParaRPr lang="en-US" baseline="0" dirty="0"/>
          </a:p>
          <a:p>
            <a:r>
              <a:rPr lang="en-US" baseline="0" dirty="0"/>
              <a:t>We hope that access to these resources will help you get the answers you need to develop a winning application.</a:t>
            </a:r>
            <a:endParaRPr lang="en-US" dirty="0"/>
          </a:p>
          <a:p>
            <a:endParaRPr lang="en-US" dirty="0"/>
          </a:p>
          <a:p>
            <a:r>
              <a:rPr lang="en-US" dirty="0"/>
              <a:t>I’ll now turn things</a:t>
            </a:r>
            <a:r>
              <a:rPr lang="en-US" baseline="0" dirty="0"/>
              <a:t> back over to Megan to close us out.</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26</a:t>
            </a:fld>
            <a:endParaRPr lang="en-US"/>
          </a:p>
        </p:txBody>
      </p:sp>
    </p:spTree>
    <p:extLst>
      <p:ext uri="{BB962C8B-B14F-4D97-AF65-F5344CB8AC3E}">
        <p14:creationId xmlns:p14="http://schemas.microsoft.com/office/powerpoint/2010/main" val="2006712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MEGAN</a:t>
            </a:r>
          </a:p>
          <a:p>
            <a:pPr defTabSz="931774"/>
            <a:endParaRPr lang="en-US" dirty="0"/>
          </a:p>
          <a:p>
            <a:pPr defTabSz="931774"/>
            <a:r>
              <a:rPr lang="en-US" dirty="0"/>
              <a:t>Thanks,</a:t>
            </a:r>
            <a:r>
              <a:rPr lang="en-US" baseline="0" dirty="0"/>
              <a:t> Ariam.</a:t>
            </a:r>
          </a:p>
          <a:p>
            <a:pPr defTabSz="931774"/>
            <a:endParaRPr lang="en-US" baseline="0" dirty="0"/>
          </a:p>
          <a:p>
            <a:pPr defTabSz="931774"/>
            <a:r>
              <a:rPr lang="en-US" dirty="0"/>
              <a:t>On behalf</a:t>
            </a:r>
            <a:r>
              <a:rPr lang="en-US" baseline="0" dirty="0"/>
              <a:t> of the America's Promise team at the Department of Labor, we’d like to conclude today’s session by thanking you for your time and interest in this grant opportunity. Thanks Everyone!</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27</a:t>
            </a:fld>
            <a:endParaRPr lang="en-US"/>
          </a:p>
        </p:txBody>
      </p:sp>
    </p:spTree>
    <p:extLst>
      <p:ext uri="{BB962C8B-B14F-4D97-AF65-F5344CB8AC3E}">
        <p14:creationId xmlns:p14="http://schemas.microsoft.com/office/powerpoint/2010/main" val="53616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endParaRPr lang="en-US" dirty="0"/>
          </a:p>
          <a:p>
            <a:r>
              <a:rPr lang="en-US" dirty="0"/>
              <a:t>Our</a:t>
            </a:r>
            <a:r>
              <a:rPr lang="en-US" baseline="0" dirty="0"/>
              <a:t> presenters today will be:</a:t>
            </a:r>
          </a:p>
          <a:p>
            <a:endParaRPr lang="en-US" baseline="0" dirty="0"/>
          </a:p>
          <a:p>
            <a:r>
              <a:rPr lang="en-US" sz="1600" b="1" dirty="0"/>
              <a:t>Eric </a:t>
            </a:r>
            <a:r>
              <a:rPr lang="en-US" sz="1600" b="1" dirty="0" err="1"/>
              <a:t>Seleznow</a:t>
            </a:r>
            <a:r>
              <a:rPr lang="en-US" sz="1600" b="1" dirty="0"/>
              <a:t>, </a:t>
            </a:r>
            <a:r>
              <a:rPr lang="en-US" sz="1600" dirty="0"/>
              <a:t>Deputy Assistant Secretary, Employment and Training Administration</a:t>
            </a:r>
          </a:p>
          <a:p>
            <a:r>
              <a:rPr lang="en-US" sz="1600" b="1" dirty="0"/>
              <a:t>Robin Fernkas </a:t>
            </a:r>
            <a:r>
              <a:rPr lang="en-US" b="1" dirty="0"/>
              <a:t>– </a:t>
            </a:r>
            <a:r>
              <a:rPr lang="en-US" dirty="0"/>
              <a:t>Division Chief, the Division of Strategic Investments in Office of Workforce Investment, Employment and Training Administration</a:t>
            </a:r>
          </a:p>
          <a:p>
            <a:r>
              <a:rPr lang="en-US" sz="1600" b="1" dirty="0"/>
              <a:t>Megan Baird – </a:t>
            </a:r>
            <a:r>
              <a:rPr lang="en-US" dirty="0"/>
              <a:t>Program Manager, Division of Strategic Investments, Office of Workforce Investment, Employment and Training Administration</a:t>
            </a:r>
          </a:p>
          <a:p>
            <a:r>
              <a:rPr lang="en-US" sz="1600" b="1" dirty="0"/>
              <a:t>Monica A. Evans– </a:t>
            </a:r>
            <a:r>
              <a:rPr lang="en-US" dirty="0"/>
              <a:t>Workforce Analyst, Division of Strategic Investments, Office of Workforce Investment, Employment and Training Administration</a:t>
            </a:r>
          </a:p>
          <a:p>
            <a:endParaRPr lang="en-US" dirty="0"/>
          </a:p>
          <a:p>
            <a:r>
              <a:rPr lang="en-US" dirty="0"/>
              <a:t>and</a:t>
            </a:r>
          </a:p>
          <a:p>
            <a:r>
              <a:rPr lang="en-US" sz="1600" b="1" dirty="0"/>
              <a:t>Ariam Ferro – </a:t>
            </a:r>
            <a:r>
              <a:rPr lang="en-US" dirty="0"/>
              <a:t>Grants Management Specialist, Office of Grants Management, Employment and Training Administration </a:t>
            </a:r>
          </a:p>
          <a:p>
            <a:endParaRPr lang="en-US" dirty="0"/>
          </a:p>
          <a:p>
            <a:r>
              <a:rPr lang="en-US" dirty="0"/>
              <a:t>Eric,</a:t>
            </a:r>
            <a:r>
              <a:rPr lang="en-US" baseline="0" dirty="0"/>
              <a:t> would you like to say a few words of introduction?</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a:t>
            </a:fld>
            <a:endParaRPr lang="en-US"/>
          </a:p>
        </p:txBody>
      </p:sp>
    </p:spTree>
    <p:extLst>
      <p:ext uri="{BB962C8B-B14F-4D97-AF65-F5344CB8AC3E}">
        <p14:creationId xmlns:p14="http://schemas.microsoft.com/office/powerpoint/2010/main" val="190609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ERIC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Good morning or afternoon everyone. Thank you so much for joining us today. Welcome to this webinar for prospective applicants for the H-1B America’s Promise Job-driven grant program.  We are glad that you are making the time to view this important presentation, and we believe it will be helpful for</a:t>
            </a:r>
            <a:r>
              <a:rPr lang="en-US" sz="1200" kern="1200" baseline="0" dirty="0">
                <a:solidFill>
                  <a:schemeClr val="tx1"/>
                </a:solidFill>
                <a:effectLst/>
                <a:latin typeface="+mn-lt"/>
                <a:ea typeface="+mn-ea"/>
                <a:cs typeface="+mn-cs"/>
              </a:rPr>
              <a:t> you</a:t>
            </a:r>
            <a:r>
              <a:rPr lang="en-US" sz="1200" kern="1200" dirty="0">
                <a:solidFill>
                  <a:schemeClr val="tx1"/>
                </a:solidFill>
                <a:effectLst/>
                <a:latin typeface="+mn-lt"/>
                <a:ea typeface="+mn-ea"/>
                <a:cs typeface="+mn-cs"/>
              </a:rPr>
              <a:t> preparing your response to this funding opportunity announcement.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know, as</a:t>
            </a:r>
            <a:r>
              <a:rPr lang="en-US" sz="1200" kern="1200" baseline="0" dirty="0">
                <a:solidFill>
                  <a:schemeClr val="tx1"/>
                </a:solidFill>
                <a:effectLst/>
                <a:latin typeface="+mn-lt"/>
                <a:ea typeface="+mn-ea"/>
                <a:cs typeface="+mn-cs"/>
              </a:rPr>
              <a:t> we </a:t>
            </a:r>
            <a:r>
              <a:rPr lang="en-US" sz="1200" kern="1200" dirty="0">
                <a:solidFill>
                  <a:schemeClr val="tx1"/>
                </a:solidFill>
                <a:effectLst/>
                <a:latin typeface="+mn-lt"/>
                <a:ea typeface="+mn-ea"/>
                <a:cs typeface="+mn-cs"/>
              </a:rPr>
              <a:t>were thinking through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grant program, we were</a:t>
            </a:r>
            <a:r>
              <a:rPr lang="en-US" sz="1200" kern="1200" baseline="0" dirty="0">
                <a:solidFill>
                  <a:schemeClr val="tx1"/>
                </a:solidFill>
                <a:effectLst/>
                <a:latin typeface="+mn-lt"/>
                <a:ea typeface="+mn-ea"/>
                <a:cs typeface="+mn-cs"/>
              </a:rPr>
              <a:t> reflecting </a:t>
            </a:r>
            <a:r>
              <a:rPr lang="en-US" sz="1200" kern="1200" dirty="0">
                <a:solidFill>
                  <a:schemeClr val="tx1"/>
                </a:solidFill>
                <a:effectLst/>
                <a:latin typeface="+mn-lt"/>
                <a:ea typeface="+mn-ea"/>
                <a:cs typeface="+mn-cs"/>
              </a:rPr>
              <a:t>back over the last six-plus years</a:t>
            </a:r>
            <a:r>
              <a:rPr lang="en-US" sz="1200" kern="1200" baseline="0" dirty="0">
                <a:solidFill>
                  <a:schemeClr val="tx1"/>
                </a:solidFill>
                <a:effectLst/>
                <a:latin typeface="+mn-lt"/>
                <a:ea typeface="+mn-ea"/>
                <a:cs typeface="+mn-cs"/>
              </a:rPr>
              <a:t> in the </a:t>
            </a:r>
            <a:r>
              <a:rPr lang="en-US" sz="1200" kern="1200" dirty="0">
                <a:solidFill>
                  <a:schemeClr val="tx1"/>
                </a:solidFill>
                <a:effectLst/>
                <a:latin typeface="+mn-lt"/>
                <a:ea typeface="+mn-ea"/>
                <a:cs typeface="+mn-cs"/>
              </a:rPr>
              <a:t>United States, since we’ve enjoyed the longest recorded streak of private sector job growth in American history; 75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months of continued job growth; 14 and ½ million new jobs. However, many Americans still don’t feel the benefit of this growing economy and have not been able to participate and gain in this thriving economy. Too often they lack some of the skills and experiences to access to better jobs with bigger wages.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as we were thinking this through with the America’s Promise</a:t>
            </a:r>
            <a:r>
              <a:rPr lang="en-US" sz="1200" kern="1200" baseline="0" dirty="0">
                <a:solidFill>
                  <a:schemeClr val="tx1"/>
                </a:solidFill>
                <a:effectLst/>
                <a:latin typeface="+mn-lt"/>
                <a:ea typeface="+mn-ea"/>
                <a:cs typeface="+mn-cs"/>
              </a:rPr>
              <a:t> grant we were thinking of how do we organize regional sector partnerships that create industry-led pipelines of workers  to high growth jobs and employment in their communities. And that’s really what drove this grant.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 in support of these efforts, on June 6, 2015, the Department announced the availability of approximately $100 million in funds through the America’s Promise grant program. Here what we want to</a:t>
            </a:r>
            <a:r>
              <a:rPr lang="en-US" sz="1200" kern="1200" baseline="0" dirty="0">
                <a:solidFill>
                  <a:schemeClr val="tx1"/>
                </a:solidFill>
                <a:effectLst/>
                <a:latin typeface="+mn-lt"/>
                <a:ea typeface="+mn-ea"/>
                <a:cs typeface="+mn-cs"/>
              </a:rPr>
              <a:t> do is </a:t>
            </a:r>
            <a:r>
              <a:rPr lang="en-US" sz="1200" kern="1200" dirty="0">
                <a:solidFill>
                  <a:schemeClr val="tx1"/>
                </a:solidFill>
                <a:effectLst/>
                <a:latin typeface="+mn-lt"/>
                <a:ea typeface="+mn-ea"/>
                <a:cs typeface="+mn-cs"/>
              </a:rPr>
              <a:t>grow regional partnerships between workforce providers, education and training providers, and employers in a variety of industries whether</a:t>
            </a:r>
            <a:r>
              <a:rPr lang="en-US" sz="1200" kern="1200" baseline="0" dirty="0">
                <a:solidFill>
                  <a:schemeClr val="tx1"/>
                </a:solidFill>
                <a:effectLst/>
                <a:latin typeface="+mn-lt"/>
                <a:ea typeface="+mn-ea"/>
                <a:cs typeface="+mn-cs"/>
              </a:rPr>
              <a:t> its </a:t>
            </a:r>
            <a:r>
              <a:rPr lang="en-US" sz="1200" kern="1200" dirty="0">
                <a:solidFill>
                  <a:schemeClr val="tx1"/>
                </a:solidFill>
                <a:effectLst/>
                <a:latin typeface="+mn-lt"/>
                <a:ea typeface="+mn-ea"/>
                <a:cs typeface="+mn-cs"/>
              </a:rPr>
              <a:t>IT, healthcare, advanced manufacturing, financial services or educational services.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And this funding underscores the President’s commitment to redesign a modern skills infrastructure in America that engages employers as never before. And employer engagement is a real highlight of this particular grant program.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 these competitive grants will support regional workforce partnerships led</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multiple employers from</a:t>
            </a:r>
            <a:r>
              <a:rPr lang="en-US" sz="1200" kern="1200" baseline="0" dirty="0">
                <a:solidFill>
                  <a:schemeClr val="tx1"/>
                </a:solidFill>
                <a:effectLst/>
                <a:latin typeface="+mn-lt"/>
                <a:ea typeface="+mn-ea"/>
                <a:cs typeface="+mn-cs"/>
              </a:rPr>
              <a:t> that industry</a:t>
            </a:r>
            <a:r>
              <a:rPr lang="en-US" sz="1200" kern="1200" dirty="0">
                <a:solidFill>
                  <a:schemeClr val="tx1"/>
                </a:solidFill>
                <a:effectLst/>
                <a:latin typeface="+mn-lt"/>
                <a:ea typeface="+mn-ea"/>
                <a:cs typeface="+mn-cs"/>
              </a:rPr>
              <a:t> sector, education and training providers, economic development officials,</a:t>
            </a:r>
            <a:r>
              <a:rPr lang="en-US" sz="1200" kern="1200" baseline="0" dirty="0">
                <a:solidFill>
                  <a:schemeClr val="tx1"/>
                </a:solidFill>
                <a:effectLst/>
                <a:latin typeface="+mn-lt"/>
                <a:ea typeface="+mn-ea"/>
                <a:cs typeface="+mn-cs"/>
              </a:rPr>
              <a:t> and other</a:t>
            </a:r>
            <a:r>
              <a:rPr lang="en-US" sz="1200" kern="1200" dirty="0">
                <a:solidFill>
                  <a:schemeClr val="tx1"/>
                </a:solidFill>
                <a:effectLst/>
                <a:latin typeface="+mn-lt"/>
                <a:ea typeface="+mn-ea"/>
                <a:cs typeface="+mn-cs"/>
              </a:rPr>
              <a:t> partners  to provide a pipeline of skilled workers through a regional sector strategy</a:t>
            </a:r>
            <a:r>
              <a:rPr lang="en-US" sz="1200" kern="1200" baseline="0" dirty="0">
                <a:solidFill>
                  <a:schemeClr val="tx1"/>
                </a:solidFill>
                <a:effectLst/>
                <a:latin typeface="+mn-lt"/>
                <a:ea typeface="+mn-ea"/>
                <a:cs typeface="+mn-cs"/>
              </a:rPr>
              <a:t> approach.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America’s Promise grant program will support tuition-free education and training that prepares participants for jobs in industries that currently utilize the H-1B visa program to meet</a:t>
            </a:r>
            <a:r>
              <a:rPr lang="en-US" sz="1200" kern="1200" baseline="0" dirty="0">
                <a:solidFill>
                  <a:schemeClr val="tx1"/>
                </a:solidFill>
                <a:effectLst/>
                <a:latin typeface="+mn-lt"/>
                <a:ea typeface="+mn-ea"/>
                <a:cs typeface="+mn-cs"/>
              </a:rPr>
              <a:t> their </a:t>
            </a:r>
            <a:r>
              <a:rPr lang="en-US" sz="1200" kern="1200" dirty="0">
                <a:solidFill>
                  <a:schemeClr val="tx1"/>
                </a:solidFill>
                <a:effectLst/>
                <a:latin typeface="+mn-lt"/>
                <a:ea typeface="+mn-ea"/>
                <a:cs typeface="+mn-cs"/>
              </a:rPr>
              <a:t> workforce and industry needs. So many of you</a:t>
            </a:r>
            <a:r>
              <a:rPr lang="en-US" sz="1200" kern="1200" baseline="0" dirty="0">
                <a:solidFill>
                  <a:schemeClr val="tx1"/>
                </a:solidFill>
                <a:effectLst/>
                <a:latin typeface="+mn-lt"/>
                <a:ea typeface="+mn-ea"/>
                <a:cs typeface="+mn-cs"/>
              </a:rPr>
              <a:t> are familiar with the H-1B grant program that we operate. Some of you may not be. There is information on our website. But these funds are particularly geared toward middle and high-skilled jobs in H-1B industries and occupations. This g</a:t>
            </a:r>
            <a:r>
              <a:rPr lang="en-US" sz="1200" kern="1200" dirty="0">
                <a:solidFill>
                  <a:schemeClr val="tx1"/>
                </a:solidFill>
                <a:effectLst/>
                <a:latin typeface="+mn-lt"/>
                <a:ea typeface="+mn-ea"/>
                <a:cs typeface="+mn-cs"/>
              </a:rPr>
              <a:t>rant-funded program will use individual assessments to determine the best strategies to move participants into middle- to high-skilled jobs. And</a:t>
            </a:r>
            <a:r>
              <a:rPr lang="en-US" sz="1200" kern="1200" baseline="0" dirty="0">
                <a:solidFill>
                  <a:schemeClr val="tx1"/>
                </a:solidFill>
                <a:effectLst/>
                <a:latin typeface="+mn-lt"/>
                <a:ea typeface="+mn-ea"/>
                <a:cs typeface="+mn-cs"/>
              </a:rPr>
              <a:t> we’re interested in models that </a:t>
            </a:r>
            <a:r>
              <a:rPr lang="en-US" sz="1200" kern="1200" dirty="0">
                <a:solidFill>
                  <a:schemeClr val="tx1"/>
                </a:solidFill>
                <a:effectLst/>
                <a:latin typeface="+mn-lt"/>
                <a:ea typeface="+mn-ea"/>
                <a:cs typeface="+mn-cs"/>
              </a:rPr>
              <a:t> 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accelerated training, longer-term intensive training and upskilling current employees to meet the demands of higher skilled jobs.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programs will include tangible commitments from multiple employers and other partners to provide employment opportunities,  to strengthen technical skills training,  consider Registered Apprenticeship</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on-the-job work experience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training, and other paid work experience for H-1B occupations. </a:t>
            </a:r>
            <a:r>
              <a:rPr lang="en-US" sz="1200" dirty="0">
                <a:effectLst/>
              </a:rPr>
              <a:t> </a:t>
            </a:r>
            <a:r>
              <a:rPr lang="en-US" sz="1200" kern="1200" dirty="0">
                <a:solidFill>
                  <a:schemeClr val="tx1"/>
                </a:solidFill>
                <a:effectLst/>
                <a:latin typeface="+mn-lt"/>
                <a:ea typeface="+mn-ea"/>
                <a:cs typeface="+mn-cs"/>
              </a:rPr>
              <a:t>In closing, let me reiterate our excitement regarding America’s Promise grant  program and  potential to impact the future of our skilled workforce.  We believe this approach, in</a:t>
            </a:r>
            <a:r>
              <a:rPr lang="en-US" sz="1200" kern="1200" baseline="0" dirty="0">
                <a:solidFill>
                  <a:schemeClr val="tx1"/>
                </a:solidFill>
                <a:effectLst/>
                <a:latin typeface="+mn-lt"/>
                <a:ea typeface="+mn-ea"/>
                <a:cs typeface="+mn-cs"/>
              </a:rPr>
              <a:t> a regional sector approach, with all the right partners at the table in crafting a program in meeting the needs of your communities. </a:t>
            </a:r>
            <a:r>
              <a:rPr lang="en-US" sz="1200" kern="1200" dirty="0">
                <a:solidFill>
                  <a:schemeClr val="tx1"/>
                </a:solidFill>
                <a:effectLst/>
                <a:latin typeface="+mn-lt"/>
                <a:ea typeface="+mn-ea"/>
                <a:cs typeface="+mn-cs"/>
              </a:rPr>
              <a:t> I wish you the best in developing your applications.  Thanks for making the</a:t>
            </a:r>
            <a:r>
              <a:rPr lang="en-US" sz="1200" kern="1200" baseline="0" dirty="0">
                <a:solidFill>
                  <a:schemeClr val="tx1"/>
                </a:solidFill>
                <a:effectLst/>
                <a:latin typeface="+mn-lt"/>
                <a:ea typeface="+mn-ea"/>
                <a:cs typeface="+mn-cs"/>
              </a:rPr>
              <a:t> time to </a:t>
            </a:r>
            <a:r>
              <a:rPr lang="en-US" sz="1200" kern="1200" dirty="0">
                <a:solidFill>
                  <a:schemeClr val="tx1"/>
                </a:solidFill>
                <a:effectLst/>
                <a:latin typeface="+mn-lt"/>
                <a:ea typeface="+mn-ea"/>
                <a:cs typeface="+mn-cs"/>
              </a:rPr>
              <a:t> join us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I’ll turn things over to Robin Fernkas from the Department</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Labor.  Robin.</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a:p>
        </p:txBody>
      </p:sp>
    </p:spTree>
    <p:extLst>
      <p:ext uri="{BB962C8B-B14F-4D97-AF65-F5344CB8AC3E}">
        <p14:creationId xmlns:p14="http://schemas.microsoft.com/office/powerpoint/2010/main" val="326579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ROBIN</a:t>
            </a:r>
          </a:p>
          <a:p>
            <a:pPr defTabSz="931774"/>
            <a:endParaRPr lang="en-US" dirty="0"/>
          </a:p>
          <a:p>
            <a:pPr defTabSz="931774"/>
            <a:r>
              <a:rPr lang="en-US" dirty="0"/>
              <a:t>Thank you Eric</a:t>
            </a:r>
            <a:r>
              <a:rPr lang="en-US" baseline="0" dirty="0"/>
              <a:t> and hi everyone. We appreciate you viewing this prerecorded Webinar and your interest in America’s Promise.</a:t>
            </a:r>
          </a:p>
          <a:p>
            <a:pPr defTabSz="931774"/>
            <a:endParaRPr lang="en-US" dirty="0"/>
          </a:p>
          <a:p>
            <a:pPr defTabSz="931774"/>
            <a:r>
              <a:rPr lang="en-US" dirty="0"/>
              <a:t>I’m going</a:t>
            </a:r>
            <a:r>
              <a:rPr lang="en-US" baseline="0" dirty="0"/>
              <a:t> to start by providing an overview of the funding opportunity description for America’s Promise Job-driven Grant Program Funding Opportunity Announcement, and we are going to refer to that throughout as a FOA.  This is only a summary of Section I of the FOA– the FOA contains more detailed information and we strongly encourage you to read the entire FOA.  </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a:p>
        </p:txBody>
      </p:sp>
    </p:spTree>
    <p:extLst>
      <p:ext uri="{BB962C8B-B14F-4D97-AF65-F5344CB8AC3E}">
        <p14:creationId xmlns:p14="http://schemas.microsoft.com/office/powerpoint/2010/main" val="177950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ROBIN</a:t>
            </a:r>
          </a:p>
          <a:p>
            <a:pPr defTabSz="931774">
              <a:defRPr/>
            </a:pPr>
            <a:endParaRPr lang="en-US" dirty="0"/>
          </a:p>
          <a:p>
            <a:pPr defTabSz="931774">
              <a:defRPr/>
            </a:pPr>
            <a:r>
              <a:rPr lang="en-US" dirty="0"/>
              <a:t>As a part of the Administration’s commitment to redesigning a modern skills infrastructure in America that engages employers as never before, the U.S. Department of Labor (or USDOL) will make approximately $100 million in grant funds available for America's Promise job-driven Grant program, also knows as “America's Promise”.</a:t>
            </a:r>
          </a:p>
          <a:p>
            <a:endParaRPr lang="en-US" dirty="0"/>
          </a:p>
          <a:p>
            <a:pPr lvl="0"/>
            <a:r>
              <a:rPr lang="en-US" dirty="0"/>
              <a:t>This grant program is designed to create or expand regional partnerships between employers, economic development, workforce development, community colleges, training programs, K-12 education systems, and community-based organizations that make a commitment – or a “promise” – to provide a pipeline of workers to fill existing job openings, meet existing employer needs for expansion, fuel the talent needs of entrepreneurs, and attract more jobs from overseas. </a:t>
            </a:r>
          </a:p>
          <a:p>
            <a:endParaRPr lang="en-US" dirty="0"/>
          </a:p>
          <a:p>
            <a:r>
              <a:rPr lang="en-US" dirty="0"/>
              <a:t>These partnerships will be focused on four key priorities:</a:t>
            </a:r>
          </a:p>
          <a:p>
            <a:endParaRPr lang="en-US" dirty="0"/>
          </a:p>
          <a:p>
            <a:r>
              <a:rPr lang="en-US" dirty="0"/>
              <a:t>First, to increase opportunities for all Americans by developing strategies that increase tuition-free opportunities into middle and high-skilled occupations and industries; second to expand employer engagement in sector strategies and program design and delivery; third to use evidence-based design to increase employability, employment earnings, outcomes of job seekers through sector strategies; </a:t>
            </a:r>
            <a:r>
              <a:rPr lang="en-US" baseline="0" dirty="0"/>
              <a:t>and finally to leverage additional resources to meet the service and training needs of all participants served and to align with</a:t>
            </a:r>
            <a:r>
              <a:rPr lang="en-US" dirty="0"/>
              <a:t> other Federal, private, public and foundation resources in an economic region.  </a:t>
            </a:r>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288765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u="none" strike="noStrike" kern="1200" baseline="0" dirty="0">
                <a:solidFill>
                  <a:schemeClr val="tx1"/>
                </a:solidFill>
                <a:latin typeface="+mn-lt"/>
                <a:ea typeface="+mn-ea"/>
                <a:cs typeface="+mn-cs"/>
              </a:rPr>
              <a:t>ROBIN</a:t>
            </a:r>
          </a:p>
          <a:p>
            <a:pPr defTabSz="931774">
              <a:defRPr/>
            </a:pPr>
            <a:endParaRPr lang="en-US" sz="1200" b="0" i="0" u="none" strike="noStrike" kern="1200" baseline="0" dirty="0">
              <a:solidFill>
                <a:schemeClr val="tx1"/>
              </a:solidFill>
              <a:latin typeface="+mn-lt"/>
              <a:ea typeface="+mn-ea"/>
              <a:cs typeface="+mn-cs"/>
            </a:endParaRPr>
          </a:p>
          <a:p>
            <a:pPr defTabSz="931774">
              <a:defRPr/>
            </a:pPr>
            <a:r>
              <a:rPr lang="en-US" sz="1200" b="0" i="0" u="none" strike="noStrike" kern="1200" baseline="0" dirty="0">
                <a:solidFill>
                  <a:schemeClr val="tx1"/>
                </a:solidFill>
                <a:latin typeface="+mn-lt"/>
                <a:ea typeface="+mn-ea"/>
                <a:cs typeface="+mn-cs"/>
              </a:rPr>
              <a:t>These grants will fund projects that support well-paying, middle- and high-skilled, and high-growth jobs across the entire range of H-1B industries, including Information </a:t>
            </a:r>
            <a:r>
              <a:rPr lang="en-US" dirty="0"/>
              <a:t>Technology (IT), healthcare,  advanced manufacturing, financial services, and educational services</a:t>
            </a:r>
            <a:r>
              <a:rPr lang="en-US" baseline="0" dirty="0"/>
              <a:t> among others.</a:t>
            </a:r>
            <a:endParaRPr lang="en-US" sz="1200" b="0" i="0" u="none" strike="noStrike" kern="1200" baseline="0" dirty="0">
              <a:solidFill>
                <a:schemeClr val="tx1"/>
              </a:solidFill>
              <a:latin typeface="+mn-lt"/>
              <a:ea typeface="+mn-ea"/>
              <a:cs typeface="+mn-cs"/>
            </a:endParaRPr>
          </a:p>
          <a:p>
            <a:pPr defTabSz="931774">
              <a:defRPr/>
            </a:pPr>
            <a:endParaRPr lang="en-US" dirty="0"/>
          </a:p>
          <a:p>
            <a:pPr defTabSz="931774">
              <a:defRPr/>
            </a:pPr>
            <a:r>
              <a:rPr lang="en-US" dirty="0"/>
              <a:t>Review Appendix B of the FOA for a list of industries that are using H–1B visas to hire foreign workers.</a:t>
            </a:r>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a:p>
        </p:txBody>
      </p:sp>
    </p:spTree>
    <p:extLst>
      <p:ext uri="{BB962C8B-B14F-4D97-AF65-F5344CB8AC3E}">
        <p14:creationId xmlns:p14="http://schemas.microsoft.com/office/powerpoint/2010/main" val="250649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ROBIN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grants are committed to providing a pipeline of skilled workers in industry sectors through sector strategies and sector-based career pathways. As part of program design, applicants must design workforce development strategies that comprise the following types of activities: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Tuition-free education and training in a high-quality program that enables individuals to advance along a career pathway that supports the growth of a regional workforce within a specific H-1B industry or occupation, including providing participant support services necessary to successfully move individuals into middle- to high-skilled employment; </a:t>
            </a:r>
          </a:p>
          <a:p>
            <a:pPr marL="0" indent="0">
              <a:buFont typeface="Arial" panose="020B0604020202020204" pitchFamily="34" charset="0"/>
              <a:buNone/>
            </a:pPr>
            <a:endParaRPr lang="en-US" sz="11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The development and expansion of regional workforce partnerships through: enhanced regional leadership; alignment of regional workforce development strategies, including those required under the Workforce Innovation and Opportunity Act and economic development plans; and, alignment with existing federal resources in the region; </a:t>
            </a:r>
          </a:p>
          <a:p>
            <a:endParaRPr lang="en-US" sz="11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Employer engagement in sector strategies by ensuring active employer involvement in the regional workforce partnership, design of the program, training, and hiring of successful participants; as well as a plan to develop a more seamless, real time and possibly tech-enabled way to collect feedback from employers about the quality of participants from the training programs; and finally</a:t>
            </a:r>
          </a:p>
          <a:p>
            <a:pPr marL="0" indent="0">
              <a:buFont typeface="Arial" panose="020B0604020202020204" pitchFamily="34" charset="0"/>
              <a:buNone/>
            </a:pPr>
            <a:endParaRPr lang="en-US" sz="11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Strong commitment to customer-centered design and excellence in customer service, so that the program responds to the needs of industry, employers, and participants, through human-centered design methodology and other methods of design thinking.</a:t>
            </a:r>
          </a:p>
          <a:p>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8</a:t>
            </a:fld>
            <a:endParaRPr lang="en-US" dirty="0"/>
          </a:p>
        </p:txBody>
      </p:sp>
    </p:spTree>
    <p:extLst>
      <p:ext uri="{BB962C8B-B14F-4D97-AF65-F5344CB8AC3E}">
        <p14:creationId xmlns:p14="http://schemas.microsoft.com/office/powerpoint/2010/main" val="250723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endParaRPr lang="en-US" dirty="0"/>
          </a:p>
          <a:p>
            <a:r>
              <a:rPr lang="en-US" dirty="0"/>
              <a:t>In addition to the four key</a:t>
            </a:r>
            <a:r>
              <a:rPr lang="en-US" baseline="0" dirty="0"/>
              <a:t> activities I just mentioned, the program design must </a:t>
            </a:r>
            <a:r>
              <a:rPr lang="en-US" dirty="0"/>
              <a:t>incorporate</a:t>
            </a:r>
            <a:r>
              <a:rPr lang="en-US" baseline="0" dirty="0"/>
              <a:t> s</a:t>
            </a:r>
            <a:r>
              <a:rPr lang="en-US" dirty="0"/>
              <a:t>ector strategies,</a:t>
            </a:r>
            <a:r>
              <a:rPr lang="en-US" baseline="0" dirty="0"/>
              <a:t> ensuring</a:t>
            </a:r>
            <a:r>
              <a:rPr lang="en-US" dirty="0"/>
              <a:t> industry alignment with the regional workforce system and training.</a:t>
            </a:r>
            <a:r>
              <a:rPr lang="en-US" baseline="0" dirty="0"/>
              <a:t>  </a:t>
            </a:r>
            <a:r>
              <a:rPr lang="en-US" dirty="0"/>
              <a:t>Sector strategies directly engage employers within a specified industry sector to better align with and respond to employer hiring needs and career advancement opportunities, and are the backbone of a regional workforce partnership, aligning industry workforce systems, training programs, and employers. </a:t>
            </a:r>
          </a:p>
          <a:p>
            <a:endParaRPr lang="en-US" dirty="0"/>
          </a:p>
          <a:p>
            <a:r>
              <a:rPr lang="en-US" dirty="0"/>
              <a:t>Under this FOA, projects must identify sector-based activities that will:</a:t>
            </a:r>
          </a:p>
          <a:p>
            <a:pPr marL="171450" indent="-171450">
              <a:buFont typeface="Arial" panose="020B0604020202020204" pitchFamily="34" charset="0"/>
              <a:buChar char="•"/>
            </a:pPr>
            <a:r>
              <a:rPr lang="en-US" dirty="0"/>
              <a:t>lead to and support regional economic growth and respond to the current and future needs of workers; </a:t>
            </a:r>
          </a:p>
          <a:p>
            <a:pPr marL="171450" indent="-171450">
              <a:buFont typeface="Arial" panose="020B0604020202020204" pitchFamily="34" charset="0"/>
              <a:buChar char="•"/>
            </a:pPr>
            <a:r>
              <a:rPr lang="en-US" dirty="0"/>
              <a:t>develop or strengthen systems and structures that will be sustainable and responsive to changes in the local economy; remove silos and minimize duplication within a region; and develop or strengthen workforce strategies to enhance and sustain the region’s education and training along sector-based career pathways, providing workers with the skills needed for employment in middle- to high-skilled employment in H-1B industries and occupations.</a:t>
            </a:r>
          </a:p>
          <a:p>
            <a:endParaRPr lang="en-US" dirty="0"/>
          </a:p>
          <a:p>
            <a:r>
              <a:rPr lang="en-US" dirty="0"/>
              <a:t>And now I’ll turn things over to Megan to talk more about program design.</a:t>
            </a:r>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a:p>
        </p:txBody>
      </p:sp>
    </p:spTree>
    <p:extLst>
      <p:ext uri="{BB962C8B-B14F-4D97-AF65-F5344CB8AC3E}">
        <p14:creationId xmlns:p14="http://schemas.microsoft.com/office/powerpoint/2010/main" val="252596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June 24,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kforcegps.org/resources/2016/05/27/14/00/Applying_for_ETA_Competitive_Grants-_A_Web-Based_Toolkit-for_Prospective_Applican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leta.gov/grant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mailto:ferro.ariam@dol.gov" TargetMode="External"/><Relationship Id="rId4" Type="http://schemas.openxmlformats.org/officeDocument/2006/relationships/hyperlink" Target="https://strategies.workforcegps.org/resources/2014/08/11/16/32/applying-for-eta-competitive-grants-a-web-based-toolkit-for-prospective-applicants-438?p=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pPr algn="ctr"/>
            <a:r>
              <a:rPr lang="en-US" dirty="0"/>
              <a:t>America’s promise job-driven grant program</a:t>
            </a:r>
          </a:p>
        </p:txBody>
      </p:sp>
      <p:sp>
        <p:nvSpPr>
          <p:cNvPr id="3" name="Subtitle 2"/>
          <p:cNvSpPr>
            <a:spLocks noGrp="1"/>
          </p:cNvSpPr>
          <p:nvPr>
            <p:ph type="subTitle" idx="1"/>
          </p:nvPr>
        </p:nvSpPr>
        <p:spPr>
          <a:xfrm>
            <a:off x="326660" y="2804462"/>
            <a:ext cx="5024782" cy="1326340"/>
          </a:xfrm>
        </p:spPr>
        <p:txBody>
          <a:bodyPr>
            <a:normAutofit fontScale="62500" lnSpcReduction="20000"/>
          </a:bodyPr>
          <a:lstStyle/>
          <a:p>
            <a:pPr algn="ctr"/>
            <a:endParaRPr lang="en-US" dirty="0"/>
          </a:p>
          <a:p>
            <a:pPr algn="ctr"/>
            <a:r>
              <a:rPr lang="en-US" dirty="0"/>
              <a:t>Prospective applicant webcast</a:t>
            </a:r>
          </a:p>
          <a:p>
            <a:pPr algn="ctr"/>
            <a:r>
              <a:rPr lang="en-US" dirty="0"/>
              <a:t>Funding opportunity announcement </a:t>
            </a:r>
          </a:p>
          <a:p>
            <a:pPr algn="ctr"/>
            <a:r>
              <a:rPr lang="en-US" dirty="0"/>
              <a:t>(</a:t>
            </a:r>
            <a:r>
              <a:rPr lang="en-US" dirty="0" err="1"/>
              <a:t>foa</a:t>
            </a:r>
            <a:r>
              <a:rPr lang="en-US" dirty="0"/>
              <a:t>/eta-16-12)</a:t>
            </a:r>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Employment and Training Administration</a:t>
            </a:r>
          </a:p>
        </p:txBody>
      </p:sp>
      <p:pic>
        <p:nvPicPr>
          <p:cNvPr id="4" name="Picture 3"/>
          <p:cNvPicPr>
            <a:picLocks noChangeAspect="1"/>
          </p:cNvPicPr>
          <p:nvPr/>
        </p:nvPicPr>
        <p:blipFill>
          <a:blip r:embed="rId3"/>
          <a:stretch>
            <a:fillRect/>
          </a:stretch>
        </p:blipFill>
        <p:spPr>
          <a:xfrm>
            <a:off x="6186393" y="195910"/>
            <a:ext cx="2558235" cy="870889"/>
          </a:xfrm>
          <a:prstGeom prst="rect">
            <a:avLst/>
          </a:prstGeom>
        </p:spPr>
      </p:pic>
    </p:spTree>
    <p:extLst>
      <p:ext uri="{BB962C8B-B14F-4D97-AF65-F5344CB8AC3E}">
        <p14:creationId xmlns:p14="http://schemas.microsoft.com/office/powerpoint/2010/main" val="4030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Design Elements – </a:t>
            </a:r>
            <a:br>
              <a:rPr lang="en-US" dirty="0"/>
            </a:br>
            <a:r>
              <a:rPr lang="en-US" dirty="0"/>
              <a:t>Sector-based Career Pathways</a:t>
            </a:r>
          </a:p>
        </p:txBody>
      </p:sp>
      <p:sp>
        <p:nvSpPr>
          <p:cNvPr id="3" name="Content Placeholder 2"/>
          <p:cNvSpPr>
            <a:spLocks noGrp="1"/>
          </p:cNvSpPr>
          <p:nvPr>
            <p:ph idx="1"/>
          </p:nvPr>
        </p:nvSpPr>
        <p:spPr>
          <a:xfrm>
            <a:off x="457200" y="1209470"/>
            <a:ext cx="7567448" cy="4654617"/>
          </a:xfrm>
        </p:spPr>
        <p:txBody>
          <a:bodyPr>
            <a:normAutofit fontScale="62500" lnSpcReduction="20000"/>
          </a:bodyPr>
          <a:lstStyle/>
          <a:p>
            <a:pPr marL="514350" indent="-457200">
              <a:buFont typeface="Wingdings" panose="05000000000000000000" pitchFamily="2" charset="2"/>
              <a:buChar char="v"/>
            </a:pPr>
            <a:r>
              <a:rPr lang="en-US" sz="3800" dirty="0"/>
              <a:t>Projects must include viable ways for each participant to pursue a career pathway that may include:</a:t>
            </a:r>
          </a:p>
          <a:p>
            <a:pPr marL="914400" lvl="1" indent="-457200">
              <a:buFont typeface="Wingdings" panose="05000000000000000000" pitchFamily="2" charset="2"/>
              <a:buChar char="v"/>
            </a:pPr>
            <a:r>
              <a:rPr lang="en-US" sz="3400" dirty="0"/>
              <a:t>paid work-based learning models such as Registered Apprenticeships, On-the-Job Training, paid work experience or paid internships; </a:t>
            </a:r>
          </a:p>
          <a:p>
            <a:pPr marL="914400" lvl="1" indent="-457200">
              <a:buFont typeface="Wingdings" panose="05000000000000000000" pitchFamily="2" charset="2"/>
              <a:buChar char="v"/>
            </a:pPr>
            <a:r>
              <a:rPr lang="en-US" sz="3400" dirty="0"/>
              <a:t>postsecondary degree; or</a:t>
            </a:r>
          </a:p>
          <a:p>
            <a:pPr marL="914400" lvl="1" indent="-457200">
              <a:buFont typeface="Wingdings" panose="05000000000000000000" pitchFamily="2" charset="2"/>
              <a:buChar char="v"/>
            </a:pPr>
            <a:r>
              <a:rPr lang="en-US" sz="3400" dirty="0"/>
              <a:t>certificate programs </a:t>
            </a:r>
          </a:p>
          <a:p>
            <a:pPr marL="457200" lvl="1" indent="0">
              <a:buNone/>
            </a:pPr>
            <a:endParaRPr lang="en-US" sz="3400" dirty="0"/>
          </a:p>
          <a:p>
            <a:pPr marL="514350" indent="-457200">
              <a:buFont typeface="Wingdings" panose="05000000000000000000" pitchFamily="2" charset="2"/>
              <a:buChar char="v"/>
            </a:pPr>
            <a:r>
              <a:rPr lang="en-US" sz="3800" dirty="0"/>
              <a:t>Career pathways must be sector-focused</a:t>
            </a:r>
          </a:p>
          <a:p>
            <a:pPr marL="57150" indent="0">
              <a:buNone/>
            </a:pPr>
            <a:endParaRPr lang="en-US" sz="3800" dirty="0"/>
          </a:p>
          <a:p>
            <a:pPr marL="514350" indent="-457200">
              <a:buFont typeface="Wingdings" panose="05000000000000000000" pitchFamily="2" charset="2"/>
              <a:buChar char="v"/>
            </a:pPr>
            <a:r>
              <a:rPr lang="en-US" sz="3800" dirty="0"/>
              <a:t>Projects must  help participants navigate and asses their various career pathway options. </a:t>
            </a:r>
          </a:p>
          <a:p>
            <a:pPr marL="514350" indent="-457200">
              <a:buFont typeface="Wingdings" panose="05000000000000000000" pitchFamily="2" charset="2"/>
              <a:buChar char="v"/>
            </a:pPr>
            <a:endParaRPr lang="en-US" dirty="0"/>
          </a:p>
        </p:txBody>
      </p:sp>
    </p:spTree>
    <p:extLst>
      <p:ext uri="{BB962C8B-B14F-4D97-AF65-F5344CB8AC3E}">
        <p14:creationId xmlns:p14="http://schemas.microsoft.com/office/powerpoint/2010/main" val="348246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Sector-based Career Pathways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513208"/>
              </p:ext>
            </p:extLst>
          </p:nvPr>
        </p:nvGraphicFramePr>
        <p:xfrm>
          <a:off x="457200" y="1209675"/>
          <a:ext cx="6908800"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74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189164"/>
            <a:ext cx="6908800" cy="774492"/>
          </a:xfrm>
        </p:spPr>
        <p:txBody>
          <a:bodyPr/>
          <a:lstStyle/>
          <a:p>
            <a:pPr algn="ctr"/>
            <a:r>
              <a:rPr lang="en-US" dirty="0"/>
              <a:t>Award information</a:t>
            </a:r>
          </a:p>
        </p:txBody>
      </p:sp>
    </p:spTree>
    <p:extLst>
      <p:ext uri="{BB962C8B-B14F-4D97-AF65-F5344CB8AC3E}">
        <p14:creationId xmlns:p14="http://schemas.microsoft.com/office/powerpoint/2010/main" val="239262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America’s promise grant award information</a:t>
            </a:r>
          </a:p>
        </p:txBody>
      </p:sp>
      <p:sp>
        <p:nvSpPr>
          <p:cNvPr id="3" name="Content Placeholder 2"/>
          <p:cNvSpPr>
            <a:spLocks noGrp="1"/>
          </p:cNvSpPr>
          <p:nvPr>
            <p:ph idx="1"/>
          </p:nvPr>
        </p:nvSpPr>
        <p:spPr/>
        <p:txBody>
          <a:bodyPr>
            <a:normAutofit fontScale="70000" lnSpcReduction="20000"/>
          </a:bodyPr>
          <a:lstStyle/>
          <a:p>
            <a:r>
              <a:rPr lang="en-US" sz="3200" b="1" dirty="0"/>
              <a:t>Approximately $100 million is available to funds projects</a:t>
            </a:r>
          </a:p>
          <a:p>
            <a:pPr marL="0" indent="0">
              <a:buNone/>
            </a:pPr>
            <a:endParaRPr lang="en-US" sz="3200" b="1" dirty="0"/>
          </a:p>
          <a:p>
            <a:r>
              <a:rPr lang="en-US" sz="3200" b="1" dirty="0"/>
              <a:t>Grant awards will be between $1 million and $6 million </a:t>
            </a:r>
          </a:p>
          <a:p>
            <a:pPr marL="0" indent="0">
              <a:buNone/>
            </a:pPr>
            <a:endParaRPr lang="en-US" sz="3200" b="1" dirty="0"/>
          </a:p>
          <a:p>
            <a:r>
              <a:rPr lang="en-US" sz="3200" b="1" dirty="0"/>
              <a:t>Rural and smaller communities may propose to serve their economic region or to collaborate through regional partnerships with other regions</a:t>
            </a:r>
          </a:p>
          <a:p>
            <a:pPr marL="0" indent="0">
              <a:buNone/>
            </a:pPr>
            <a:endParaRPr lang="en-US" sz="3200" b="1" dirty="0"/>
          </a:p>
          <a:p>
            <a:r>
              <a:rPr lang="en-US" sz="3200" b="1" dirty="0"/>
              <a:t>Projects must secure in leveraged resources an amount equal to at least 25% of the total requested funds to support the project’s overall goals and milestones</a:t>
            </a:r>
          </a:p>
          <a:p>
            <a:endParaRPr lang="en-US" dirty="0"/>
          </a:p>
        </p:txBody>
      </p:sp>
    </p:spTree>
    <p:extLst>
      <p:ext uri="{BB962C8B-B14F-4D97-AF65-F5344CB8AC3E}">
        <p14:creationId xmlns:p14="http://schemas.microsoft.com/office/powerpoint/2010/main" val="163082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189164"/>
            <a:ext cx="6908800" cy="774492"/>
          </a:xfrm>
        </p:spPr>
        <p:txBody>
          <a:bodyPr/>
          <a:lstStyle/>
          <a:p>
            <a:pPr algn="ctr"/>
            <a:r>
              <a:rPr lang="en-US" dirty="0"/>
              <a:t>Eligibility information</a:t>
            </a:r>
          </a:p>
        </p:txBody>
      </p:sp>
    </p:spTree>
    <p:extLst>
      <p:ext uri="{BB962C8B-B14F-4D97-AF65-F5344CB8AC3E}">
        <p14:creationId xmlns:p14="http://schemas.microsoft.com/office/powerpoint/2010/main" val="19717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Lead Applicants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613692"/>
              </p:ext>
            </p:extLst>
          </p:nvPr>
        </p:nvGraphicFramePr>
        <p:xfrm>
          <a:off x="457200" y="1209675"/>
          <a:ext cx="6908800"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5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Regional Workforce Partners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8824713"/>
              </p:ext>
            </p:extLst>
          </p:nvPr>
        </p:nvGraphicFramePr>
        <p:xfrm>
          <a:off x="457200" y="1209675"/>
          <a:ext cx="6908800"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62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Employer partners</a:t>
            </a:r>
          </a:p>
        </p:txBody>
      </p:sp>
      <p:sp>
        <p:nvSpPr>
          <p:cNvPr id="3" name="Content Placeholder 2"/>
          <p:cNvSpPr>
            <a:spLocks noGrp="1"/>
          </p:cNvSpPr>
          <p:nvPr>
            <p:ph idx="1"/>
          </p:nvPr>
        </p:nvSpPr>
        <p:spPr>
          <a:xfrm>
            <a:off x="551793" y="1371601"/>
            <a:ext cx="7161049" cy="4476722"/>
          </a:xfrm>
        </p:spPr>
        <p:txBody>
          <a:bodyPr>
            <a:normAutofit fontScale="92500" lnSpcReduction="10000"/>
          </a:bodyPr>
          <a:lstStyle/>
          <a:p>
            <a:r>
              <a:rPr lang="en-US" dirty="0"/>
              <a:t>Must partner with at least five (5) employers or a regional industry association with at least five (5) employer members representing each industry sector and service area targeted through the sector strategy, and</a:t>
            </a:r>
          </a:p>
          <a:p>
            <a:pPr marL="0" indent="0">
              <a:buNone/>
            </a:pPr>
            <a:endParaRPr lang="en-US" dirty="0"/>
          </a:p>
          <a:p>
            <a:r>
              <a:rPr lang="en-US" dirty="0"/>
              <a:t>Must demonstrate active commitment of employers through signed letters of commitment, MOUS, partnership agreements, etc. </a:t>
            </a:r>
          </a:p>
        </p:txBody>
      </p:sp>
    </p:spTree>
    <p:extLst>
      <p:ext uri="{BB962C8B-B14F-4D97-AF65-F5344CB8AC3E}">
        <p14:creationId xmlns:p14="http://schemas.microsoft.com/office/powerpoint/2010/main" val="213180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populations</a:t>
            </a:r>
          </a:p>
        </p:txBody>
      </p:sp>
      <p:sp>
        <p:nvSpPr>
          <p:cNvPr id="3" name="Content Placeholder 2"/>
          <p:cNvSpPr>
            <a:spLocks noGrp="1"/>
          </p:cNvSpPr>
          <p:nvPr>
            <p:ph idx="1"/>
          </p:nvPr>
        </p:nvSpPr>
        <p:spPr/>
        <p:txBody>
          <a:bodyPr/>
          <a:lstStyle/>
          <a:p>
            <a:r>
              <a:rPr lang="en-US" dirty="0"/>
              <a:t>Unemployed, underemployed, and incumbent workers;</a:t>
            </a:r>
          </a:p>
          <a:p>
            <a:r>
              <a:rPr lang="en-US" dirty="0"/>
              <a:t>Participants must be older than 16 years of age and not currently enrolled in school within a local educational agency; and</a:t>
            </a:r>
          </a:p>
          <a:p>
            <a:r>
              <a:rPr lang="en-US" dirty="0"/>
              <a:t>No more than 25% of the total participants served may be incumbent workers</a:t>
            </a:r>
          </a:p>
        </p:txBody>
      </p:sp>
    </p:spTree>
    <p:extLst>
      <p:ext uri="{BB962C8B-B14F-4D97-AF65-F5344CB8AC3E}">
        <p14:creationId xmlns:p14="http://schemas.microsoft.com/office/powerpoint/2010/main" val="291482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scope</a:t>
            </a:r>
          </a:p>
        </p:txBody>
      </p:sp>
      <p:sp>
        <p:nvSpPr>
          <p:cNvPr id="3" name="Content Placeholder 2"/>
          <p:cNvSpPr>
            <a:spLocks noGrp="1"/>
          </p:cNvSpPr>
          <p:nvPr>
            <p:ph idx="1"/>
          </p:nvPr>
        </p:nvSpPr>
        <p:spPr/>
        <p:txBody>
          <a:bodyPr>
            <a:normAutofit fontScale="77500" lnSpcReduction="20000"/>
          </a:bodyPr>
          <a:lstStyle/>
          <a:p>
            <a:r>
              <a:rPr lang="en-US" dirty="0"/>
              <a:t>Applicants can propose to serve a  regional area within or across state lines. The regional area must comprise of a single economic region.</a:t>
            </a:r>
          </a:p>
          <a:p>
            <a:endParaRPr lang="en-US" dirty="0"/>
          </a:p>
          <a:p>
            <a:r>
              <a:rPr lang="en-US" dirty="0"/>
              <a:t>Rural and smaller regional communities may propose to serve their economic region or to collaborate through regional partnerships with other regions.</a:t>
            </a:r>
          </a:p>
          <a:p>
            <a:endParaRPr lang="en-US" dirty="0"/>
          </a:p>
          <a:p>
            <a:r>
              <a:rPr lang="en-US" dirty="0"/>
              <a:t>Communities identified as High Need Communities or areas that propose to serve participants that reside within these communities are encouraged to apply. </a:t>
            </a:r>
          </a:p>
          <a:p>
            <a:endParaRPr lang="en-US" dirty="0"/>
          </a:p>
        </p:txBody>
      </p:sp>
    </p:spTree>
    <p:extLst>
      <p:ext uri="{BB962C8B-B14F-4D97-AF65-F5344CB8AC3E}">
        <p14:creationId xmlns:p14="http://schemas.microsoft.com/office/powerpoint/2010/main" val="343926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viewing this webcast</a:t>
            </a:r>
          </a:p>
        </p:txBody>
      </p:sp>
      <p:sp>
        <p:nvSpPr>
          <p:cNvPr id="3" name="Content Placeholder 2"/>
          <p:cNvSpPr>
            <a:spLocks noGrp="1"/>
          </p:cNvSpPr>
          <p:nvPr>
            <p:ph idx="1"/>
          </p:nvPr>
        </p:nvSpPr>
        <p:spPr/>
        <p:txBody>
          <a:bodyPr>
            <a:normAutofit lnSpcReduction="10000"/>
          </a:bodyPr>
          <a:lstStyle/>
          <a:p>
            <a:r>
              <a:rPr lang="en-US" sz="3200" dirty="0"/>
              <a:t>You should have a hard copy of the FOA when viewing this Webcast</a:t>
            </a:r>
          </a:p>
          <a:p>
            <a:r>
              <a:rPr lang="en-US" sz="3200" dirty="0"/>
              <a:t>When applying for ETA competitive grants, use our Web-Based Toolkit for Prospective Applicants:  </a:t>
            </a:r>
            <a:r>
              <a:rPr lang="en-US" sz="3200" dirty="0">
                <a:hlinkClick r:id="rId3"/>
              </a:rPr>
              <a:t>https://www.workforcegps.org/resources/2016/05/27/14/00/Applying_for_ETA_Competitive_Grants-_A_Web-Based_Toolkit-for_Prospective_Applicants</a:t>
            </a:r>
            <a:endParaRPr lang="en-US" sz="3200" dirty="0"/>
          </a:p>
          <a:p>
            <a:endParaRPr lang="en-US" dirty="0"/>
          </a:p>
        </p:txBody>
      </p:sp>
    </p:spTree>
    <p:extLst>
      <p:ext uri="{BB962C8B-B14F-4D97-AF65-F5344CB8AC3E}">
        <p14:creationId xmlns:p14="http://schemas.microsoft.com/office/powerpoint/2010/main" val="2154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189164"/>
            <a:ext cx="6908800" cy="774492"/>
          </a:xfrm>
        </p:spPr>
        <p:txBody>
          <a:bodyPr>
            <a:normAutofit fontScale="90000"/>
          </a:bodyPr>
          <a:lstStyle/>
          <a:p>
            <a:pPr algn="ctr"/>
            <a:r>
              <a:rPr lang="en-US" dirty="0"/>
              <a:t>Application and submission process</a:t>
            </a:r>
          </a:p>
        </p:txBody>
      </p:sp>
    </p:spTree>
    <p:extLst>
      <p:ext uri="{BB962C8B-B14F-4D97-AF65-F5344CB8AC3E}">
        <p14:creationId xmlns:p14="http://schemas.microsoft.com/office/powerpoint/2010/main" val="148676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America’s promise proposal submission</a:t>
            </a:r>
          </a:p>
        </p:txBody>
      </p:sp>
      <p:sp>
        <p:nvSpPr>
          <p:cNvPr id="3" name="Content Placeholder 2"/>
          <p:cNvSpPr>
            <a:spLocks noGrp="1"/>
          </p:cNvSpPr>
          <p:nvPr>
            <p:ph idx="1"/>
          </p:nvPr>
        </p:nvSpPr>
        <p:spPr/>
        <p:txBody>
          <a:bodyPr>
            <a:normAutofit fontScale="92500" lnSpcReduction="20000"/>
          </a:bodyPr>
          <a:lstStyle/>
          <a:p>
            <a:pPr lvl="0" algn="ctr">
              <a:buNone/>
            </a:pPr>
            <a:r>
              <a:rPr lang="en-US" sz="2200" b="1" dirty="0">
                <a:solidFill>
                  <a:srgbClr val="F79646">
                    <a:lumMod val="75000"/>
                  </a:srgbClr>
                </a:solidFill>
              </a:rPr>
              <a:t>Section IV.C</a:t>
            </a:r>
            <a:endParaRPr lang="en-US" sz="2200" b="1" dirty="0">
              <a:solidFill>
                <a:srgbClr val="C00000"/>
              </a:solidFill>
            </a:endParaRPr>
          </a:p>
          <a:p>
            <a:pPr algn="ctr">
              <a:buNone/>
            </a:pPr>
            <a:r>
              <a:rPr lang="en-US" sz="3600" b="1" dirty="0">
                <a:solidFill>
                  <a:srgbClr val="C00000"/>
                </a:solidFill>
              </a:rPr>
              <a:t>Proposals must be received by 4:00:00 p.m. (ET) on August 25, 2016.</a:t>
            </a:r>
          </a:p>
          <a:p>
            <a:r>
              <a:rPr lang="en-US" sz="3200" dirty="0"/>
              <a:t>Methods of submission</a:t>
            </a:r>
          </a:p>
          <a:p>
            <a:pPr lvl="2"/>
            <a:r>
              <a:rPr lang="en-US" sz="2400" dirty="0"/>
              <a:t>Online at </a:t>
            </a:r>
            <a:r>
              <a:rPr lang="en-US" sz="2400" dirty="0">
                <a:hlinkClick r:id="rId3"/>
              </a:rPr>
              <a:t>http://www.grants.gov</a:t>
            </a:r>
            <a:endParaRPr lang="en-US" sz="2400" dirty="0"/>
          </a:p>
          <a:p>
            <a:pPr lvl="2"/>
            <a:r>
              <a:rPr lang="en-US" sz="2400" dirty="0"/>
              <a:t>Regular mail</a:t>
            </a:r>
          </a:p>
          <a:p>
            <a:pPr lvl="2"/>
            <a:r>
              <a:rPr lang="en-US" sz="2400" dirty="0"/>
              <a:t>Overnight mail</a:t>
            </a:r>
          </a:p>
          <a:p>
            <a:pPr lvl="2"/>
            <a:r>
              <a:rPr lang="en-US" sz="2400" dirty="0"/>
              <a:t>Hand delivery</a:t>
            </a:r>
          </a:p>
          <a:p>
            <a:pPr marL="457200" lvl="1" indent="0">
              <a:buNone/>
            </a:pPr>
            <a:endParaRPr lang="en-US" sz="2400" dirty="0"/>
          </a:p>
          <a:p>
            <a:r>
              <a:rPr lang="en-US" sz="3200" dirty="0"/>
              <a:t>Reference FOA/ETA PY 16-12</a:t>
            </a:r>
          </a:p>
          <a:p>
            <a:pPr marL="0" indent="0">
              <a:buNone/>
            </a:pPr>
            <a:endParaRPr lang="en-US" dirty="0"/>
          </a:p>
        </p:txBody>
      </p:sp>
    </p:spTree>
    <p:extLst>
      <p:ext uri="{BB962C8B-B14F-4D97-AF65-F5344CB8AC3E}">
        <p14:creationId xmlns:p14="http://schemas.microsoft.com/office/powerpoint/2010/main" val="115010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Grants.gov</a:t>
            </a:r>
          </a:p>
        </p:txBody>
      </p:sp>
      <p:sp>
        <p:nvSpPr>
          <p:cNvPr id="3" name="Content Placeholder 2"/>
          <p:cNvSpPr>
            <a:spLocks noGrp="1"/>
          </p:cNvSpPr>
          <p:nvPr>
            <p:ph idx="1"/>
          </p:nvPr>
        </p:nvSpPr>
        <p:spPr/>
        <p:txBody>
          <a:bodyPr>
            <a:normAutofit fontScale="70000" lnSpcReduction="20000"/>
          </a:bodyPr>
          <a:lstStyle/>
          <a:p>
            <a:r>
              <a:rPr lang="en-US" sz="3200" dirty="0"/>
              <a:t>We strongly recommend that before you begin to write the application, you should immediately initiate and complete the “Get Registered” registration steps.</a:t>
            </a:r>
          </a:p>
          <a:p>
            <a:r>
              <a:rPr lang="en-US" sz="3200" dirty="0"/>
              <a:t>Create a username and password with Grants.gov to become an Authorized Organizational Representative (AOR).</a:t>
            </a:r>
          </a:p>
          <a:p>
            <a:r>
              <a:rPr lang="en-US" sz="3200" dirty="0"/>
              <a:t>All applicants for Federal grant and funding opportunities are required to have a DUNS number.</a:t>
            </a:r>
          </a:p>
          <a:p>
            <a:r>
              <a:rPr lang="en-US" sz="3200" dirty="0"/>
              <a:t>Applicants must register with the System for Award Management (SAM) before submitting an application. Instructions for registering with SAM can be found at https://www.sam.gov/portal/public/SAM/#1.</a:t>
            </a:r>
            <a:endParaRPr lang="en-US" sz="3200" b="1" dirty="0"/>
          </a:p>
          <a:p>
            <a:endParaRPr lang="en-US" dirty="0"/>
          </a:p>
        </p:txBody>
      </p:sp>
    </p:spTree>
    <p:extLst>
      <p:ext uri="{BB962C8B-B14F-4D97-AF65-F5344CB8AC3E}">
        <p14:creationId xmlns:p14="http://schemas.microsoft.com/office/powerpoint/2010/main" val="245088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America’s promise evaluation criteria</a:t>
            </a:r>
          </a:p>
        </p:txBody>
      </p:sp>
      <p:sp>
        <p:nvSpPr>
          <p:cNvPr id="3" name="Content Placeholder 2"/>
          <p:cNvSpPr>
            <a:spLocks noGrp="1"/>
          </p:cNvSpPr>
          <p:nvPr>
            <p:ph idx="1"/>
          </p:nvPr>
        </p:nvSpPr>
        <p:spPr/>
        <p:txBody>
          <a:bodyPr>
            <a:normAutofit fontScale="55000" lnSpcReduction="20000"/>
          </a:bodyPr>
          <a:lstStyle/>
          <a:p>
            <a:pPr marL="0" lvl="0" indent="0" algn="ctr">
              <a:buNone/>
            </a:pPr>
            <a:r>
              <a:rPr lang="en-US" sz="4400" dirty="0">
                <a:solidFill>
                  <a:srgbClr val="F79646">
                    <a:lumMod val="75000"/>
                  </a:srgbClr>
                </a:solidFill>
              </a:rPr>
              <a:t>Section V.A</a:t>
            </a:r>
            <a:endParaRPr lang="en-US" sz="4400" dirty="0"/>
          </a:p>
          <a:p>
            <a:pPr marL="514350" indent="-514350">
              <a:lnSpc>
                <a:spcPct val="150000"/>
              </a:lnSpc>
              <a:buFont typeface="+mj-lt"/>
              <a:buAutoNum type="arabicPeriod"/>
            </a:pPr>
            <a:r>
              <a:rPr lang="en-US" sz="3200" u="sng" dirty="0"/>
              <a:t>Statement of Need</a:t>
            </a:r>
            <a:r>
              <a:rPr lang="en-US" sz="3200" dirty="0"/>
              <a:t>: </a:t>
            </a:r>
            <a:r>
              <a:rPr lang="en-US" sz="3200" dirty="0">
                <a:solidFill>
                  <a:schemeClr val="accent3">
                    <a:lumMod val="75000"/>
                  </a:schemeClr>
                </a:solidFill>
              </a:rPr>
              <a:t>11points</a:t>
            </a:r>
          </a:p>
          <a:p>
            <a:pPr marL="514350" indent="-514350">
              <a:lnSpc>
                <a:spcPct val="150000"/>
              </a:lnSpc>
              <a:buFont typeface="+mj-lt"/>
              <a:buAutoNum type="arabicPeriod"/>
            </a:pPr>
            <a:r>
              <a:rPr lang="en-US" sz="3200" u="sng" dirty="0"/>
              <a:t>Expected Outcomes and Outputs</a:t>
            </a:r>
            <a:r>
              <a:rPr lang="en-US" sz="3200" dirty="0"/>
              <a:t>: </a:t>
            </a:r>
            <a:r>
              <a:rPr lang="en-US" sz="3200" dirty="0">
                <a:solidFill>
                  <a:schemeClr val="accent3">
                    <a:lumMod val="75000"/>
                  </a:schemeClr>
                </a:solidFill>
              </a:rPr>
              <a:t>10 points</a:t>
            </a:r>
          </a:p>
          <a:p>
            <a:pPr marL="514350" indent="-514350">
              <a:lnSpc>
                <a:spcPct val="150000"/>
              </a:lnSpc>
              <a:buFont typeface="+mj-lt"/>
              <a:buAutoNum type="arabicPeriod"/>
            </a:pPr>
            <a:r>
              <a:rPr lang="en-US" sz="3200" u="sng" dirty="0"/>
              <a:t>Project Design</a:t>
            </a:r>
            <a:r>
              <a:rPr lang="en-US" sz="3200" dirty="0"/>
              <a:t>: </a:t>
            </a:r>
            <a:r>
              <a:rPr lang="en-US" sz="3200" dirty="0">
                <a:solidFill>
                  <a:schemeClr val="accent3">
                    <a:lumMod val="75000"/>
                  </a:schemeClr>
                </a:solidFill>
              </a:rPr>
              <a:t>54</a:t>
            </a:r>
          </a:p>
          <a:p>
            <a:pPr marL="514350" indent="-514350">
              <a:lnSpc>
                <a:spcPct val="150000"/>
              </a:lnSpc>
              <a:buFont typeface="+mj-lt"/>
              <a:buAutoNum type="arabicPeriod"/>
            </a:pPr>
            <a:r>
              <a:rPr lang="en-US" sz="3200" u="sng" dirty="0"/>
              <a:t>Organizational, Administrative, and Fiscal Capacity </a:t>
            </a:r>
            <a:r>
              <a:rPr lang="en-US" sz="3200" dirty="0"/>
              <a:t>: </a:t>
            </a:r>
            <a:r>
              <a:rPr lang="en-US" sz="3200" dirty="0">
                <a:solidFill>
                  <a:schemeClr val="accent3">
                    <a:lumMod val="75000"/>
                  </a:schemeClr>
                </a:solidFill>
              </a:rPr>
              <a:t>8 points</a:t>
            </a:r>
          </a:p>
          <a:p>
            <a:pPr marL="514350" indent="-514350">
              <a:lnSpc>
                <a:spcPct val="150000"/>
              </a:lnSpc>
              <a:buFont typeface="+mj-lt"/>
              <a:buAutoNum type="arabicPeriod"/>
            </a:pPr>
            <a:r>
              <a:rPr lang="en-US" sz="3200" u="sng" dirty="0"/>
              <a:t>Past Performance-Programmatic Capability</a:t>
            </a:r>
            <a:r>
              <a:rPr lang="en-US" sz="3200" dirty="0"/>
              <a:t>: </a:t>
            </a:r>
            <a:r>
              <a:rPr lang="en-US" sz="3200" dirty="0">
                <a:solidFill>
                  <a:schemeClr val="accent3">
                    <a:lumMod val="75000"/>
                  </a:schemeClr>
                </a:solidFill>
              </a:rPr>
              <a:t>10 points</a:t>
            </a:r>
          </a:p>
          <a:p>
            <a:pPr marL="514350" indent="-514350">
              <a:lnSpc>
                <a:spcPct val="150000"/>
              </a:lnSpc>
              <a:buFont typeface="+mj-lt"/>
              <a:buAutoNum type="arabicPeriod"/>
            </a:pPr>
            <a:r>
              <a:rPr lang="en-US" sz="3200" u="sng" dirty="0"/>
              <a:t>Budget and Budget Justification</a:t>
            </a:r>
            <a:r>
              <a:rPr lang="en-US" sz="3200" dirty="0"/>
              <a:t>: </a:t>
            </a:r>
            <a:r>
              <a:rPr lang="en-US" sz="3200" dirty="0">
                <a:solidFill>
                  <a:schemeClr val="accent3">
                    <a:lumMod val="75000"/>
                  </a:schemeClr>
                </a:solidFill>
              </a:rPr>
              <a:t>7 points</a:t>
            </a:r>
          </a:p>
          <a:p>
            <a:pPr marL="514350" indent="-514350">
              <a:lnSpc>
                <a:spcPct val="150000"/>
              </a:lnSpc>
              <a:buFont typeface="+mj-lt"/>
              <a:buAutoNum type="arabicPeriod"/>
            </a:pPr>
            <a:endParaRPr lang="en-US" sz="3200" dirty="0">
              <a:solidFill>
                <a:schemeClr val="accent3">
                  <a:lumMod val="75000"/>
                </a:schemeClr>
              </a:solidFill>
            </a:endParaRPr>
          </a:p>
          <a:p>
            <a:pPr marL="0" indent="0" algn="ctr">
              <a:lnSpc>
                <a:spcPct val="150000"/>
              </a:lnSpc>
              <a:buNone/>
            </a:pPr>
            <a:r>
              <a:rPr lang="en-US" sz="3200" dirty="0">
                <a:solidFill>
                  <a:schemeClr val="accent3">
                    <a:lumMod val="75000"/>
                  </a:schemeClr>
                </a:solidFill>
              </a:rPr>
              <a:t>Total Possible Points = 100</a:t>
            </a:r>
          </a:p>
          <a:p>
            <a:pPr marL="0" indent="0">
              <a:buNone/>
            </a:pPr>
            <a:endParaRPr lang="en-US" dirty="0"/>
          </a:p>
        </p:txBody>
      </p:sp>
    </p:spTree>
    <p:extLst>
      <p:ext uri="{BB962C8B-B14F-4D97-AF65-F5344CB8AC3E}">
        <p14:creationId xmlns:p14="http://schemas.microsoft.com/office/powerpoint/2010/main" val="180198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Review and selection process</a:t>
            </a:r>
          </a:p>
        </p:txBody>
      </p:sp>
      <p:sp>
        <p:nvSpPr>
          <p:cNvPr id="3" name="Content Placeholder 2"/>
          <p:cNvSpPr>
            <a:spLocks noGrp="1"/>
          </p:cNvSpPr>
          <p:nvPr>
            <p:ph idx="1"/>
          </p:nvPr>
        </p:nvSpPr>
        <p:spPr/>
        <p:txBody>
          <a:bodyPr>
            <a:normAutofit fontScale="62500" lnSpcReduction="20000"/>
          </a:bodyPr>
          <a:lstStyle/>
          <a:p>
            <a:r>
              <a:rPr lang="en-US" sz="4400" dirty="0"/>
              <a:t>Technical Review Panels will meet after the closing date to review applications.</a:t>
            </a:r>
          </a:p>
          <a:p>
            <a:pPr marL="0" indent="0">
              <a:buNone/>
            </a:pPr>
            <a:endParaRPr lang="en-US" sz="4400" dirty="0"/>
          </a:p>
          <a:p>
            <a:r>
              <a:rPr lang="en-US" sz="4400" dirty="0"/>
              <a:t>Scoring is based on the quality of the responses to the required information described in Section IV.B.3</a:t>
            </a:r>
          </a:p>
          <a:p>
            <a:pPr marL="0" indent="0">
              <a:buNone/>
            </a:pPr>
            <a:endParaRPr lang="en-US" sz="4400" dirty="0"/>
          </a:p>
          <a:p>
            <a:r>
              <a:rPr lang="en-US" sz="4400" dirty="0"/>
              <a:t>Panels prepare a report for each application.</a:t>
            </a:r>
          </a:p>
          <a:p>
            <a:pPr marL="0" indent="0">
              <a:buNone/>
            </a:pPr>
            <a:endParaRPr lang="en-US" sz="4400" dirty="0"/>
          </a:p>
          <a:p>
            <a:r>
              <a:rPr lang="en-US" sz="4400" dirty="0"/>
              <a:t>Panel results are advisory in nature. </a:t>
            </a:r>
          </a:p>
          <a:p>
            <a:pPr marL="0" indent="0">
              <a:buNone/>
            </a:pPr>
            <a:endParaRPr lang="en-US" dirty="0"/>
          </a:p>
        </p:txBody>
      </p:sp>
    </p:spTree>
    <p:extLst>
      <p:ext uri="{BB962C8B-B14F-4D97-AF65-F5344CB8AC3E}">
        <p14:creationId xmlns:p14="http://schemas.microsoft.com/office/powerpoint/2010/main" val="313223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Promise FOA</a:t>
            </a:r>
          </a:p>
        </p:txBody>
      </p:sp>
      <p:sp>
        <p:nvSpPr>
          <p:cNvPr id="3" name="Content Placeholder 2"/>
          <p:cNvSpPr>
            <a:spLocks noGrp="1"/>
          </p:cNvSpPr>
          <p:nvPr>
            <p:ph idx="1"/>
          </p:nvPr>
        </p:nvSpPr>
        <p:spPr>
          <a:xfrm>
            <a:off x="457199" y="1209470"/>
            <a:ext cx="7409793" cy="4654617"/>
          </a:xfrm>
        </p:spPr>
        <p:txBody>
          <a:bodyPr/>
          <a:lstStyle/>
          <a:p>
            <a:endParaRPr lang="en-US" dirty="0"/>
          </a:p>
          <a:p>
            <a:r>
              <a:rPr lang="en-US" dirty="0"/>
              <a:t>FOA Issue Date: June 6, 2016</a:t>
            </a:r>
          </a:p>
          <a:p>
            <a:endParaRPr lang="en-US" dirty="0"/>
          </a:p>
          <a:p>
            <a:endParaRPr lang="en-US" dirty="0"/>
          </a:p>
          <a:p>
            <a:r>
              <a:rPr lang="en-US" dirty="0"/>
              <a:t>FOA Closing Date: August 25, 2016 4:00 p.m. Eastern Time</a:t>
            </a:r>
          </a:p>
        </p:txBody>
      </p:sp>
    </p:spTree>
    <p:extLst>
      <p:ext uri="{BB962C8B-B14F-4D97-AF65-F5344CB8AC3E}">
        <p14:creationId xmlns:p14="http://schemas.microsoft.com/office/powerpoint/2010/main" val="199177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Frequently asked questions</a:t>
            </a:r>
          </a:p>
        </p:txBody>
      </p:sp>
      <p:sp>
        <p:nvSpPr>
          <p:cNvPr id="3" name="Content Placeholder 2"/>
          <p:cNvSpPr>
            <a:spLocks noGrp="1"/>
          </p:cNvSpPr>
          <p:nvPr>
            <p:ph idx="1"/>
          </p:nvPr>
        </p:nvSpPr>
        <p:spPr/>
        <p:txBody>
          <a:bodyPr>
            <a:normAutofit fontScale="40000" lnSpcReduction="20000"/>
          </a:bodyPr>
          <a:lstStyle/>
          <a:p>
            <a:pPr>
              <a:lnSpc>
                <a:spcPct val="150000"/>
              </a:lnSpc>
            </a:pPr>
            <a:r>
              <a:rPr lang="en-US" sz="4400" dirty="0"/>
              <a:t>Link to FAQs: </a:t>
            </a:r>
            <a:r>
              <a:rPr lang="en-US" sz="4400" dirty="0">
                <a:hlinkClick r:id="rId3"/>
              </a:rPr>
              <a:t>https://doleta.gov/grants</a:t>
            </a:r>
            <a:endParaRPr lang="en-US" sz="4400" dirty="0"/>
          </a:p>
          <a:p>
            <a:pPr marL="45720" indent="0">
              <a:lnSpc>
                <a:spcPct val="150000"/>
              </a:lnSpc>
              <a:buNone/>
            </a:pPr>
            <a:endParaRPr lang="en-US" sz="4400" b="1" dirty="0"/>
          </a:p>
          <a:p>
            <a:pPr lvl="0"/>
            <a:r>
              <a:rPr lang="en-US" sz="4400" dirty="0"/>
              <a:t>The Department will review questions submitted regarding the FOA and provide a timely response.</a:t>
            </a:r>
          </a:p>
          <a:p>
            <a:pPr marL="45720" lvl="0" indent="0">
              <a:buNone/>
            </a:pPr>
            <a:endParaRPr lang="en-US" sz="4400" dirty="0"/>
          </a:p>
          <a:p>
            <a:r>
              <a:rPr lang="en-US" sz="4400" dirty="0"/>
              <a:t>For additional resources on applying to competitive ETA grants including two training modules in our Grant Applications 101 series, see this link: </a:t>
            </a:r>
            <a:r>
              <a:rPr lang="en-US" sz="4200" dirty="0">
                <a:hlinkClick r:id="rId4"/>
              </a:rPr>
              <a:t>https://strategies.workforcegps.org/resources/2014/08/11/16/32/applying-for-eta-competitive-grants-a-web-based-toolkit-for-prospective-applicants-438?p=1</a:t>
            </a:r>
            <a:r>
              <a:rPr lang="en-US" sz="4200" dirty="0"/>
              <a:t> </a:t>
            </a:r>
            <a:endParaRPr lang="en-US" sz="4200" u="sng" dirty="0">
              <a:solidFill>
                <a:srgbClr val="1F497D"/>
              </a:solidFill>
              <a:ea typeface="Calibri"/>
              <a:cs typeface="Times New Roman"/>
            </a:endParaRPr>
          </a:p>
          <a:p>
            <a:pPr marL="0" indent="0">
              <a:buNone/>
            </a:pPr>
            <a:endParaRPr lang="en-US" sz="4400" dirty="0"/>
          </a:p>
          <a:p>
            <a:pPr lvl="0"/>
            <a:r>
              <a:rPr lang="en-US" sz="4400" dirty="0"/>
              <a:t>Questions should be directed to </a:t>
            </a:r>
            <a:r>
              <a:rPr lang="en-US" sz="4400" dirty="0">
                <a:hlinkClick r:id="rId5"/>
              </a:rPr>
              <a:t>ferro.ariam@dol.gov</a:t>
            </a:r>
            <a:r>
              <a:rPr lang="en-US" sz="4400" dirty="0"/>
              <a:t> and reference FOA/ETA PY 16-12 in the email subject line. </a:t>
            </a:r>
          </a:p>
          <a:p>
            <a:pPr lvl="0"/>
            <a:endParaRPr lang="en-US" sz="4000" b="1" dirty="0"/>
          </a:p>
          <a:p>
            <a:endParaRPr lang="en-US" sz="4400" dirty="0"/>
          </a:p>
          <a:p>
            <a:pPr marL="0" indent="0">
              <a:buNone/>
            </a:pPr>
            <a:endParaRPr lang="en-US" dirty="0"/>
          </a:p>
        </p:txBody>
      </p:sp>
    </p:spTree>
    <p:extLst>
      <p:ext uri="{BB962C8B-B14F-4D97-AF65-F5344CB8AC3E}">
        <p14:creationId xmlns:p14="http://schemas.microsoft.com/office/powerpoint/2010/main" val="71963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p>
        </p:txBody>
      </p:sp>
      <p:sp>
        <p:nvSpPr>
          <p:cNvPr id="3" name="Subtitle 2"/>
          <p:cNvSpPr>
            <a:spLocks noGrp="1"/>
          </p:cNvSpPr>
          <p:nvPr>
            <p:ph type="subTitle" idx="1"/>
          </p:nvPr>
        </p:nvSpPr>
        <p:spPr>
          <a:xfrm>
            <a:off x="452784" y="3576972"/>
            <a:ext cx="5300316" cy="1326340"/>
          </a:xfrm>
        </p:spPr>
        <p:txBody>
          <a:bodyPr/>
          <a:lstStyle/>
          <a:p>
            <a:r>
              <a:rPr lang="en-US" cap="none" dirty="0"/>
              <a:t>https://www.doleta.gov/grants</a:t>
            </a:r>
          </a:p>
        </p:txBody>
      </p:sp>
      <p:sp>
        <p:nvSpPr>
          <p:cNvPr id="4" name="Text Placeholder 3"/>
          <p:cNvSpPr>
            <a:spLocks noGrp="1"/>
          </p:cNvSpPr>
          <p:nvPr>
            <p:ph type="body" sz="half" idx="12"/>
          </p:nvPr>
        </p:nvSpPr>
        <p:spPr/>
        <p:txBody>
          <a:bodyPr/>
          <a:lstStyle/>
          <a:p>
            <a:r>
              <a:rPr lang="en-US" dirty="0"/>
              <a:t>Employment and Training Administration</a:t>
            </a:r>
          </a:p>
        </p:txBody>
      </p:sp>
      <p:pic>
        <p:nvPicPr>
          <p:cNvPr id="5" name="Picture 4"/>
          <p:cNvPicPr>
            <a:picLocks noChangeAspect="1"/>
          </p:cNvPicPr>
          <p:nvPr/>
        </p:nvPicPr>
        <p:blipFill>
          <a:blip r:embed="rId3"/>
          <a:stretch>
            <a:fillRect/>
          </a:stretch>
        </p:blipFill>
        <p:spPr>
          <a:xfrm>
            <a:off x="6186393" y="195910"/>
            <a:ext cx="2558235" cy="870889"/>
          </a:xfrm>
          <a:prstGeom prst="rect">
            <a:avLst/>
          </a:prstGeom>
        </p:spPr>
      </p:pic>
    </p:spTree>
    <p:extLst>
      <p:ext uri="{BB962C8B-B14F-4D97-AF65-F5344CB8AC3E}">
        <p14:creationId xmlns:p14="http://schemas.microsoft.com/office/powerpoint/2010/main" val="184422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a:t>Eric </a:t>
            </a:r>
            <a:r>
              <a:rPr lang="en-US" sz="4000" b="1" dirty="0" err="1"/>
              <a:t>Seleznow</a:t>
            </a:r>
            <a:r>
              <a:rPr lang="en-US" sz="4000" dirty="0"/>
              <a:t> </a:t>
            </a:r>
            <a:r>
              <a:rPr lang="en-US" sz="4000" b="1" dirty="0"/>
              <a:t> </a:t>
            </a:r>
            <a:r>
              <a:rPr lang="en-US" sz="4000" dirty="0"/>
              <a:t>- </a:t>
            </a:r>
            <a:r>
              <a:rPr lang="en-US" sz="3200" dirty="0"/>
              <a:t>Deputy Assistant Secretary, ETA</a:t>
            </a:r>
            <a:endParaRPr lang="en-US" sz="3200" b="1" dirty="0"/>
          </a:p>
          <a:p>
            <a:pPr marL="0" indent="0">
              <a:buNone/>
            </a:pPr>
            <a:r>
              <a:rPr lang="en-US" sz="4000" b="1" dirty="0"/>
              <a:t>Robin Fernkas -</a:t>
            </a:r>
            <a:r>
              <a:rPr lang="en-US" sz="3200" b="1" dirty="0"/>
              <a:t> </a:t>
            </a:r>
            <a:r>
              <a:rPr lang="en-US" sz="3200" dirty="0"/>
              <a:t>Division Chief, Division of Strategic Investments, Office of Workforce Investment, ETA</a:t>
            </a:r>
          </a:p>
          <a:p>
            <a:pPr marL="0" indent="0">
              <a:buNone/>
            </a:pPr>
            <a:r>
              <a:rPr lang="en-US" sz="4000" b="1" dirty="0"/>
              <a:t>Megan Baird - </a:t>
            </a:r>
            <a:r>
              <a:rPr lang="en-US" sz="3100" dirty="0"/>
              <a:t>H-1B</a:t>
            </a:r>
            <a:r>
              <a:rPr lang="en-US" sz="4000" b="1" dirty="0"/>
              <a:t> </a:t>
            </a:r>
            <a:r>
              <a:rPr lang="en-US" sz="3200" dirty="0"/>
              <a:t>Program Manager, Division of Strategic Investments, Office of Workforce Investment, ETA</a:t>
            </a:r>
          </a:p>
          <a:p>
            <a:pPr marL="0" indent="0">
              <a:buNone/>
            </a:pPr>
            <a:r>
              <a:rPr lang="en-US" sz="4000" b="1" dirty="0"/>
              <a:t>Monica A. Evans - </a:t>
            </a:r>
            <a:r>
              <a:rPr lang="en-US" sz="3200" dirty="0"/>
              <a:t>Workforce Analyst, Division of Strategic Investments, Office of Workforce Investment, ETA</a:t>
            </a:r>
          </a:p>
          <a:p>
            <a:pPr marL="0" indent="0">
              <a:buNone/>
            </a:pPr>
            <a:r>
              <a:rPr lang="en-US" sz="4000" b="1" dirty="0"/>
              <a:t>Ariam Ferro - </a:t>
            </a:r>
            <a:r>
              <a:rPr lang="en-US" sz="3200" dirty="0"/>
              <a:t>Grant Management Specialist, Office of Grants Management, ETA</a:t>
            </a:r>
          </a:p>
          <a:p>
            <a:pPr marL="0" indent="0">
              <a:buNone/>
            </a:pPr>
            <a:endParaRPr lang="en-US" dirty="0"/>
          </a:p>
        </p:txBody>
      </p:sp>
    </p:spTree>
    <p:extLst>
      <p:ext uri="{BB962C8B-B14F-4D97-AF65-F5344CB8AC3E}">
        <p14:creationId xmlns:p14="http://schemas.microsoft.com/office/powerpoint/2010/main" val="287621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1560786"/>
            <a:ext cx="6908800" cy="2506717"/>
          </a:xfrm>
        </p:spPr>
        <p:txBody>
          <a:bodyPr>
            <a:normAutofit/>
          </a:bodyPr>
          <a:lstStyle/>
          <a:p>
            <a:pPr algn="ctr"/>
            <a:r>
              <a:rPr lang="en-US" dirty="0"/>
              <a:t>America’s Promise Job-driven Grant Program (America’s Promise)</a:t>
            </a:r>
          </a:p>
        </p:txBody>
      </p:sp>
    </p:spTree>
    <p:extLst>
      <p:ext uri="{BB962C8B-B14F-4D97-AF65-F5344CB8AC3E}">
        <p14:creationId xmlns:p14="http://schemas.microsoft.com/office/powerpoint/2010/main" val="31825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2151064"/>
            <a:ext cx="6908800" cy="1238522"/>
          </a:xfrm>
        </p:spPr>
        <p:txBody>
          <a:bodyPr>
            <a:normAutofit/>
          </a:bodyPr>
          <a:lstStyle/>
          <a:p>
            <a:pPr algn="ctr"/>
            <a:r>
              <a:rPr lang="en-US" dirty="0"/>
              <a:t>America’s Promise Funding opportunity description</a:t>
            </a:r>
          </a:p>
        </p:txBody>
      </p:sp>
    </p:spTree>
    <p:extLst>
      <p:ext uri="{BB962C8B-B14F-4D97-AF65-F5344CB8AC3E}">
        <p14:creationId xmlns:p14="http://schemas.microsoft.com/office/powerpoint/2010/main" val="298512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America’s promise grant program objectives</a:t>
            </a:r>
          </a:p>
        </p:txBody>
      </p:sp>
      <p:sp>
        <p:nvSpPr>
          <p:cNvPr id="2" name="Content Placeholder 1"/>
          <p:cNvSpPr>
            <a:spLocks noGrp="1"/>
          </p:cNvSpPr>
          <p:nvPr>
            <p:ph idx="1"/>
          </p:nvPr>
        </p:nvSpPr>
        <p:spPr/>
        <p:txBody>
          <a:bodyPr>
            <a:normAutofit/>
          </a:bodyPr>
          <a:lstStyle/>
          <a:p>
            <a:r>
              <a:rPr lang="en-US" dirty="0"/>
              <a:t>Accelerate the development of new and the expansion of existing regional workforce partnerships</a:t>
            </a:r>
          </a:p>
          <a:p>
            <a:pPr lvl="1"/>
            <a:r>
              <a:rPr lang="en-US" dirty="0"/>
              <a:t>Increase opportunities for all Americans;</a:t>
            </a:r>
          </a:p>
          <a:p>
            <a:pPr lvl="1"/>
            <a:r>
              <a:rPr lang="en-US" dirty="0"/>
              <a:t>Expand Employer engagement;</a:t>
            </a:r>
          </a:p>
          <a:p>
            <a:pPr lvl="1"/>
            <a:r>
              <a:rPr lang="en-US" dirty="0"/>
              <a:t>Use evidence-based design; and</a:t>
            </a:r>
          </a:p>
          <a:p>
            <a:pPr lvl="1"/>
            <a:r>
              <a:rPr lang="en-US" dirty="0"/>
              <a:t>Leverage and aligning additional resources</a:t>
            </a:r>
          </a:p>
          <a:p>
            <a:endParaRPr lang="en-US" dirty="0"/>
          </a:p>
        </p:txBody>
      </p:sp>
    </p:spTree>
    <p:extLst>
      <p:ext uri="{BB962C8B-B14F-4D97-AF65-F5344CB8AC3E}">
        <p14:creationId xmlns:p14="http://schemas.microsoft.com/office/powerpoint/2010/main" val="35429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solidFill>
                  <a:srgbClr val="002060"/>
                </a:solidFill>
              </a:rPr>
              <a:t>Targeted H-1B</a:t>
            </a:r>
            <a:br>
              <a:rPr lang="en-US" sz="4000" dirty="0">
                <a:solidFill>
                  <a:srgbClr val="002060"/>
                </a:solidFill>
              </a:rPr>
            </a:br>
            <a:r>
              <a:rPr lang="en-US" sz="4000" dirty="0">
                <a:solidFill>
                  <a:srgbClr val="002060"/>
                </a:solidFill>
              </a:rPr>
              <a:t>Industries and Occupations</a:t>
            </a:r>
            <a:endParaRPr lang="en-US" dirty="0"/>
          </a:p>
        </p:txBody>
      </p:sp>
      <p:sp>
        <p:nvSpPr>
          <p:cNvPr id="2" name="Content Placeholder 1"/>
          <p:cNvSpPr>
            <a:spLocks noGrp="1"/>
          </p:cNvSpPr>
          <p:nvPr>
            <p:ph idx="1"/>
          </p:nvPr>
        </p:nvSpPr>
        <p:spPr>
          <a:xfrm>
            <a:off x="457199" y="1209470"/>
            <a:ext cx="7866993" cy="4828723"/>
          </a:xfrm>
        </p:spPr>
        <p:txBody>
          <a:bodyPr>
            <a:normAutofit/>
          </a:bodyPr>
          <a:lstStyle/>
          <a:p>
            <a:r>
              <a:rPr lang="en-US" sz="2800" dirty="0"/>
              <a:t>Support well-paying, middle- and high-skilled, and high-growth jobs across the entire range of H-1B industries, including: </a:t>
            </a:r>
          </a:p>
          <a:p>
            <a:pPr lvl="1"/>
            <a:r>
              <a:rPr lang="en-US" sz="2000" dirty="0"/>
              <a:t>IT and IT-related industries </a:t>
            </a:r>
          </a:p>
          <a:p>
            <a:pPr lvl="1"/>
            <a:r>
              <a:rPr lang="en-US" sz="2000" dirty="0"/>
              <a:t>Healthcare </a:t>
            </a:r>
          </a:p>
          <a:p>
            <a:pPr lvl="1"/>
            <a:r>
              <a:rPr lang="en-US" sz="2000" dirty="0"/>
              <a:t>Advanced Manufacturing </a:t>
            </a:r>
          </a:p>
          <a:p>
            <a:pPr lvl="1"/>
            <a:r>
              <a:rPr lang="en-US" sz="2000" dirty="0"/>
              <a:t>Financial Services </a:t>
            </a:r>
          </a:p>
          <a:p>
            <a:pPr lvl="1"/>
            <a:r>
              <a:rPr lang="en-US" sz="2000" dirty="0"/>
              <a:t>Educational Services</a:t>
            </a:r>
          </a:p>
          <a:p>
            <a:r>
              <a:rPr lang="en-US" sz="2800" dirty="0"/>
              <a:t>Review Appendix B of the FOA for a list of industries that are using H–1B visas to hire foreign workers.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219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89186"/>
            <a:ext cx="7630511" cy="898636"/>
          </a:xfrm>
        </p:spPr>
        <p:txBody>
          <a:bodyPr>
            <a:normAutofit fontScale="90000"/>
          </a:bodyPr>
          <a:lstStyle/>
          <a:p>
            <a:br>
              <a:rPr lang="en-US" sz="3600" dirty="0">
                <a:solidFill>
                  <a:schemeClr val="tx2"/>
                </a:solidFill>
              </a:rPr>
            </a:br>
            <a:r>
              <a:rPr lang="en-US" sz="3600" dirty="0">
                <a:solidFill>
                  <a:schemeClr val="tx2"/>
                </a:solidFill>
              </a:rPr>
              <a:t>Program Design Elements – </a:t>
            </a:r>
            <a:br>
              <a:rPr lang="en-US" sz="3600" dirty="0">
                <a:solidFill>
                  <a:schemeClr val="tx2"/>
                </a:solidFill>
              </a:rPr>
            </a:br>
            <a:r>
              <a:rPr lang="en-US" sz="3600" dirty="0">
                <a:solidFill>
                  <a:schemeClr val="tx2"/>
                </a:solidFill>
              </a:rPr>
              <a:t>Key Activities</a:t>
            </a:r>
            <a:br>
              <a:rPr lang="en-US" dirty="0">
                <a:solidFill>
                  <a:schemeClr val="bg1"/>
                </a:solidFill>
              </a:rPr>
            </a:br>
            <a:endParaRPr lang="en-US" dirty="0"/>
          </a:p>
        </p:txBody>
      </p:sp>
      <p:sp>
        <p:nvSpPr>
          <p:cNvPr id="5" name="Text Placeholder 4"/>
          <p:cNvSpPr>
            <a:spLocks noGrp="1"/>
          </p:cNvSpPr>
          <p:nvPr>
            <p:ph idx="1"/>
          </p:nvPr>
        </p:nvSpPr>
        <p:spPr/>
        <p:txBody>
          <a:bodyPr>
            <a:normAutofit fontScale="77500" lnSpcReduction="20000"/>
          </a:bodyPr>
          <a:lstStyle/>
          <a:p>
            <a:pPr marL="342900" indent="-342900">
              <a:buFont typeface="Wingdings" panose="05000000000000000000" pitchFamily="2" charset="2"/>
              <a:buChar char="Ø"/>
            </a:pPr>
            <a:r>
              <a:rPr lang="en-US" sz="2800" b="1" cap="none" dirty="0"/>
              <a:t>Tuition-free education and training;</a:t>
            </a:r>
          </a:p>
          <a:p>
            <a:pPr marL="0" indent="0">
              <a:buNone/>
            </a:pPr>
            <a:endParaRPr lang="en-US" sz="2800" b="1" cap="none" dirty="0"/>
          </a:p>
          <a:p>
            <a:pPr marL="285750" indent="-285750">
              <a:lnSpc>
                <a:spcPct val="150000"/>
              </a:lnSpc>
              <a:buFont typeface="Wingdings" panose="05000000000000000000" pitchFamily="2" charset="2"/>
              <a:buChar char="Ø"/>
            </a:pPr>
            <a:r>
              <a:rPr lang="en-US" sz="2800" b="1" cap="none" dirty="0"/>
              <a:t> Development and Expansion of Regional workforce partnerships;</a:t>
            </a:r>
          </a:p>
          <a:p>
            <a:pPr marL="0" indent="0">
              <a:lnSpc>
                <a:spcPct val="150000"/>
              </a:lnSpc>
              <a:buNone/>
            </a:pPr>
            <a:endParaRPr lang="en-US" sz="2800" b="1" cap="none" dirty="0"/>
          </a:p>
          <a:p>
            <a:pPr marL="285750" indent="-285750">
              <a:lnSpc>
                <a:spcPct val="150000"/>
              </a:lnSpc>
              <a:buFont typeface="Wingdings" panose="05000000000000000000" pitchFamily="2" charset="2"/>
              <a:buChar char="Ø"/>
            </a:pPr>
            <a:r>
              <a:rPr lang="en-US" sz="2800" b="1" cap="none" dirty="0"/>
              <a:t> Employer engagement in sector strategies; and</a:t>
            </a:r>
          </a:p>
          <a:p>
            <a:pPr marL="0" indent="0">
              <a:lnSpc>
                <a:spcPct val="150000"/>
              </a:lnSpc>
              <a:buNone/>
            </a:pPr>
            <a:endParaRPr lang="en-US" sz="2800" b="1" cap="none" dirty="0"/>
          </a:p>
          <a:p>
            <a:pPr marL="285750" lvl="0" indent="-285750">
              <a:lnSpc>
                <a:spcPct val="150000"/>
              </a:lnSpc>
              <a:buFont typeface="Wingdings" panose="05000000000000000000" pitchFamily="2" charset="2"/>
              <a:buChar char="Ø"/>
            </a:pPr>
            <a:r>
              <a:rPr lang="en-US" sz="2800" b="1" cap="none" dirty="0"/>
              <a:t> Customer-centered design and excellence in customer service</a:t>
            </a:r>
          </a:p>
          <a:p>
            <a:endParaRPr lang="en-US" sz="2400" b="1" dirty="0"/>
          </a:p>
          <a:p>
            <a:endParaRPr lang="en-US" sz="2400" b="1" dirty="0"/>
          </a:p>
          <a:p>
            <a:endParaRPr lang="en-US" sz="2400" b="1" dirty="0"/>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37343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Design Elements – </a:t>
            </a:r>
            <a:br>
              <a:rPr lang="en-US" dirty="0"/>
            </a:br>
            <a:r>
              <a:rPr lang="en-US" dirty="0"/>
              <a:t>Sector strategies</a:t>
            </a:r>
          </a:p>
        </p:txBody>
      </p:sp>
      <p:sp>
        <p:nvSpPr>
          <p:cNvPr id="3" name="Content Placeholder 2"/>
          <p:cNvSpPr>
            <a:spLocks noGrp="1"/>
          </p:cNvSpPr>
          <p:nvPr>
            <p:ph idx="1"/>
          </p:nvPr>
        </p:nvSpPr>
        <p:spPr/>
        <p:txBody>
          <a:bodyPr>
            <a:normAutofit fontScale="77500" lnSpcReduction="20000"/>
          </a:bodyPr>
          <a:lstStyle/>
          <a:p>
            <a:pPr marL="514350" indent="-457200">
              <a:buFont typeface="Wingdings" panose="05000000000000000000" pitchFamily="2" charset="2"/>
              <a:buChar char="v"/>
            </a:pPr>
            <a:r>
              <a:rPr lang="en-US" sz="3400" dirty="0"/>
              <a:t>Projects must identify sector-based activities that will:</a:t>
            </a:r>
          </a:p>
          <a:p>
            <a:pPr marL="914400" lvl="1" indent="-457200">
              <a:buFont typeface="Wingdings" panose="05000000000000000000" pitchFamily="2" charset="2"/>
              <a:buChar char="v"/>
            </a:pPr>
            <a:r>
              <a:rPr lang="en-US" dirty="0"/>
              <a:t>lead to and support regional economic growth and respond to the current and future needs of workers; </a:t>
            </a:r>
          </a:p>
          <a:p>
            <a:pPr marL="914400" lvl="1" indent="-457200">
              <a:buFont typeface="Wingdings" panose="05000000000000000000" pitchFamily="2" charset="2"/>
              <a:buChar char="v"/>
            </a:pPr>
            <a:r>
              <a:rPr lang="en-US" dirty="0"/>
              <a:t>develop or strengthen systems and structures that will be sustainable and responsive to changes in the local economy; </a:t>
            </a:r>
          </a:p>
          <a:p>
            <a:pPr marL="914400" lvl="1" indent="-457200">
              <a:buFont typeface="Wingdings" panose="05000000000000000000" pitchFamily="2" charset="2"/>
              <a:buChar char="v"/>
            </a:pPr>
            <a:r>
              <a:rPr lang="en-US" dirty="0"/>
              <a:t>remove silos and minimize duplication within a region; and, </a:t>
            </a:r>
          </a:p>
          <a:p>
            <a:pPr marL="914400" lvl="1" indent="-457200">
              <a:buFont typeface="Wingdings" panose="05000000000000000000" pitchFamily="2" charset="2"/>
              <a:buChar char="v"/>
            </a:pPr>
            <a:r>
              <a:rPr lang="en-US" dirty="0"/>
              <a:t>develop or strengthen workforce strategies to enhance and sustain the region’s education and training along sector-based career pathways, providing workers with the skills needed for employment in middle- to high-skilled employment in H-1B industries and occupations</a:t>
            </a:r>
          </a:p>
        </p:txBody>
      </p:sp>
    </p:spTree>
    <p:extLst>
      <p:ext uri="{BB962C8B-B14F-4D97-AF65-F5344CB8AC3E}">
        <p14:creationId xmlns:p14="http://schemas.microsoft.com/office/powerpoint/2010/main" val="3907764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676&quot;&gt;&lt;object type=&quot;3&quot; unique_id=&quot;10678&quot;&gt;&lt;property id=&quot;20148&quot; value=&quot;5&quot;/&gt;&lt;property id=&quot;20300&quot; value=&quot;Slide 1 - &amp;quot;America’s promise job-driven grant program&amp;quot;&quot;/&gt;&lt;property id=&quot;20307&quot; value=&quot;256&quot;/&gt;&lt;/object&gt;&lt;object type=&quot;3&quot; unique_id=&quot;10683&quot;&gt;&lt;property id=&quot;20148&quot; value=&quot;5&quot;/&gt;&lt;property id=&quot;20300&quot; value=&quot;Slide 6 - &amp;quot;America’s promise grant program objectives&amp;quot;&quot;/&gt;&lt;property id=&quot;20307&quot; value=&quot;265&quot;/&gt;&lt;/object&gt;&lt;object type=&quot;3&quot; unique_id=&quot;10684&quot;&gt;&lt;property id=&quot;20148&quot; value=&quot;5&quot;/&gt;&lt;property id=&quot;20300&quot; value=&quot;Slide 7 - &amp;quot;Targeted H-1B Industries and Occupations&amp;quot;&quot;/&gt;&lt;property id=&quot;20307&quot; value=&quot;270&quot;/&gt;&lt;/object&gt;&lt;object type=&quot;3&quot; unique_id=&quot;10685&quot;&gt;&lt;property id=&quot;20148&quot; value=&quot;5&quot;/&gt;&lt;property id=&quot;20300&quot; value=&quot;Slide 8 - &amp;quot; Program Design Elements –  Key Activities &amp;quot;&quot;/&gt;&lt;property id=&quot;20307&quot; value=&quot;257&quot;/&gt;&lt;/object&gt;&lt;object type=&quot;3&quot; unique_id=&quot;10686&quot;&gt;&lt;property id=&quot;20148&quot; value=&quot;5&quot;/&gt;&lt;property id=&quot;20300&quot; value=&quot;Slide 11 - &amp;quot;Sector-based Career Pathways (cont.)&amp;quot;&quot;/&gt;&lt;property id=&quot;20307&quot; value=&quot;258&quot;/&gt;&lt;/object&gt;&lt;object type=&quot;3&quot; unique_id=&quot;21581&quot;&gt;&lt;property id=&quot;20148&quot; value=&quot;5&quot;/&gt;&lt;property id=&quot;20300&quot; value=&quot;Slide 2 - &amp;quot;Tips for viewing this webcast&amp;quot;&quot;/&gt;&lt;property id=&quot;20307&quot; value=&quot;294&quot;/&gt;&lt;/object&gt;&lt;object type=&quot;3&quot; unique_id=&quot;21582&quot;&gt;&lt;property id=&quot;20148&quot; value=&quot;5&quot;/&gt;&lt;property id=&quot;20300&quot; value=&quot;Slide 3 - &amp;quot;presenters&amp;quot;&quot;/&gt;&lt;property id=&quot;20307&quot; value=&quot;295&quot;/&gt;&lt;/object&gt;&lt;object type=&quot;3&quot; unique_id=&quot;21583&quot;&gt;&lt;property id=&quot;20148&quot; value=&quot;5&quot;/&gt;&lt;property id=&quot;20300&quot; value=&quot;Slide 4 - &amp;quot;America’s Promise Job-driven Grant Program (America’s Promise)&amp;quot;&quot;/&gt;&lt;property id=&quot;20307&quot; value=&quot;296&quot;/&gt;&lt;/object&gt;&lt;object type=&quot;3&quot; unique_id=&quot;21584&quot;&gt;&lt;property id=&quot;20148&quot; value=&quot;5&quot;/&gt;&lt;property id=&quot;20300&quot; value=&quot;Slide 5 - &amp;quot;America’s Promise Funding opportunity description&amp;quot;&quot;/&gt;&lt;property id=&quot;20307&quot; value=&quot;297&quot;/&gt;&lt;/object&gt;&lt;object type=&quot;3&quot; unique_id=&quot;21585&quot;&gt;&lt;property id=&quot;20148&quot; value=&quot;5&quot;/&gt;&lt;property id=&quot;20300&quot; value=&quot;Slide 9 - &amp;quot;Program Design Elements –  Sector strategies&amp;quot;&quot;/&gt;&lt;property id=&quot;20307&quot; value=&quot;276&quot;/&gt;&lt;/object&gt;&lt;object type=&quot;3&quot; unique_id=&quot;21586&quot;&gt;&lt;property id=&quot;20148&quot; value=&quot;5&quot;/&gt;&lt;property id=&quot;20300&quot; value=&quot;Slide 10 - &amp;quot;Program Design Elements –  Sector-based Career Pathways&amp;quot;&quot;/&gt;&lt;property id=&quot;20307&quot; value=&quot;302&quot;/&gt;&lt;/object&gt;&lt;object type=&quot;3&quot; unique_id=&quot;21587&quot;&gt;&lt;property id=&quot;20148&quot; value=&quot;5&quot;/&gt;&lt;property id=&quot;20300&quot; value=&quot;Slide 12 - &amp;quot;Award information&amp;quot;&quot;/&gt;&lt;property id=&quot;20307&quot; value=&quot;277&quot;/&gt;&lt;/object&gt;&lt;object type=&quot;3&quot; unique_id=&quot;21588&quot;&gt;&lt;property id=&quot;20148&quot; value=&quot;5&quot;/&gt;&lt;property id=&quot;20300&quot; value=&quot;Slide 13 - &amp;quot;America’s promise grant award information&amp;quot;&quot;/&gt;&lt;property id=&quot;20307&quot; value=&quot;278&quot;/&gt;&lt;/object&gt;&lt;object type=&quot;3&quot; unique_id=&quot;21589&quot;&gt;&lt;property id=&quot;20148&quot; value=&quot;5&quot;/&gt;&lt;property id=&quot;20300&quot; value=&quot;Slide 14 - &amp;quot;Eligibility information&amp;quot;&quot;/&gt;&lt;property id=&quot;20307&quot; value=&quot;279&quot;/&gt;&lt;/object&gt;&lt;object type=&quot;3&quot; unique_id=&quot;21590&quot;&gt;&lt;property id=&quot;20148&quot; value=&quot;5&quot;/&gt;&lt;property id=&quot;20300&quot; value=&quot;Slide 15 - &amp;quot;Eligible Lead Applicants&amp;quot;&quot;/&gt;&lt;property id=&quot;20307&quot; value=&quot;281&quot;/&gt;&lt;/object&gt;&lt;object type=&quot;3&quot; unique_id=&quot;21591&quot;&gt;&lt;property id=&quot;20148&quot; value=&quot;5&quot;/&gt;&lt;property id=&quot;20300&quot; value=&quot;Slide 16 - &amp;quot;Required Regional Workforce Partners&amp;quot;&quot;/&gt;&lt;property id=&quot;20307&quot; value=&quot;282&quot;/&gt;&lt;/object&gt;&lt;object type=&quot;3&quot; unique_id=&quot;21592&quot;&gt;&lt;property id=&quot;20148&quot; value=&quot;5&quot;/&gt;&lt;property id=&quot;20300&quot; value=&quot;Slide 17 - &amp;quot;Required Employer partners&amp;quot;&quot;/&gt;&lt;property id=&quot;20307&quot; value=&quot;283&quot;/&gt;&lt;/object&gt;&lt;object type=&quot;3&quot; unique_id=&quot;21593&quot;&gt;&lt;property id=&quot;20148&quot; value=&quot;5&quot;/&gt;&lt;property id=&quot;20300&quot; value=&quot;Slide 18 - &amp;quot;Targeted populations&amp;quot;&quot;/&gt;&lt;property id=&quot;20307&quot; value=&quot;284&quot;/&gt;&lt;/object&gt;&lt;object type=&quot;3&quot; unique_id=&quot;21594&quot;&gt;&lt;property id=&quot;20148&quot; value=&quot;5&quot;/&gt;&lt;property id=&quot;20300&quot; value=&quot;Slide 19 - &amp;quot;Geographic scope&amp;quot;&quot;/&gt;&lt;property id=&quot;20307&quot; value=&quot;293&quot;/&gt;&lt;/object&gt;&lt;object type=&quot;3&quot; unique_id=&quot;21595&quot;&gt;&lt;property id=&quot;20148&quot; value=&quot;5&quot;/&gt;&lt;property id=&quot;20300&quot; value=&quot;Slide 20 - &amp;quot;Application and submission process&amp;quot;&quot;/&gt;&lt;property id=&quot;20307&quot; value=&quot;285&quot;/&gt;&lt;/object&gt;&lt;object type=&quot;3&quot; unique_id=&quot;21596&quot;&gt;&lt;property id=&quot;20148&quot; value=&quot;5&quot;/&gt;&lt;property id=&quot;20300&quot; value=&quot;Slide 21 - &amp;quot;America’s promise proposal submission&amp;quot;&quot;/&gt;&lt;property id=&quot;20307&quot; value=&quot;286&quot;/&gt;&lt;/object&gt;&lt;object type=&quot;3&quot; unique_id=&quot;21597&quot;&gt;&lt;property id=&quot;20148&quot; value=&quot;5&quot;/&gt;&lt;property id=&quot;20300&quot; value=&quot;Slide 22 - &amp;quot;Grants.gov&amp;quot;&quot;/&gt;&lt;property id=&quot;20307&quot; value=&quot;287&quot;/&gt;&lt;/object&gt;&lt;object type=&quot;3&quot; unique_id=&quot;21598&quot;&gt;&lt;property id=&quot;20148&quot; value=&quot;5&quot;/&gt;&lt;property id=&quot;20300&quot; value=&quot;Slide 23 - &amp;quot;America’s promise evaluation criteria&amp;quot;&quot;/&gt;&lt;property id=&quot;20307&quot; value=&quot;288&quot;/&gt;&lt;/object&gt;&lt;object type=&quot;3&quot; unique_id=&quot;21599&quot;&gt;&lt;property id=&quot;20148&quot; value=&quot;5&quot;/&gt;&lt;property id=&quot;20300&quot; value=&quot;Slide 24 - &amp;quot;Review and selection process&amp;quot;&quot;/&gt;&lt;property id=&quot;20307&quot; value=&quot;289&quot;/&gt;&lt;/object&gt;&lt;object type=&quot;3&quot; unique_id=&quot;21600&quot;&gt;&lt;property id=&quot;20148&quot; value=&quot;5&quot;/&gt;&lt;property id=&quot;20300&quot; value=&quot;Slide 25 - &amp;quot;America’s Promise FOA&amp;quot;&quot;/&gt;&lt;property id=&quot;20307&quot; value=&quot;300&quot;/&gt;&lt;/object&gt;&lt;object type=&quot;3&quot; unique_id=&quot;21601&quot;&gt;&lt;property id=&quot;20148&quot; value=&quot;5&quot;/&gt;&lt;property id=&quot;20300&quot; value=&quot;Slide 26 - &amp;quot;Frequently asked questions&amp;quot;&quot;/&gt;&lt;property id=&quot;20307&quot; value=&quot;290&quot;/&gt;&lt;/object&gt;&lt;object type=&quot;3&quot; unique_id=&quot;21602&quot;&gt;&lt;property id=&quot;20148&quot; value=&quot;5&quot;/&gt;&lt;property id=&quot;20300&quot; value=&quot;Slide 27 - &amp;quot;Thanks!&amp;quot;&quot;/&gt;&lt;property id=&quot;20307&quot; value=&quot;291&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A1B5B-069E-4BDD-A79A-68D5FBCBDE35}">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3908</TotalTime>
  <Words>4176</Words>
  <Application>Microsoft Office PowerPoint</Application>
  <PresentationFormat>On-screen Show (4:3)</PresentationFormat>
  <Paragraphs>375</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Franklin Gothic Medium</vt:lpstr>
      <vt:lpstr>Impact</vt:lpstr>
      <vt:lpstr>Myriad Pro</vt:lpstr>
      <vt:lpstr>Myriad Pro Cond</vt:lpstr>
      <vt:lpstr>Times New Roman</vt:lpstr>
      <vt:lpstr>Wingdings</vt:lpstr>
      <vt:lpstr>Office Theme</vt:lpstr>
      <vt:lpstr>America’s promise job-driven grant program</vt:lpstr>
      <vt:lpstr>Tips for viewing this webcast</vt:lpstr>
      <vt:lpstr>presenters</vt:lpstr>
      <vt:lpstr>America’s Promise Job-driven Grant Program (America’s Promise)</vt:lpstr>
      <vt:lpstr>America’s Promise Funding opportunity description</vt:lpstr>
      <vt:lpstr>America’s promise grant program objectives</vt:lpstr>
      <vt:lpstr>Targeted H-1B Industries and Occupations</vt:lpstr>
      <vt:lpstr> Program Design Elements –  Key Activities </vt:lpstr>
      <vt:lpstr>Program Design Elements –  Sector strategies</vt:lpstr>
      <vt:lpstr>Program Design Elements –  Sector-based Career Pathways</vt:lpstr>
      <vt:lpstr>Sector-based Career Pathways (cont.)</vt:lpstr>
      <vt:lpstr>Award information</vt:lpstr>
      <vt:lpstr>America’s promise grant award information</vt:lpstr>
      <vt:lpstr>Eligibility information</vt:lpstr>
      <vt:lpstr>Eligible Lead Applicants</vt:lpstr>
      <vt:lpstr>Required Regional Workforce Partners</vt:lpstr>
      <vt:lpstr>Required Employer partners</vt:lpstr>
      <vt:lpstr>Targeted populations</vt:lpstr>
      <vt:lpstr>Geographic scope</vt:lpstr>
      <vt:lpstr>Application and submission process</vt:lpstr>
      <vt:lpstr>America’s promise proposal submission</vt:lpstr>
      <vt:lpstr>Grants.gov</vt:lpstr>
      <vt:lpstr>America’s promise evaluation criteria</vt:lpstr>
      <vt:lpstr>Review and selection process</vt:lpstr>
      <vt:lpstr>America’s Promise FOA</vt:lpstr>
      <vt:lpstr>Frequently asked 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205</cp:revision>
  <cp:lastPrinted>2016-06-15T17:48:24Z</cp:lastPrinted>
  <dcterms:created xsi:type="dcterms:W3CDTF">2014-04-10T03:33:57Z</dcterms:created>
  <dcterms:modified xsi:type="dcterms:W3CDTF">2016-06-24T17:27:32Z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