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5.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6.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7.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8.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9.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0.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1.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12.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13.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4.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5.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7.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18.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9.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20.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21.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22.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23.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4.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25.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26.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27.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28.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29.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30.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31.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32.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43"/>
  </p:notesMasterIdLst>
  <p:sldIdLst>
    <p:sldId id="256" r:id="rId10"/>
    <p:sldId id="329" r:id="rId11"/>
    <p:sldId id="295" r:id="rId12"/>
    <p:sldId id="282" r:id="rId13"/>
    <p:sldId id="286" r:id="rId14"/>
    <p:sldId id="309" r:id="rId15"/>
    <p:sldId id="310" r:id="rId16"/>
    <p:sldId id="311" r:id="rId17"/>
    <p:sldId id="312" r:id="rId18"/>
    <p:sldId id="313" r:id="rId19"/>
    <p:sldId id="314" r:id="rId20"/>
    <p:sldId id="307" r:id="rId21"/>
    <p:sldId id="315" r:id="rId22"/>
    <p:sldId id="317" r:id="rId23"/>
    <p:sldId id="316" r:id="rId24"/>
    <p:sldId id="326" r:id="rId25"/>
    <p:sldId id="327" r:id="rId26"/>
    <p:sldId id="325" r:id="rId27"/>
    <p:sldId id="324" r:id="rId28"/>
    <p:sldId id="323" r:id="rId29"/>
    <p:sldId id="322" r:id="rId30"/>
    <p:sldId id="320" r:id="rId31"/>
    <p:sldId id="321" r:id="rId32"/>
    <p:sldId id="331" r:id="rId33"/>
    <p:sldId id="332" r:id="rId34"/>
    <p:sldId id="333" r:id="rId35"/>
    <p:sldId id="334" r:id="rId36"/>
    <p:sldId id="335" r:id="rId37"/>
    <p:sldId id="336" r:id="rId38"/>
    <p:sldId id="337" r:id="rId39"/>
    <p:sldId id="338" r:id="rId40"/>
    <p:sldId id="275" r:id="rId41"/>
    <p:sldId id="297"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90818" autoAdjust="0"/>
  </p:normalViewPr>
  <p:slideViewPr>
    <p:cSldViewPr snapToGrid="0">
      <p:cViewPr varScale="1">
        <p:scale>
          <a:sx n="78" d="100"/>
          <a:sy n="78" d="100"/>
        </p:scale>
        <p:origin x="119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3/27/2020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1137154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4044757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3108855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3963968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3800091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3986618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1770565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3295385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1787427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3878960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421895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226220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2110496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2375699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983040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3783604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3273126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65202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155">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2956864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1522886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1185906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3716994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2990942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2753360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1237318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590319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378515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3072282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293293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56103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90109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122472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18485170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17.xml"/><Relationship Id="rId7" Type="http://schemas.openxmlformats.org/officeDocument/2006/relationships/image" Target="../media/image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1.xml"/><Relationship Id="rId11" Type="http://schemas.openxmlformats.org/officeDocument/2006/relationships/image" Target="../media/image1.emf"/><Relationship Id="rId5" Type="http://schemas.openxmlformats.org/officeDocument/2006/relationships/tags" Target="../tags/tag19.xml"/><Relationship Id="rId10" Type="http://schemas.openxmlformats.org/officeDocument/2006/relationships/image" Target="../media/image6.png"/><Relationship Id="rId4" Type="http://schemas.openxmlformats.org/officeDocument/2006/relationships/tags" Target="../tags/tag18.xm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8.sv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7.png"/><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55.xml"/><Relationship Id="rId7" Type="http://schemas.openxmlformats.org/officeDocument/2006/relationships/image" Target="../media/image3.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18.sv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17.png"/><Relationship Id="rId5" Type="http://schemas.openxmlformats.org/officeDocument/2006/relationships/tags" Target="../tags/tag75.xml"/><Relationship Id="rId10" Type="http://schemas.openxmlformats.org/officeDocument/2006/relationships/slideMaster" Target="../slideMasters/slideMaster3.xml"/><Relationship Id="rId4" Type="http://schemas.openxmlformats.org/officeDocument/2006/relationships/tags" Target="../tags/tag74.xml"/><Relationship Id="rId9" Type="http://schemas.openxmlformats.org/officeDocument/2006/relationships/tags" Target="../tags/tag7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slideMaster" Target="../slideMasters/slideMaster3.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tags" Target="../tags/tag9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5" Type="http://schemas.openxmlformats.org/officeDocument/2006/relationships/image" Target="../media/image20.svg"/><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image" Target="../media/image3.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image" Target="../media/image1.emf"/><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Master" Target="../slideMasters/slideMaster1.xml"/><Relationship Id="rId5" Type="http://schemas.openxmlformats.org/officeDocument/2006/relationships/tags" Target="../tags/tag35.xml"/><Relationship Id="rId4" Type="http://schemas.openxmlformats.org/officeDocument/2006/relationships/tags" Target="../tags/tag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custDataLst>
              <p:tags r:id="rId1"/>
            </p:custDataLst>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custDataLst>
              <p:tags r:id="rId2"/>
            </p:custDataLst>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custDataLst>
              <p:tags r:id="rId3"/>
            </p:custDataLst>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p:custDataLst>
              <p:tags r:id="rId4"/>
            </p:custDataLst>
          </p:nvPr>
        </p:nvPicPr>
        <p:blipFill>
          <a:blip r:embed="rId11"/>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p:custDataLst>
              <p:tags r:id="rId5"/>
            </p:custDataLst>
          </p:nvPr>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2"/>
            </p:custDataLst>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custDataLst>
              <p:tags r:id="rId3"/>
            </p:custDataLst>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4"/>
            </p:custDataLst>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custDataLst>
              <p:tags r:id="rId1"/>
            </p:custDataLst>
          </p:nvPr>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custDataLst>
              <p:tags r:id="rId2"/>
            </p:custDataLst>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custDataLst>
              <p:tags r:id="rId3"/>
            </p:custDataLst>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custDataLst>
              <p:tags r:id="rId4"/>
            </p:custDataLst>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custDataLst>
              <p:tags r:id="rId5"/>
            </p:custDataLst>
          </p:nvPr>
        </p:nvPicPr>
        <p:blipFill>
          <a:blip r:embed="rId9"/>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custDataLst>
              <p:tags r:id="rId2"/>
            </p:custDataLst>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custDataLst>
              <p:tags r:id="rId3"/>
            </p:custDataLst>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custDataLst>
              <p:tags r:id="rId4"/>
            </p:custDataLst>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custDataLst>
              <p:tags r:id="rId5"/>
            </p:custDataLst>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custDataLst>
              <p:tags r:id="rId6"/>
            </p:custDataLst>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custDataLst>
              <p:tags r:id="rId7"/>
            </p:custDataLst>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custDataLst>
              <p:tags r:id="rId8"/>
            </p:custDataLst>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custDataLst>
              <p:tags r:id="rId9"/>
            </p:custDataLst>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custDataLst>
              <p:tags r:id="rId1"/>
            </p:custDataLst>
          </p:nvPr>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custDataLst>
                  <p:tags r:id="rId9"/>
                </p:custDataLst>
              </p:nvPr>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custDataLst>
                  <p:tags r:id="rId10"/>
                </p:custDataLst>
              </p:nvPr>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custDataLst>
                  <p:tags r:id="rId11"/>
                </p:custDataLst>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custDataLst>
                  <p:tags r:id="rId12"/>
                </p:custDataLst>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custDataLst>
                <p:tags r:id="rId6"/>
              </p:custDataLst>
            </p:nvPr>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custDataLst>
                <p:tags r:id="rId7"/>
              </p:custDataLst>
            </p:nvPr>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custDataLst>
                <p:tags r:id="rId8"/>
              </p:custDataLst>
            </p:nvPr>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2"/>
            </p:custDataLst>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3"/>
            </p:custDataLst>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custDataLst>
              <p:tags r:id="rId4"/>
            </p:custDataLst>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5"/>
            </p:custDataLst>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p:custDataLst>
              <p:tags r:id="rId1"/>
            </p:custDataLst>
          </p:nvPr>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custDataLst>
                  <p:tags r:id="rId10"/>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custDataLst>
                  <p:tags r:id="rId11"/>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custDataLst>
                <p:tags r:id="rId7"/>
              </p:custDataLst>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custDataLst>
                <p:tags r:id="rId8"/>
              </p:custDataLst>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custDataLst>
                <p:tags r:id="rId9"/>
              </p:custDataLst>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p:custDataLst>
              <p:tags r:id="rId2"/>
            </p:custDataLst>
          </p:nvPr>
        </p:nvPicPr>
        <p:blipFill>
          <a:blip r:embed="rId15"/>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custDataLst>
              <p:tags r:id="rId3"/>
            </p:custDataLst>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custDataLst>
              <p:tags r:id="rId4"/>
            </p:custDataLst>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custDataLst>
              <p:tags r:id="rId5"/>
            </p:custDataLst>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custDataLst>
              <p:tags r:id="rId6"/>
            </p:custDataLst>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custDataLst>
              <p:tags r:id="rId2"/>
            </p:custDataLst>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custDataLst>
              <p:tags r:id="rId3"/>
            </p:custDataLst>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custDataLst>
              <p:tags r:id="rId4"/>
            </p:custDataLst>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5"/>
            </p:custDataLst>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18" Type="http://schemas.openxmlformats.org/officeDocument/2006/relationships/tags" Target="../tags/tag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tags" Target="../tags/tag11.xml"/><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tags" Target="../tags/tag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ags" Target="../tags/tag6.xml"/><Relationship Id="rId20" Type="http://schemas.openxmlformats.org/officeDocument/2006/relationships/tags" Target="../tags/tag1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24" Type="http://schemas.openxmlformats.org/officeDocument/2006/relationships/tags" Target="../tags/tag14.xml"/><Relationship Id="rId5" Type="http://schemas.openxmlformats.org/officeDocument/2006/relationships/slideLayout" Target="../slideLayouts/slideLayout5.xml"/><Relationship Id="rId15" Type="http://schemas.openxmlformats.org/officeDocument/2006/relationships/tags" Target="../tags/tag5.xml"/><Relationship Id="rId23" Type="http://schemas.openxmlformats.org/officeDocument/2006/relationships/tags" Target="../tags/tag13.xml"/><Relationship Id="rId10" Type="http://schemas.openxmlformats.org/officeDocument/2006/relationships/slideLayout" Target="../slideLayouts/slideLayout10.xml"/><Relationship Id="rId19"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 Id="rId22" Type="http://schemas.openxmlformats.org/officeDocument/2006/relationships/tags" Target="../tags/tag12.xml"/><Relationship Id="rId27"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3" Type="http://schemas.openxmlformats.org/officeDocument/2006/relationships/slideLayout" Target="../slideLayouts/slideLayout13.xml"/><Relationship Id="rId21" Type="http://schemas.openxmlformats.org/officeDocument/2006/relationships/image" Target="../media/image2.png"/><Relationship Id="rId7" Type="http://schemas.openxmlformats.org/officeDocument/2006/relationships/theme" Target="../theme/theme2.xml"/><Relationship Id="rId12" Type="http://schemas.openxmlformats.org/officeDocument/2006/relationships/tags" Target="../tags/tag40.xml"/><Relationship Id="rId17" Type="http://schemas.openxmlformats.org/officeDocument/2006/relationships/tags" Target="../tags/tag45.xml"/><Relationship Id="rId2" Type="http://schemas.openxmlformats.org/officeDocument/2006/relationships/slideLayout" Target="../slideLayouts/slideLayout12.xml"/><Relationship Id="rId16" Type="http://schemas.openxmlformats.org/officeDocument/2006/relationships/tags" Target="../tags/tag44.xml"/><Relationship Id="rId20" Type="http://schemas.openxmlformats.org/officeDocument/2006/relationships/tags" Target="../tags/tag48.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ags" Target="../tags/tag39.xml"/><Relationship Id="rId5" Type="http://schemas.openxmlformats.org/officeDocument/2006/relationships/slideLayout" Target="../slideLayouts/slideLayout15.xml"/><Relationship Id="rId15" Type="http://schemas.openxmlformats.org/officeDocument/2006/relationships/tags" Target="../tags/tag43.xml"/><Relationship Id="rId23" Type="http://schemas.openxmlformats.org/officeDocument/2006/relationships/image" Target="../media/image1.emf"/><Relationship Id="rId10" Type="http://schemas.openxmlformats.org/officeDocument/2006/relationships/tags" Target="../tags/tag38.xml"/><Relationship Id="rId19" Type="http://schemas.openxmlformats.org/officeDocument/2006/relationships/tags" Target="../tags/tag47.xml"/><Relationship Id="rId4" Type="http://schemas.openxmlformats.org/officeDocument/2006/relationships/slideLayout" Target="../slideLayouts/slideLayout14.xml"/><Relationship Id="rId9" Type="http://schemas.openxmlformats.org/officeDocument/2006/relationships/tags" Target="../tags/tag37.xml"/><Relationship Id="rId14" Type="http://schemas.openxmlformats.org/officeDocument/2006/relationships/tags" Target="../tags/tag42.xml"/><Relationship Id="rId22"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tags" Target="../tags/tag70.xml"/><Relationship Id="rId3" Type="http://schemas.openxmlformats.org/officeDocument/2006/relationships/slideLayout" Target="../slideLayouts/slideLayout19.xml"/><Relationship Id="rId21" Type="http://schemas.microsoft.com/office/2007/relationships/hdphoto" Target="../media/hdphoto1.wdp"/><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 Type="http://schemas.openxmlformats.org/officeDocument/2006/relationships/slideLayout" Target="../slideLayouts/slideLayout18.xml"/><Relationship Id="rId16" Type="http://schemas.openxmlformats.org/officeDocument/2006/relationships/tags" Target="../tags/tag68.xml"/><Relationship Id="rId20"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heme" Target="../theme/theme3.xml"/><Relationship Id="rId15" Type="http://schemas.openxmlformats.org/officeDocument/2006/relationships/tags" Target="../tags/tag67.xml"/><Relationship Id="rId10" Type="http://schemas.openxmlformats.org/officeDocument/2006/relationships/tags" Target="../tags/tag62.xml"/><Relationship Id="rId19" Type="http://schemas.openxmlformats.org/officeDocument/2006/relationships/image" Target="../media/image1.emf"/><Relationship Id="rId4" Type="http://schemas.openxmlformats.org/officeDocument/2006/relationships/slideLayout" Target="../slideLayouts/slideLayout20.xml"/><Relationship Id="rId9" Type="http://schemas.openxmlformats.org/officeDocument/2006/relationships/tags" Target="../tags/tag61.xml"/><Relationship Id="rId14" Type="http://schemas.openxmlformats.org/officeDocument/2006/relationships/tags" Target="../tags/tag6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microsoft.com/office/2007/relationships/hdphoto" Target="../media/hdphoto1.wdp"/><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p:custDataLst>
              <p:tags r:id="rId12"/>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p:custDataLst>
              <p:tags r:id="rId13"/>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22"/>
              </p:custDataLst>
            </p:nvPr>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23"/>
              </p:custDataLst>
            </p:nvPr>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24"/>
              </p:custDataLst>
            </p:nvPr>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p:custDataLst>
              <p:tags r:id="rId14"/>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20"/>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21"/>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p:custDataLst>
              <p:tags r:id="rId15"/>
            </p:custDataLst>
          </p:nvPr>
        </p:nvPicPr>
        <p:blipFill>
          <a:blip r:embed="rId25"/>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p:nvPicPr>
        <p:blipFill>
          <a:blip r:embed="rId26" cstate="hqprint">
            <a:alphaModFix amt="70000"/>
            <a:extLst>
              <a:ext uri="{BEBA8EAE-BF5A-486C-A8C5-ECC9F3942E4B}">
                <a14:imgProps xmlns:a14="http://schemas.microsoft.com/office/drawing/2010/main">
                  <a14:imgLayer r:embed="rId27">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p:ph type="sldNum" sz="quarter" idx="4"/>
            <p:custDataLst>
              <p:tags r:id="rId16"/>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p:ph type="title"/>
            <p:custDataLst>
              <p:tags r:id="rId17"/>
            </p:custDataLst>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p:ph type="body" idx="1"/>
            <p:custDataLst>
              <p:tags r:id="rId18"/>
            </p:custDataLst>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p:ph type="ftr" sz="quarter" idx="3"/>
            <p:custDataLst>
              <p:tags r:id="rId19"/>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21" cstate="hqprint">
            <a:alphaModFix amt="70000"/>
            <a:extLst>
              <a:ext uri="{BEBA8EAE-BF5A-486C-A8C5-ECC9F3942E4B}">
                <a14:imgProps xmlns:a14="http://schemas.microsoft.com/office/drawing/2010/main">
                  <a14:imgLayer r:embed="rId22">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8"/>
            </p:custDataLst>
          </p:nvPr>
        </p:nvPicPr>
        <p:blipFill>
          <a:blip r:embed="rId23"/>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9"/>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9"/>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20"/>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0"/>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1"/>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6"/>
              </p:custDataLst>
            </p:nvPr>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7"/>
              </p:custDataLst>
            </p:nvPr>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8"/>
              </p:custDataLst>
            </p:nvPr>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12"/>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13"/>
            </p:custDataLst>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14"/>
            </p:custDataLst>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15"/>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6"/>
            </p:custDataLst>
          </p:nvPr>
        </p:nvPicPr>
        <p:blipFill>
          <a:blip r:embed="rId1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20" cstate="hqprint">
            <a:alphaModFix amt="70000"/>
            <a:extLst>
              <a:ext uri="{BEBA8EAE-BF5A-486C-A8C5-ECC9F3942E4B}">
                <a14:imgProps xmlns:a14="http://schemas.microsoft.com/office/drawing/2010/main">
                  <a14:imgLayer r:embed="rId2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7"/>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7"/>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8"/>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8"/>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9"/>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4"/>
              </p:custDataLst>
            </p:nvPr>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5"/>
              </p:custDataLst>
            </p:nvPr>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6"/>
              </p:custDataLst>
            </p:nvPr>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10"/>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11"/>
            </p:custDataLst>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12"/>
            </p:custDataLst>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13"/>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notesSlide" Target="../notesSlides/notesSlide10.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4.xml"/><Relationship Id="rId5" Type="http://schemas.openxmlformats.org/officeDocument/2006/relationships/tags" Target="../tags/tag137.xml"/><Relationship Id="rId4" Type="http://schemas.openxmlformats.org/officeDocument/2006/relationships/tags" Target="../tags/tag136.xml"/></Relationships>
</file>

<file path=ppt/slides/_rels/slide11.xml.rels><?xml version="1.0" encoding="UTF-8" standalone="yes"?>
<Relationships xmlns="http://schemas.openxmlformats.org/package/2006/relationships"><Relationship Id="rId8" Type="http://schemas.openxmlformats.org/officeDocument/2006/relationships/hyperlink" Target="http://www.grants.gov/" TargetMode="External"/><Relationship Id="rId3" Type="http://schemas.openxmlformats.org/officeDocument/2006/relationships/tags" Target="../tags/tag140.xml"/><Relationship Id="rId7" Type="http://schemas.openxmlformats.org/officeDocument/2006/relationships/notesSlide" Target="../notesSlides/notesSlide11.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4.xml"/><Relationship Id="rId5" Type="http://schemas.openxmlformats.org/officeDocument/2006/relationships/tags" Target="../tags/tag142.xml"/><Relationship Id="rId4" Type="http://schemas.openxmlformats.org/officeDocument/2006/relationships/tags" Target="../tags/tag141.xml"/></Relationships>
</file>

<file path=ppt/slides/_rels/slide12.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notesSlide" Target="../notesSlides/notesSlide13.xml"/><Relationship Id="rId5" Type="http://schemas.openxmlformats.org/officeDocument/2006/relationships/slideLayout" Target="../slideLayouts/slideLayout4.xml"/><Relationship Id="rId4" Type="http://schemas.openxmlformats.org/officeDocument/2006/relationships/tags" Target="../tags/tag149.xml"/></Relationships>
</file>

<file path=ppt/slides/_rels/slide14.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tags" Target="../tags/tag153.xml"/></Relationships>
</file>

<file path=ppt/slides/_rels/slide15.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notesSlide" Target="../notesSlides/notesSlide15.xml"/><Relationship Id="rId5" Type="http://schemas.openxmlformats.org/officeDocument/2006/relationships/slideLayout" Target="../slideLayouts/slideLayout4.xml"/><Relationship Id="rId4" Type="http://schemas.openxmlformats.org/officeDocument/2006/relationships/tags" Target="../tags/tag157.xml"/></Relationships>
</file>

<file path=ppt/slides/_rels/slide16.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notesSlide" Target="../notesSlides/notesSlide16.xml"/><Relationship Id="rId5" Type="http://schemas.openxmlformats.org/officeDocument/2006/relationships/slideLayout" Target="../slideLayouts/slideLayout4.xml"/><Relationship Id="rId4" Type="http://schemas.openxmlformats.org/officeDocument/2006/relationships/tags" Target="../tags/tag161.xml"/></Relationships>
</file>

<file path=ppt/slides/_rels/slide17.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notesSlide" Target="../notesSlides/notesSlide17.xml"/><Relationship Id="rId5" Type="http://schemas.openxmlformats.org/officeDocument/2006/relationships/slideLayout" Target="../slideLayouts/slideLayout4.xml"/><Relationship Id="rId4" Type="http://schemas.openxmlformats.org/officeDocument/2006/relationships/tags" Target="../tags/tag165.xml"/></Relationships>
</file>

<file path=ppt/slides/_rels/slide18.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notesSlide" Target="../notesSlides/notesSlide18.xml"/><Relationship Id="rId5" Type="http://schemas.openxmlformats.org/officeDocument/2006/relationships/slideLayout" Target="../slideLayouts/slideLayout4.xml"/><Relationship Id="rId4" Type="http://schemas.openxmlformats.org/officeDocument/2006/relationships/tags" Target="../tags/tag169.xml"/></Relationships>
</file>

<file path=ppt/slides/_rels/slide19.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notesSlide" Target="../notesSlides/notesSlide19.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slideLayout" Target="../slideLayouts/slideLayout4.xml"/><Relationship Id="rId5" Type="http://schemas.openxmlformats.org/officeDocument/2006/relationships/tags" Target="../tags/tag174.xml"/><Relationship Id="rId4" Type="http://schemas.openxmlformats.org/officeDocument/2006/relationships/tags" Target="../tags/tag173.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97.xml"/><Relationship Id="rId7" Type="http://schemas.openxmlformats.org/officeDocument/2006/relationships/slideLayout" Target="../slideLayouts/slideLayout19.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s/_rels/slide20.xml.rels><?xml version="1.0" encoding="UTF-8" standalone="yes"?>
<Relationships xmlns="http://schemas.openxmlformats.org/package/2006/relationships"><Relationship Id="rId8" Type="http://schemas.openxmlformats.org/officeDocument/2006/relationships/hyperlink" Target="https://ifap.ed.gov/sites/default/files/attachments/2019-10/1920FSAHbkVol3Ch3.pdf" TargetMode="External"/><Relationship Id="rId3" Type="http://schemas.openxmlformats.org/officeDocument/2006/relationships/tags" Target="../tags/tag177.xml"/><Relationship Id="rId7" Type="http://schemas.openxmlformats.org/officeDocument/2006/relationships/notesSlide" Target="../notesSlides/notesSlide20.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slideLayout" Target="../slideLayouts/slideLayout4.xml"/><Relationship Id="rId5" Type="http://schemas.openxmlformats.org/officeDocument/2006/relationships/tags" Target="../tags/tag179.xml"/><Relationship Id="rId4" Type="http://schemas.openxmlformats.org/officeDocument/2006/relationships/tags" Target="../tags/tag178.xml"/></Relationships>
</file>

<file path=ppt/slides/_rels/slide21.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notesSlide" Target="../notesSlides/notesSlide21.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slideLayout" Target="../slideLayouts/slideLayout4.xml"/><Relationship Id="rId5" Type="http://schemas.openxmlformats.org/officeDocument/2006/relationships/tags" Target="../tags/tag184.xml"/><Relationship Id="rId4" Type="http://schemas.openxmlformats.org/officeDocument/2006/relationships/tags" Target="../tags/tag183.xml"/></Relationships>
</file>

<file path=ppt/slides/_rels/slide22.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notesSlide" Target="../notesSlides/notesSlide22.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Layout" Target="../slideLayouts/slideLayout4.xml"/><Relationship Id="rId5" Type="http://schemas.openxmlformats.org/officeDocument/2006/relationships/tags" Target="../tags/tag189.xml"/><Relationship Id="rId4" Type="http://schemas.openxmlformats.org/officeDocument/2006/relationships/tags" Target="../tags/tag188.xml"/></Relationships>
</file>

<file path=ppt/slides/_rels/slide23.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hyperlink" Target="http://www.cdfifund.gov/pages/opportunity-zones.aspx" TargetMode="Externa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notesSlide" Target="../notesSlides/notesSlide23.xml"/><Relationship Id="rId5" Type="http://schemas.openxmlformats.org/officeDocument/2006/relationships/slideLayout" Target="../slideLayouts/slideLayout4.xml"/><Relationship Id="rId4" Type="http://schemas.openxmlformats.org/officeDocument/2006/relationships/tags" Target="../tags/tag193.xml"/></Relationships>
</file>

<file path=ppt/slides/_rels/slide24.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notesSlide" Target="../notesSlides/notesSlide25.xml"/><Relationship Id="rId5" Type="http://schemas.openxmlformats.org/officeDocument/2006/relationships/slideLayout" Target="../slideLayouts/slideLayout4.xml"/><Relationship Id="rId4" Type="http://schemas.openxmlformats.org/officeDocument/2006/relationships/tags" Target="../tags/tag200.xml"/></Relationships>
</file>

<file path=ppt/slides/_rels/slide26.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notesSlide" Target="../notesSlides/notesSlide26.xml"/><Relationship Id="rId5" Type="http://schemas.openxmlformats.org/officeDocument/2006/relationships/slideLayout" Target="../slideLayouts/slideLayout4.xml"/><Relationship Id="rId4" Type="http://schemas.openxmlformats.org/officeDocument/2006/relationships/tags" Target="../tags/tag204.xml"/></Relationships>
</file>

<file path=ppt/slides/_rels/slide27.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notesSlide" Target="../notesSlides/notesSlide27.xml"/><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slideLayout" Target="../slideLayouts/slideLayout4.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5" Type="http://schemas.openxmlformats.org/officeDocument/2006/relationships/tags" Target="../tags/tag209.xml"/><Relationship Id="rId10" Type="http://schemas.openxmlformats.org/officeDocument/2006/relationships/tags" Target="../tags/tag214.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notesSlide" Target="../notesSlides/notesSlide28.xml"/><Relationship Id="rId5" Type="http://schemas.openxmlformats.org/officeDocument/2006/relationships/slideLayout" Target="../slideLayouts/slideLayout4.xml"/><Relationship Id="rId4" Type="http://schemas.openxmlformats.org/officeDocument/2006/relationships/tags" Target="../tags/tag219.xml"/></Relationships>
</file>

<file path=ppt/slides/_rels/slide29.xml.rels><?xml version="1.0" encoding="UTF-8" standalone="yes"?>
<Relationships xmlns="http://schemas.openxmlformats.org/package/2006/relationships"><Relationship Id="rId3" Type="http://schemas.openxmlformats.org/officeDocument/2006/relationships/tags" Target="../tags/tag222.xml"/><Relationship Id="rId7" Type="http://schemas.openxmlformats.org/officeDocument/2006/relationships/notesSlide" Target="../notesSlides/notesSlide29.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slideLayout" Target="../slideLayouts/slideLayout4.xml"/><Relationship Id="rId5" Type="http://schemas.openxmlformats.org/officeDocument/2006/relationships/tags" Target="../tags/tag224.xml"/><Relationship Id="rId4" Type="http://schemas.openxmlformats.org/officeDocument/2006/relationships/tags" Target="../tags/tag223.xml"/></Relationships>
</file>

<file path=ppt/slides/_rels/slide3.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3.xml"/><Relationship Id="rId5" Type="http://schemas.openxmlformats.org/officeDocument/2006/relationships/slideLayout" Target="../slideLayouts/slideLayout11.xml"/><Relationship Id="rId4" Type="http://schemas.openxmlformats.org/officeDocument/2006/relationships/tags" Target="../tags/tag104.xml"/></Relationships>
</file>

<file path=ppt/slides/_rels/slide30.xml.rels><?xml version="1.0" encoding="UTF-8" standalone="yes"?>
<Relationships xmlns="http://schemas.openxmlformats.org/package/2006/relationships"><Relationship Id="rId8" Type="http://schemas.openxmlformats.org/officeDocument/2006/relationships/hyperlink" Target="http://whatworks.csgjusticecenter.org/focus-area/employment-topic" TargetMode="External"/><Relationship Id="rId13" Type="http://schemas.openxmlformats.org/officeDocument/2006/relationships/hyperlink" Target="http://www.blueprintsprograms.com/" TargetMode="External"/><Relationship Id="rId3" Type="http://schemas.openxmlformats.org/officeDocument/2006/relationships/tags" Target="../tags/tag227.xml"/><Relationship Id="rId7" Type="http://schemas.openxmlformats.org/officeDocument/2006/relationships/hyperlink" Target="https://www.dol.gov/sites/dolgov/files/OASP/evaluation/pdf/REOSupportingReentryEmploymentRB090319.pdf" TargetMode="External"/><Relationship Id="rId12" Type="http://schemas.openxmlformats.org/officeDocument/2006/relationships/hyperlink" Target="https://www.ojjdp.gov/mpg/" TargetMode="External"/><Relationship Id="rId2" Type="http://schemas.openxmlformats.org/officeDocument/2006/relationships/tags" Target="../tags/tag226.xml"/><Relationship Id="rId16" Type="http://schemas.openxmlformats.org/officeDocument/2006/relationships/hyperlink" Target="https://www.dol.gov/asp/evaluation/completed-studies/LEAP-Compendium.pdf" TargetMode="External"/><Relationship Id="rId1" Type="http://schemas.openxmlformats.org/officeDocument/2006/relationships/tags" Target="../tags/tag225.xml"/><Relationship Id="rId6" Type="http://schemas.openxmlformats.org/officeDocument/2006/relationships/notesSlide" Target="../notesSlides/notesSlide30.xml"/><Relationship Id="rId11" Type="http://schemas.openxmlformats.org/officeDocument/2006/relationships/hyperlink" Target="https://youth.gov/youth-topics/juvenile-justice" TargetMode="External"/><Relationship Id="rId5" Type="http://schemas.openxmlformats.org/officeDocument/2006/relationships/slideLayout" Target="../slideLayouts/slideLayout4.xml"/><Relationship Id="rId15" Type="http://schemas.openxmlformats.org/officeDocument/2006/relationships/hyperlink" Target="https://www.dol.gov/asp/evaluation/completed-studies/LEAP-Final-Report.pdf" TargetMode="External"/><Relationship Id="rId10" Type="http://schemas.openxmlformats.org/officeDocument/2006/relationships/hyperlink" Target="https://www.crimesolutions.gov/TopicDetails.aspx?ID=192" TargetMode="External"/><Relationship Id="rId4" Type="http://schemas.openxmlformats.org/officeDocument/2006/relationships/tags" Target="../tags/tag228.xml"/><Relationship Id="rId9" Type="http://schemas.openxmlformats.org/officeDocument/2006/relationships/hyperlink" Target="https://clear.dol.gov/taxonomy/term/557" TargetMode="External"/><Relationship Id="rId14" Type="http://schemas.openxmlformats.org/officeDocument/2006/relationships/hyperlink" Target="https://reo.workforcegps.org/" TargetMode="External"/></Relationships>
</file>

<file path=ppt/slides/_rels/slide31.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notesSlide" Target="../notesSlides/notesSlide31.xml"/><Relationship Id="rId5" Type="http://schemas.openxmlformats.org/officeDocument/2006/relationships/slideLayout" Target="../slideLayouts/slideLayout4.xml"/><Relationship Id="rId4" Type="http://schemas.openxmlformats.org/officeDocument/2006/relationships/tags" Target="../tags/tag232.xml"/></Relationships>
</file>

<file path=ppt/slides/_rels/slide32.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notesSlide" Target="../notesSlides/notesSlide32.xml"/><Relationship Id="rId5" Type="http://schemas.openxmlformats.org/officeDocument/2006/relationships/slideLayout" Target="../slideLayouts/slideLayout20.xml"/><Relationship Id="rId4" Type="http://schemas.openxmlformats.org/officeDocument/2006/relationships/tags" Target="../tags/tag236.xml"/></Relationships>
</file>

<file path=ppt/slides/_rels/slide33.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hyperlink" Target="Support@workforceGPS.org" TargetMode="External"/><Relationship Id="rId5" Type="http://schemas.openxmlformats.org/officeDocument/2006/relationships/notesSlide" Target="../notesSlides/notesSlide33.xml"/><Relationship Id="rId4"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5.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4.xml"/><Relationship Id="rId5" Type="http://schemas.openxmlformats.org/officeDocument/2006/relationships/tags" Target="../tags/tag112.xml"/><Relationship Id="rId4" Type="http://schemas.openxmlformats.org/officeDocument/2006/relationships/tags" Target="../tags/tag111.xml"/></Relationships>
</file>

<file path=ppt/slides/_rels/slide6.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6.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4.xml"/><Relationship Id="rId5" Type="http://schemas.openxmlformats.org/officeDocument/2006/relationships/tags" Target="../tags/tag117.xml"/><Relationship Id="rId4" Type="http://schemas.openxmlformats.org/officeDocument/2006/relationships/tags" Target="../tags/tag116.xml"/></Relationships>
</file>

<file path=ppt/slides/_rels/slide7.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7.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4.xml"/><Relationship Id="rId5" Type="http://schemas.openxmlformats.org/officeDocument/2006/relationships/tags" Target="../tags/tag122.xml"/><Relationship Id="rId4" Type="http://schemas.openxmlformats.org/officeDocument/2006/relationships/tags" Target="../tags/tag121.xml"/></Relationships>
</file>

<file path=ppt/slides/_rels/slide8.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8.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4.xml"/><Relationship Id="rId5" Type="http://schemas.openxmlformats.org/officeDocument/2006/relationships/tags" Target="../tags/tag127.xml"/><Relationship Id="rId4" Type="http://schemas.openxmlformats.org/officeDocument/2006/relationships/tags" Target="../tags/tag126.xml"/></Relationships>
</file>

<file path=ppt/slides/_rels/slide9.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notesSlide" Target="../notesSlides/notesSlide9.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4.xml"/><Relationship Id="rId5" Type="http://schemas.openxmlformats.org/officeDocument/2006/relationships/tags" Target="../tags/tag132.xml"/><Relationship Id="rId4" Type="http://schemas.openxmlformats.org/officeDocument/2006/relationships/tags" Target="../tags/tag1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custDataLst>
              <p:tags r:id="rId2"/>
            </p:custDataLst>
          </p:nvPr>
        </p:nvSpPr>
        <p:spPr>
          <a:xfrm>
            <a:off x="4033157" y="2313782"/>
            <a:ext cx="7679193" cy="2230436"/>
          </a:xfrm>
        </p:spPr>
        <p:txBody>
          <a:bodyPr>
            <a:normAutofit fontScale="90000"/>
          </a:bodyPr>
          <a:lstStyle/>
          <a:p>
            <a:r>
              <a:rPr lang="en-US" dirty="0"/>
              <a:t>Young Adult Reentry Partnership (YARP) Prospective Applicant Webinar</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custDataLst>
              <p:tags r:id="rId3"/>
            </p:custDataLst>
          </p:nvPr>
        </p:nvSpPr>
        <p:spPr>
          <a:xfrm>
            <a:off x="1908175" y="5833156"/>
            <a:ext cx="2743200" cy="365125"/>
          </a:xfrm>
        </p:spPr>
        <p:txBody>
          <a:bodyPr/>
          <a:lstStyle/>
          <a:p>
            <a:r>
              <a:rPr lang="en-US" dirty="0"/>
              <a:t>March 30, 2020</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10</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Criteria</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43664"/>
            <a:ext cx="10515600" cy="437635"/>
          </a:xfrm>
          <a:prstGeom prst="rect">
            <a:avLst/>
          </a:prstGeom>
          <a:solidFill>
            <a:srgbClr val="F3F4F4"/>
          </a:solidFill>
          <a:ln>
            <a:solidFill>
              <a:schemeClr val="accent4"/>
            </a:solidFill>
          </a:ln>
        </p:spPr>
        <p:txBody>
          <a:bodyPr>
            <a:normAutofit fontScale="92500" lnSpcReduction="10000"/>
          </a:bodyPr>
          <a:lstStyle/>
          <a:p>
            <a:r>
              <a:rPr lang="en-US" dirty="0"/>
              <a:t>Section V.A</a:t>
            </a:r>
          </a:p>
        </p:txBody>
      </p:sp>
      <p:graphicFrame>
        <p:nvGraphicFramePr>
          <p:cNvPr id="8" name="Content Placeholder 5"/>
          <p:cNvGraphicFramePr>
            <a:graphicFrameLocks noGrp="1"/>
          </p:cNvGraphicFramePr>
          <p:nvPr>
            <p:ph idx="1"/>
            <p:custDataLst>
              <p:tags r:id="rId5"/>
            </p:custDataLst>
            <p:extLst>
              <p:ext uri="{D42A27DB-BD31-4B8C-83A1-F6EECF244321}">
                <p14:modId xmlns:p14="http://schemas.microsoft.com/office/powerpoint/2010/main" val="3727990139"/>
              </p:ext>
            </p:extLst>
          </p:nvPr>
        </p:nvGraphicFramePr>
        <p:xfrm>
          <a:off x="2120106" y="1436914"/>
          <a:ext cx="7954964" cy="4671131"/>
        </p:xfrm>
        <a:graphic>
          <a:graphicData uri="http://schemas.openxmlformats.org/drawingml/2006/table">
            <a:tbl>
              <a:tblPr firstRow="1" bandRow="1">
                <a:tableStyleId>{5940675A-B579-460E-94D1-54222C63F5DA}</a:tableStyleId>
              </a:tblPr>
              <a:tblGrid>
                <a:gridCol w="6381750">
                  <a:extLst>
                    <a:ext uri="{9D8B030D-6E8A-4147-A177-3AD203B41FA5}">
                      <a16:colId xmlns:a16="http://schemas.microsoft.com/office/drawing/2014/main" val="3776898771"/>
                    </a:ext>
                  </a:extLst>
                </a:gridCol>
                <a:gridCol w="1573214">
                  <a:extLst>
                    <a:ext uri="{9D8B030D-6E8A-4147-A177-3AD203B41FA5}">
                      <a16:colId xmlns:a16="http://schemas.microsoft.com/office/drawing/2014/main" val="2407659679"/>
                    </a:ext>
                  </a:extLst>
                </a:gridCol>
              </a:tblGrid>
              <a:tr h="471140">
                <a:tc>
                  <a:txBody>
                    <a:bodyPr/>
                    <a:lstStyle/>
                    <a:p>
                      <a:pPr algn="ctr"/>
                      <a:r>
                        <a:rPr lang="en-US" sz="3200" b="1" dirty="0"/>
                        <a:t>Criterion</a:t>
                      </a:r>
                    </a:p>
                  </a:txBody>
                  <a:tcPr>
                    <a:solidFill>
                      <a:schemeClr val="accent4"/>
                    </a:solidFill>
                  </a:tcPr>
                </a:tc>
                <a:tc>
                  <a:txBody>
                    <a:bodyPr/>
                    <a:lstStyle/>
                    <a:p>
                      <a:pPr algn="ctr"/>
                      <a:r>
                        <a:rPr lang="en-US" b="1" dirty="0"/>
                        <a:t>Points</a:t>
                      </a:r>
                      <a:br>
                        <a:rPr lang="en-US" b="1" dirty="0"/>
                      </a:br>
                      <a:r>
                        <a:rPr lang="en-US" b="1" dirty="0"/>
                        <a:t>(Maximum)</a:t>
                      </a:r>
                    </a:p>
                  </a:txBody>
                  <a:tcPr>
                    <a:solidFill>
                      <a:schemeClr val="accent4"/>
                    </a:solidFill>
                  </a:tcPr>
                </a:tc>
                <a:extLst>
                  <a:ext uri="{0D108BD9-81ED-4DB2-BD59-A6C34878D82A}">
                    <a16:rowId xmlns:a16="http://schemas.microsoft.com/office/drawing/2014/main" val="4201318983"/>
                  </a:ext>
                </a:extLst>
              </a:tr>
              <a:tr h="333511">
                <a:tc>
                  <a:txBody>
                    <a:bodyPr/>
                    <a:lstStyle/>
                    <a:p>
                      <a:r>
                        <a:rPr lang="en-US" sz="1400" dirty="0"/>
                        <a:t>1. Statement of Need                                                              (Section</a:t>
                      </a:r>
                      <a:r>
                        <a:rPr lang="en-US" sz="1400" baseline="0" dirty="0"/>
                        <a:t> IV.B.3.a)</a:t>
                      </a:r>
                      <a:endParaRPr lang="en-US" sz="1400" dirty="0"/>
                    </a:p>
                  </a:txBody>
                  <a:tcPr/>
                </a:tc>
                <a:tc>
                  <a:txBody>
                    <a:bodyPr/>
                    <a:lstStyle/>
                    <a:p>
                      <a:pPr algn="ctr"/>
                      <a:r>
                        <a:rPr lang="en-US" sz="1400" dirty="0"/>
                        <a:t>4</a:t>
                      </a:r>
                    </a:p>
                  </a:txBody>
                  <a:tcPr/>
                </a:tc>
                <a:extLst>
                  <a:ext uri="{0D108BD9-81ED-4DB2-BD59-A6C34878D82A}">
                    <a16:rowId xmlns:a16="http://schemas.microsoft.com/office/drawing/2014/main" val="2006826168"/>
                  </a:ext>
                </a:extLst>
              </a:tr>
              <a:tr h="400888">
                <a:tc>
                  <a:txBody>
                    <a:bodyPr/>
                    <a:lstStyle/>
                    <a:p>
                      <a:r>
                        <a:rPr lang="en-US" sz="1400" dirty="0"/>
                        <a:t>2. Performance Strategies                                                       (Section IV.B.3.b)</a:t>
                      </a:r>
                    </a:p>
                  </a:txBody>
                  <a:tcPr/>
                </a:tc>
                <a:tc>
                  <a:txBody>
                    <a:bodyPr/>
                    <a:lstStyle/>
                    <a:p>
                      <a:pPr algn="ctr"/>
                      <a:r>
                        <a:rPr lang="en-US" sz="1400" dirty="0"/>
                        <a:t>20</a:t>
                      </a:r>
                    </a:p>
                  </a:txBody>
                  <a:tcPr/>
                </a:tc>
                <a:extLst>
                  <a:ext uri="{0D108BD9-81ED-4DB2-BD59-A6C34878D82A}">
                    <a16:rowId xmlns:a16="http://schemas.microsoft.com/office/drawing/2014/main" val="419118459"/>
                  </a:ext>
                </a:extLst>
              </a:tr>
              <a:tr h="336884">
                <a:tc>
                  <a:txBody>
                    <a:bodyPr/>
                    <a:lstStyle/>
                    <a:p>
                      <a:r>
                        <a:rPr lang="en-US" sz="1400" dirty="0"/>
                        <a:t>3. Project Design                                                                      (Section IV.B.3.c)</a:t>
                      </a:r>
                    </a:p>
                  </a:txBody>
                  <a:tcPr/>
                </a:tc>
                <a:tc>
                  <a:txBody>
                    <a:bodyPr/>
                    <a:lstStyle/>
                    <a:p>
                      <a:pPr algn="ctr"/>
                      <a:r>
                        <a:rPr lang="en-US" sz="1400" dirty="0"/>
                        <a:t>22</a:t>
                      </a:r>
                    </a:p>
                  </a:txBody>
                  <a:tcPr/>
                </a:tc>
                <a:extLst>
                  <a:ext uri="{0D108BD9-81ED-4DB2-BD59-A6C34878D82A}">
                    <a16:rowId xmlns:a16="http://schemas.microsoft.com/office/drawing/2014/main" val="1265349320"/>
                  </a:ext>
                </a:extLst>
              </a:tr>
              <a:tr h="356134">
                <a:tc>
                  <a:txBody>
                    <a:bodyPr/>
                    <a:lstStyle/>
                    <a:p>
                      <a:r>
                        <a:rPr lang="en-US" sz="1400" dirty="0"/>
                        <a:t>4. Partnerships</a:t>
                      </a:r>
                      <a:r>
                        <a:rPr lang="en-US" sz="1400" baseline="0" dirty="0"/>
                        <a:t>                                                                         (Section IV.B.3.d)</a:t>
                      </a:r>
                      <a:endParaRPr lang="en-US" sz="1400" dirty="0"/>
                    </a:p>
                  </a:txBody>
                  <a:tcPr/>
                </a:tc>
                <a:tc>
                  <a:txBody>
                    <a:bodyPr/>
                    <a:lstStyle/>
                    <a:p>
                      <a:pPr algn="ctr"/>
                      <a:r>
                        <a:rPr lang="en-US" sz="1400" dirty="0"/>
                        <a:t>14</a:t>
                      </a:r>
                    </a:p>
                  </a:txBody>
                  <a:tcPr/>
                </a:tc>
                <a:extLst>
                  <a:ext uri="{0D108BD9-81ED-4DB2-BD59-A6C34878D82A}">
                    <a16:rowId xmlns:a16="http://schemas.microsoft.com/office/drawing/2014/main" val="1333282398"/>
                  </a:ext>
                </a:extLst>
              </a:tr>
              <a:tr h="343301">
                <a:tc>
                  <a:txBody>
                    <a:bodyPr/>
                    <a:lstStyle/>
                    <a:p>
                      <a:r>
                        <a:rPr lang="en-US" sz="1400" dirty="0"/>
                        <a:t>5. Organizational, Administrative,</a:t>
                      </a:r>
                      <a:r>
                        <a:rPr lang="en-US" sz="1400" baseline="0" dirty="0"/>
                        <a:t> Fiscal Capacity                   (Section IV.B.3.e)</a:t>
                      </a:r>
                      <a:endParaRPr lang="en-US" sz="1400" dirty="0"/>
                    </a:p>
                  </a:txBody>
                  <a:tcPr/>
                </a:tc>
                <a:tc>
                  <a:txBody>
                    <a:bodyPr/>
                    <a:lstStyle/>
                    <a:p>
                      <a:pPr algn="ctr"/>
                      <a:r>
                        <a:rPr lang="en-US" sz="1400" dirty="0"/>
                        <a:t>6</a:t>
                      </a:r>
                    </a:p>
                  </a:txBody>
                  <a:tcPr/>
                </a:tc>
                <a:extLst>
                  <a:ext uri="{0D108BD9-81ED-4DB2-BD59-A6C34878D82A}">
                    <a16:rowId xmlns:a16="http://schemas.microsoft.com/office/drawing/2014/main" val="523072694"/>
                  </a:ext>
                </a:extLst>
              </a:tr>
              <a:tr h="394635">
                <a:tc>
                  <a:txBody>
                    <a:bodyPr/>
                    <a:lstStyle/>
                    <a:p>
                      <a:r>
                        <a:rPr lang="en-US" sz="1400" dirty="0"/>
                        <a:t>6. Past Performance – Programmatic</a:t>
                      </a:r>
                      <a:r>
                        <a:rPr lang="en-US" sz="1400" baseline="0" dirty="0"/>
                        <a:t> Capability                      (Section IV.B.3.f)</a:t>
                      </a:r>
                      <a:endParaRPr lang="en-US" sz="1400" dirty="0"/>
                    </a:p>
                  </a:txBody>
                  <a:tcPr/>
                </a:tc>
                <a:tc>
                  <a:txBody>
                    <a:bodyPr/>
                    <a:lstStyle/>
                    <a:p>
                      <a:pPr algn="ctr"/>
                      <a:r>
                        <a:rPr lang="en-US" sz="1400" dirty="0"/>
                        <a:t>30</a:t>
                      </a:r>
                    </a:p>
                  </a:txBody>
                  <a:tcPr/>
                </a:tc>
                <a:extLst>
                  <a:ext uri="{0D108BD9-81ED-4DB2-BD59-A6C34878D82A}">
                    <a16:rowId xmlns:a16="http://schemas.microsoft.com/office/drawing/2014/main" val="4143279833"/>
                  </a:ext>
                </a:extLst>
              </a:tr>
              <a:tr h="352927">
                <a:tc>
                  <a:txBody>
                    <a:bodyPr/>
                    <a:lstStyle/>
                    <a:p>
                      <a:r>
                        <a:rPr lang="en-US" sz="1400" dirty="0"/>
                        <a:t>7. Budget and Budget Justification                                           (Section IV.B.3.g)</a:t>
                      </a:r>
                    </a:p>
                  </a:txBody>
                  <a:tcPr/>
                </a:tc>
                <a:tc>
                  <a:txBody>
                    <a:bodyPr/>
                    <a:lstStyle/>
                    <a:p>
                      <a:pPr algn="ctr"/>
                      <a:r>
                        <a:rPr lang="en-US" sz="1400" dirty="0"/>
                        <a:t>4</a:t>
                      </a:r>
                    </a:p>
                  </a:txBody>
                  <a:tcPr/>
                </a:tc>
                <a:extLst>
                  <a:ext uri="{0D108BD9-81ED-4DB2-BD59-A6C34878D82A}">
                    <a16:rowId xmlns:a16="http://schemas.microsoft.com/office/drawing/2014/main" val="1936406465"/>
                  </a:ext>
                </a:extLst>
              </a:tr>
              <a:tr h="324051">
                <a:tc>
                  <a:txBody>
                    <a:bodyPr/>
                    <a:lstStyle/>
                    <a:p>
                      <a:pPr algn="r"/>
                      <a:r>
                        <a:rPr lang="en-US" sz="1400" b="1" dirty="0"/>
                        <a:t>TOTAL</a:t>
                      </a:r>
                    </a:p>
                  </a:txBody>
                  <a:tcPr/>
                </a:tc>
                <a:tc>
                  <a:txBody>
                    <a:bodyPr/>
                    <a:lstStyle/>
                    <a:p>
                      <a:pPr algn="ctr"/>
                      <a:r>
                        <a:rPr lang="en-US" sz="1400" dirty="0"/>
                        <a:t>100</a:t>
                      </a:r>
                    </a:p>
                  </a:txBody>
                  <a:tcPr/>
                </a:tc>
                <a:extLst>
                  <a:ext uri="{0D108BD9-81ED-4DB2-BD59-A6C34878D82A}">
                    <a16:rowId xmlns:a16="http://schemas.microsoft.com/office/drawing/2014/main" val="1143750847"/>
                  </a:ext>
                </a:extLst>
              </a:tr>
              <a:tr h="471140">
                <a:tc>
                  <a:txBody>
                    <a:bodyPr/>
                    <a:lstStyle/>
                    <a:p>
                      <a:r>
                        <a:rPr lang="en-US" sz="1600" b="1" dirty="0"/>
                        <a:t>Priority Consideration:</a:t>
                      </a:r>
                      <a:br>
                        <a:rPr lang="en-US" sz="1600" b="1" dirty="0"/>
                      </a:br>
                      <a:r>
                        <a:rPr lang="en-US" sz="1400" b="0" dirty="0"/>
                        <a:t>Opportunity Zone -</a:t>
                      </a:r>
                      <a:r>
                        <a:rPr lang="en-US" sz="1400" b="0" baseline="0" dirty="0"/>
                        <a:t>  </a:t>
                      </a:r>
                      <a:r>
                        <a:rPr lang="en-US" sz="1400" b="1" baseline="0" dirty="0"/>
                        <a:t>1 point</a:t>
                      </a:r>
                      <a:br>
                        <a:rPr lang="en-US" sz="1400" b="0" baseline="0" dirty="0"/>
                      </a:br>
                      <a:r>
                        <a:rPr lang="en-US" sz="1400" b="0" baseline="0" dirty="0"/>
                        <a:t>Applicants that identify serving communities with high-poverty, high-crime rates – </a:t>
                      </a:r>
                      <a:r>
                        <a:rPr lang="en-US" sz="1400" b="1" baseline="0" dirty="0"/>
                        <a:t>1 point</a:t>
                      </a:r>
                      <a:br>
                        <a:rPr lang="en-US" sz="1400" b="1" baseline="0" dirty="0"/>
                      </a:br>
                      <a:r>
                        <a:rPr lang="en-US" sz="1400" b="1" baseline="0" dirty="0"/>
                        <a:t>Applicants may receive points in all categories.</a:t>
                      </a:r>
                      <a:endParaRPr lang="en-US" sz="1600" b="1" dirty="0"/>
                    </a:p>
                  </a:txBody>
                  <a:tcPr/>
                </a:tc>
                <a:tc>
                  <a:txBody>
                    <a:bodyPr/>
                    <a:lstStyle/>
                    <a:p>
                      <a:endParaRPr lang="en-US" sz="1400" dirty="0"/>
                    </a:p>
                    <a:p>
                      <a:endParaRPr lang="en-US" sz="1400" dirty="0"/>
                    </a:p>
                    <a:p>
                      <a:pPr algn="ctr"/>
                      <a:r>
                        <a:rPr lang="en-US" sz="1400" b="1" dirty="0"/>
                        <a:t>Up to 2 points</a:t>
                      </a:r>
                    </a:p>
                  </a:txBody>
                  <a:tcPr/>
                </a:tc>
                <a:extLst>
                  <a:ext uri="{0D108BD9-81ED-4DB2-BD59-A6C34878D82A}">
                    <a16:rowId xmlns:a16="http://schemas.microsoft.com/office/drawing/2014/main" val="3598458811"/>
                  </a:ext>
                </a:extLst>
              </a:tr>
            </a:tbl>
          </a:graphicData>
        </a:graphic>
      </p:graphicFrame>
    </p:spTree>
    <p:custDataLst>
      <p:tags r:id="rId1"/>
    </p:custDataLst>
    <p:extLst>
      <p:ext uri="{BB962C8B-B14F-4D97-AF65-F5344CB8AC3E}">
        <p14:creationId xmlns:p14="http://schemas.microsoft.com/office/powerpoint/2010/main" val="3850529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11</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Proposal Submission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453964"/>
          </a:xfrm>
          <a:prstGeom prst="rect">
            <a:avLst/>
          </a:prstGeom>
          <a:solidFill>
            <a:srgbClr val="F3F4F4"/>
          </a:solidFill>
          <a:ln>
            <a:solidFill>
              <a:schemeClr val="accent4"/>
            </a:solidFill>
          </a:ln>
        </p:spPr>
        <p:txBody>
          <a:bodyPr>
            <a:normAutofit fontScale="92500" lnSpcReduction="10000"/>
          </a:bodyPr>
          <a:lstStyle/>
          <a:p>
            <a:r>
              <a:rPr lang="en-US" dirty="0"/>
              <a:t>Section IV.C</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1989878"/>
            <a:ext cx="10515600" cy="4199785"/>
          </a:xfrm>
        </p:spPr>
        <p:txBody>
          <a:bodyPr/>
          <a:lstStyle/>
          <a:p>
            <a:pPr marL="0" indent="0">
              <a:buNone/>
            </a:pPr>
            <a:r>
              <a:rPr lang="en-US" sz="2800" dirty="0">
                <a:solidFill>
                  <a:schemeClr val="accent2"/>
                </a:solidFill>
              </a:rPr>
              <a:t>Applications must be received by 4:00 p.m. (ET) on the closing date </a:t>
            </a:r>
          </a:p>
          <a:p>
            <a:pPr marL="0" indent="0">
              <a:buNone/>
            </a:pPr>
            <a:r>
              <a:rPr lang="en-US" sz="2800" b="1" dirty="0"/>
              <a:t>Method of Submission</a:t>
            </a:r>
          </a:p>
          <a:p>
            <a:r>
              <a:rPr lang="en-US" sz="2800" dirty="0"/>
              <a:t>Online at </a:t>
            </a:r>
            <a:r>
              <a:rPr lang="en-US" sz="2800" dirty="0">
                <a:hlinkClick r:id="rId8"/>
              </a:rPr>
              <a:t>www.grants.gov</a:t>
            </a:r>
            <a:r>
              <a:rPr lang="en-US" sz="2800" dirty="0"/>
              <a:t> ONLY</a:t>
            </a:r>
          </a:p>
        </p:txBody>
      </p:sp>
    </p:spTree>
    <p:custDataLst>
      <p:tags r:id="rId1"/>
    </p:custDataLst>
    <p:extLst>
      <p:ext uri="{BB962C8B-B14F-4D97-AF65-F5344CB8AC3E}">
        <p14:creationId xmlns:p14="http://schemas.microsoft.com/office/powerpoint/2010/main" val="1100459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12</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custDataLst>
              <p:tags r:id="rId3"/>
            </p:custDataLst>
          </p:nvPr>
        </p:nvSpPr>
        <p:spPr>
          <a:xfrm>
            <a:off x="800101" y="1405870"/>
            <a:ext cx="8474528" cy="2357891"/>
          </a:xfrm>
        </p:spPr>
        <p:txBody>
          <a:bodyPr/>
          <a:lstStyle/>
          <a:p>
            <a:r>
              <a:rPr lang="en-US" u="sng" dirty="0"/>
              <a:t>Eligibility, Partnerships, Grant Activities and Components, and Priority Consideration</a:t>
            </a:r>
          </a:p>
        </p:txBody>
      </p:sp>
    </p:spTree>
    <p:custDataLst>
      <p:tags r:id="rId1"/>
    </p:custDataLst>
    <p:extLst>
      <p:ext uri="{BB962C8B-B14F-4D97-AF65-F5344CB8AC3E}">
        <p14:creationId xmlns:p14="http://schemas.microsoft.com/office/powerpoint/2010/main" val="1034112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13</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Eligible Applicants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39788" y="889907"/>
            <a:ext cx="10515600" cy="5299756"/>
          </a:xfrm>
        </p:spPr>
        <p:txBody>
          <a:bodyPr/>
          <a:lstStyle/>
          <a:p>
            <a:r>
              <a:rPr lang="en-US" sz="2600" dirty="0"/>
              <a:t>The following organizations are eligible to apply:</a:t>
            </a:r>
          </a:p>
          <a:p>
            <a:pPr marL="625475" indent="-285750">
              <a:buClr>
                <a:schemeClr val="accent4"/>
              </a:buClr>
              <a:buFont typeface="Wingdings" panose="05000000000000000000" pitchFamily="2" charset="2"/>
              <a:buChar char="Ø"/>
            </a:pPr>
            <a:r>
              <a:rPr lang="en-US" sz="2600" dirty="0"/>
              <a:t>Community- or faith-based </a:t>
            </a:r>
            <a:r>
              <a:rPr lang="en-US" sz="2600" u="sng" dirty="0"/>
              <a:t>intermediary</a:t>
            </a:r>
            <a:r>
              <a:rPr lang="en-US" sz="2600" dirty="0"/>
              <a:t> organizations (organizations that have sub-grantees, an affiliate network, or offices in at least three communities and across at least two states, and that propose to serve at least three communities across at least two states for this project), with IRS 501(c)(3) non-profit status (including women’s and minority organizations and postsecondary education institutions); and</a:t>
            </a:r>
          </a:p>
          <a:p>
            <a:pPr marL="625475" indent="-285750">
              <a:buClr>
                <a:schemeClr val="accent4"/>
              </a:buClr>
              <a:buFont typeface="Wingdings" panose="05000000000000000000" pitchFamily="2" charset="2"/>
              <a:buChar char="Ø"/>
            </a:pPr>
            <a:r>
              <a:rPr lang="en-US" sz="2600" dirty="0"/>
              <a:t>Any Indian and Native American entity eligible for grants under Section 166 of the Workforce Innovation and Opportunity Act (WIOA) that have a presence in at least three communities and across at least two states. </a:t>
            </a:r>
          </a:p>
          <a:p>
            <a:pPr marL="0" indent="0">
              <a:buNone/>
            </a:pPr>
            <a:endParaRPr lang="en-US" sz="2300" dirty="0"/>
          </a:p>
          <a:p>
            <a:endParaRPr lang="en-US" sz="2300" dirty="0">
              <a:solidFill>
                <a:srgbClr val="FF0000"/>
              </a:solidFill>
            </a:endParaRPr>
          </a:p>
          <a:p>
            <a:endParaRPr lang="en-US" sz="2300" dirty="0"/>
          </a:p>
        </p:txBody>
      </p:sp>
    </p:spTree>
    <p:custDataLst>
      <p:tags r:id="rId1"/>
    </p:custDataLst>
    <p:extLst>
      <p:ext uri="{BB962C8B-B14F-4D97-AF65-F5344CB8AC3E}">
        <p14:creationId xmlns:p14="http://schemas.microsoft.com/office/powerpoint/2010/main" val="33783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14</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781373" y="123768"/>
            <a:ext cx="11081334" cy="696742"/>
          </a:xfrm>
        </p:spPr>
        <p:txBody>
          <a:bodyPr/>
          <a:lstStyle/>
          <a:p>
            <a:pPr algn="ctr"/>
            <a:r>
              <a:rPr lang="en-US" dirty="0"/>
              <a:t>Eligible Participants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69078" y="889907"/>
            <a:ext cx="10515600" cy="5388882"/>
          </a:xfrm>
        </p:spPr>
        <p:txBody>
          <a:bodyPr/>
          <a:lstStyle/>
          <a:p>
            <a:pPr marL="0" indent="0">
              <a:lnSpc>
                <a:spcPct val="100000"/>
              </a:lnSpc>
              <a:spcBef>
                <a:spcPts val="1200"/>
              </a:spcBef>
              <a:buNone/>
            </a:pPr>
            <a:r>
              <a:rPr lang="en-US" sz="1500" dirty="0">
                <a:solidFill>
                  <a:schemeClr val="accent1">
                    <a:lumMod val="50000"/>
                  </a:schemeClr>
                </a:solidFill>
              </a:rPr>
              <a:t>A participant is eligible for the program if that individual on the date of enrollment:</a:t>
            </a:r>
          </a:p>
          <a:p>
            <a:pPr>
              <a:lnSpc>
                <a:spcPct val="100000"/>
              </a:lnSpc>
              <a:spcBef>
                <a:spcPts val="1200"/>
              </a:spcBef>
            </a:pPr>
            <a:r>
              <a:rPr lang="en-US" sz="1500" dirty="0"/>
              <a:t>Is at least 18 years and not older than 24 years of age;</a:t>
            </a:r>
          </a:p>
          <a:p>
            <a:pPr>
              <a:lnSpc>
                <a:spcPct val="100000"/>
              </a:lnSpc>
              <a:spcBef>
                <a:spcPts val="1200"/>
              </a:spcBef>
            </a:pPr>
            <a:r>
              <a:rPr lang="en-US" sz="1500" dirty="0"/>
              <a:t>Is a high-school dropout* or currently involved or has been involved with the juvenile or adult criminal justice system, which includes:</a:t>
            </a:r>
          </a:p>
          <a:p>
            <a:pPr lvl="1">
              <a:lnSpc>
                <a:spcPct val="100000"/>
              </a:lnSpc>
            </a:pPr>
            <a:r>
              <a:rPr lang="en-US" sz="1500" dirty="0">
                <a:solidFill>
                  <a:schemeClr val="tx1"/>
                </a:solidFill>
              </a:rPr>
              <a:t>Currently or previously incarcerated;</a:t>
            </a:r>
          </a:p>
          <a:p>
            <a:pPr lvl="1">
              <a:lnSpc>
                <a:spcPct val="100000"/>
              </a:lnSpc>
            </a:pPr>
            <a:r>
              <a:rPr lang="en-US" sz="1500" dirty="0">
                <a:solidFill>
                  <a:schemeClr val="tx1"/>
                </a:solidFill>
              </a:rPr>
              <a:t>Under the supervision of the criminal justice, either in out-of-home placements, on probation or on parole;</a:t>
            </a:r>
          </a:p>
          <a:p>
            <a:pPr lvl="1">
              <a:lnSpc>
                <a:spcPct val="100000"/>
              </a:lnSpc>
            </a:pPr>
            <a:r>
              <a:rPr lang="en-US" sz="1500" dirty="0">
                <a:solidFill>
                  <a:schemeClr val="tx1"/>
                </a:solidFill>
              </a:rPr>
              <a:t>Under an alternative sentence by the criminal justice system; or</a:t>
            </a:r>
          </a:p>
          <a:p>
            <a:pPr lvl="1">
              <a:lnSpc>
                <a:spcPct val="100000"/>
              </a:lnSpc>
            </a:pPr>
            <a:r>
              <a:rPr lang="en-US" sz="1500" dirty="0">
                <a:solidFill>
                  <a:schemeClr val="tx1"/>
                </a:solidFill>
              </a:rPr>
              <a:t>Under a diversion program as an alternative to prosecution</a:t>
            </a:r>
          </a:p>
          <a:p>
            <a:pPr>
              <a:lnSpc>
                <a:spcPct val="100000"/>
              </a:lnSpc>
            </a:pPr>
            <a:r>
              <a:rPr lang="en-US" sz="1500" dirty="0"/>
              <a:t>Is low-income as defined by WIOA, Sec 3(36)(A-B);</a:t>
            </a:r>
          </a:p>
          <a:p>
            <a:pPr>
              <a:lnSpc>
                <a:spcPct val="100000"/>
              </a:lnSpc>
            </a:pPr>
            <a:r>
              <a:rPr lang="en-US" sz="1500" dirty="0"/>
              <a:t>Is eligible to enroll in a community college; </a:t>
            </a:r>
          </a:p>
          <a:p>
            <a:pPr>
              <a:lnSpc>
                <a:spcPct val="100000"/>
              </a:lnSpc>
            </a:pPr>
            <a:r>
              <a:rPr lang="en-US" sz="1500" dirty="0"/>
              <a:t>Resides in or is returning to the targeted geographic are; and</a:t>
            </a:r>
          </a:p>
          <a:p>
            <a:pPr>
              <a:lnSpc>
                <a:spcPct val="100000"/>
              </a:lnSpc>
            </a:pPr>
            <a:r>
              <a:rPr lang="en-US" sz="1500" dirty="0"/>
              <a:t>Is eligible to work in the United States.</a:t>
            </a:r>
          </a:p>
          <a:p>
            <a:pPr marL="0" indent="0">
              <a:buNone/>
            </a:pPr>
            <a:r>
              <a:rPr lang="en-US" sz="1500" dirty="0"/>
              <a:t>Note: Up to 10 percent of participants may reside outside the targeted geographic area.</a:t>
            </a:r>
          </a:p>
          <a:p>
            <a:pPr marL="0" indent="0">
              <a:buNone/>
            </a:pPr>
            <a:r>
              <a:rPr lang="en-US" sz="1500" dirty="0"/>
              <a:t>*Not more than 10 percent of participants may be high-school dropouts without being involved in the juvenile or adult criminal justice system.</a:t>
            </a:r>
          </a:p>
          <a:p>
            <a:pPr marL="0" indent="0">
              <a:buNone/>
            </a:pPr>
            <a:endParaRPr lang="en-US" sz="1800" dirty="0"/>
          </a:p>
        </p:txBody>
      </p:sp>
    </p:spTree>
    <p:custDataLst>
      <p:tags r:id="rId1"/>
    </p:custDataLst>
    <p:extLst>
      <p:ext uri="{BB962C8B-B14F-4D97-AF65-F5344CB8AC3E}">
        <p14:creationId xmlns:p14="http://schemas.microsoft.com/office/powerpoint/2010/main" val="4138759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15</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Partnerships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39788" y="889907"/>
            <a:ext cx="10515600" cy="5559879"/>
          </a:xfrm>
        </p:spPr>
        <p:txBody>
          <a:bodyPr/>
          <a:lstStyle/>
          <a:p>
            <a:pPr>
              <a:lnSpc>
                <a:spcPct val="100000"/>
              </a:lnSpc>
              <a:buFont typeface="Wingdings" panose="05000000000000000000" pitchFamily="2" charset="2"/>
              <a:buChar char="§"/>
            </a:pPr>
            <a:r>
              <a:rPr lang="en-US" dirty="0">
                <a:solidFill>
                  <a:schemeClr val="accent1">
                    <a:lumMod val="50000"/>
                  </a:schemeClr>
                </a:solidFill>
              </a:rPr>
              <a:t>Applicants must ensure that their sub-grantees identify their primary partners and describe the specifics of their partnership by providing a Memorandum of Understanding (MOU) or Letter of Commitment (LOC) signed by the authorizing agent of each primary partnership organization. </a:t>
            </a:r>
          </a:p>
          <a:p>
            <a:pPr>
              <a:lnSpc>
                <a:spcPct val="100000"/>
              </a:lnSpc>
              <a:buFont typeface="Wingdings" panose="05000000000000000000" pitchFamily="2" charset="2"/>
              <a:buChar char="§"/>
            </a:pPr>
            <a:r>
              <a:rPr lang="en-US" dirty="0">
                <a:solidFill>
                  <a:schemeClr val="accent1">
                    <a:lumMod val="50000"/>
                  </a:schemeClr>
                </a:solidFill>
              </a:rPr>
              <a:t>MOUs or LOCs must be from each partner and fully describe:</a:t>
            </a:r>
          </a:p>
          <a:p>
            <a:pPr lvl="1">
              <a:lnSpc>
                <a:spcPct val="100000"/>
              </a:lnSpc>
              <a:buFont typeface="Wingdings" panose="05000000000000000000" pitchFamily="2" charset="2"/>
              <a:buChar char="Ø"/>
            </a:pPr>
            <a:r>
              <a:rPr lang="en-US" sz="2400" dirty="0">
                <a:solidFill>
                  <a:schemeClr val="accent1">
                    <a:lumMod val="50000"/>
                  </a:schemeClr>
                </a:solidFill>
              </a:rPr>
              <a:t>Services provided to the organization or participants;</a:t>
            </a:r>
          </a:p>
          <a:p>
            <a:pPr lvl="1">
              <a:lnSpc>
                <a:spcPct val="100000"/>
              </a:lnSpc>
              <a:buFont typeface="Wingdings" panose="05000000000000000000" pitchFamily="2" charset="2"/>
              <a:buChar char="Ø"/>
            </a:pPr>
            <a:r>
              <a:rPr lang="en-US" sz="2400" dirty="0">
                <a:solidFill>
                  <a:schemeClr val="accent1">
                    <a:lumMod val="50000"/>
                  </a:schemeClr>
                </a:solidFill>
              </a:rPr>
              <a:t>Procedures for enrollment or recruitment, if applicable; and</a:t>
            </a:r>
          </a:p>
          <a:p>
            <a:pPr lvl="1">
              <a:lnSpc>
                <a:spcPct val="100000"/>
              </a:lnSpc>
              <a:buFont typeface="Wingdings" panose="05000000000000000000" pitchFamily="2" charset="2"/>
              <a:buChar char="Ø"/>
            </a:pPr>
            <a:r>
              <a:rPr lang="en-US" sz="2400" dirty="0">
                <a:solidFill>
                  <a:schemeClr val="accent1">
                    <a:lumMod val="50000"/>
                  </a:schemeClr>
                </a:solidFill>
              </a:rPr>
              <a:t>Plan for coordination of services between partners.</a:t>
            </a:r>
          </a:p>
          <a:p>
            <a:pPr marL="0" indent="0">
              <a:lnSpc>
                <a:spcPct val="100000"/>
              </a:lnSpc>
              <a:buNone/>
            </a:pPr>
            <a:r>
              <a:rPr lang="en-US" b="1" dirty="0">
                <a:solidFill>
                  <a:schemeClr val="accent1">
                    <a:lumMod val="50000"/>
                  </a:schemeClr>
                </a:solidFill>
              </a:rPr>
              <a:t>NOTE</a:t>
            </a:r>
            <a:r>
              <a:rPr lang="en-US" dirty="0">
                <a:solidFill>
                  <a:schemeClr val="accent1">
                    <a:lumMod val="50000"/>
                  </a:schemeClr>
                </a:solidFill>
              </a:rPr>
              <a:t>:  Memoranda of Understanding and Letters of Commitment must be included as attachments and will not be counted against the page limit for the project narrative.</a:t>
            </a:r>
          </a:p>
          <a:p>
            <a:pPr lvl="2"/>
            <a:endParaRPr lang="en-US" sz="2200" dirty="0"/>
          </a:p>
        </p:txBody>
      </p:sp>
    </p:spTree>
    <p:custDataLst>
      <p:tags r:id="rId1"/>
    </p:custDataLst>
    <p:extLst>
      <p:ext uri="{BB962C8B-B14F-4D97-AF65-F5344CB8AC3E}">
        <p14:creationId xmlns:p14="http://schemas.microsoft.com/office/powerpoint/2010/main" val="2899096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16</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Primary Partnerships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39788" y="889907"/>
            <a:ext cx="10515600" cy="5559879"/>
          </a:xfrm>
        </p:spPr>
        <p:txBody>
          <a:bodyPr/>
          <a:lstStyle/>
          <a:p>
            <a:pPr>
              <a:lnSpc>
                <a:spcPct val="100000"/>
              </a:lnSpc>
              <a:spcBef>
                <a:spcPts val="0"/>
              </a:spcBef>
            </a:pPr>
            <a:r>
              <a:rPr lang="en-US" sz="1800" u="sng" dirty="0">
                <a:solidFill>
                  <a:schemeClr val="accent1">
                    <a:lumMod val="50000"/>
                  </a:schemeClr>
                </a:solidFill>
              </a:rPr>
              <a:t>Community College(s)</a:t>
            </a:r>
            <a:r>
              <a:rPr lang="en-US" sz="1800" dirty="0">
                <a:solidFill>
                  <a:schemeClr val="accent1">
                    <a:lumMod val="50000"/>
                  </a:schemeClr>
                </a:solidFill>
              </a:rPr>
              <a:t>:</a:t>
            </a:r>
          </a:p>
          <a:p>
            <a:pPr lvl="1">
              <a:lnSpc>
                <a:spcPct val="100000"/>
              </a:lnSpc>
              <a:spcBef>
                <a:spcPts val="0"/>
              </a:spcBef>
            </a:pPr>
            <a:r>
              <a:rPr lang="en-US" sz="1800" dirty="0">
                <a:solidFill>
                  <a:schemeClr val="accent1">
                    <a:lumMod val="50000"/>
                  </a:schemeClr>
                </a:solidFill>
              </a:rPr>
              <a:t>Applicants must ensure that all sub-grantees partner with one or more community colleges that will provide education and training and that have designed their courses and career pathways or guided pathways program curricula to ensure relevance to the needs of local industries and jobs.</a:t>
            </a:r>
            <a:endParaRPr lang="en-US" sz="1800" u="sng" dirty="0">
              <a:solidFill>
                <a:schemeClr val="accent1">
                  <a:lumMod val="50000"/>
                </a:schemeClr>
              </a:solidFill>
            </a:endParaRPr>
          </a:p>
          <a:p>
            <a:pPr>
              <a:lnSpc>
                <a:spcPct val="100000"/>
              </a:lnSpc>
              <a:spcBef>
                <a:spcPts val="0"/>
              </a:spcBef>
            </a:pPr>
            <a:r>
              <a:rPr lang="en-US" sz="1800" u="sng" dirty="0">
                <a:solidFill>
                  <a:schemeClr val="accent1">
                    <a:lumMod val="50000"/>
                  </a:schemeClr>
                </a:solidFill>
              </a:rPr>
              <a:t>Criminal Justice System</a:t>
            </a:r>
            <a:r>
              <a:rPr lang="en-US" sz="1800" dirty="0">
                <a:solidFill>
                  <a:schemeClr val="accent1">
                    <a:lumMod val="50000"/>
                  </a:schemeClr>
                </a:solidFill>
              </a:rPr>
              <a:t>:</a:t>
            </a:r>
          </a:p>
          <a:p>
            <a:pPr lvl="1">
              <a:lnSpc>
                <a:spcPct val="100000"/>
              </a:lnSpc>
              <a:spcBef>
                <a:spcPts val="0"/>
              </a:spcBef>
            </a:pPr>
            <a:r>
              <a:rPr lang="en-US" sz="1800" dirty="0">
                <a:solidFill>
                  <a:schemeClr val="accent1">
                    <a:lumMod val="50000"/>
                  </a:schemeClr>
                </a:solidFill>
              </a:rPr>
              <a:t>Applicants must ensure that all sub-grantees partner with the criminal justice system and explain how the criminal justice system partners will support the program operations.</a:t>
            </a:r>
          </a:p>
          <a:p>
            <a:pPr lvl="1">
              <a:lnSpc>
                <a:spcPct val="100000"/>
              </a:lnSpc>
              <a:spcBef>
                <a:spcPts val="0"/>
              </a:spcBef>
            </a:pPr>
            <a:r>
              <a:rPr lang="en-US" sz="1800" dirty="0">
                <a:solidFill>
                  <a:schemeClr val="accent1">
                    <a:lumMod val="50000"/>
                  </a:schemeClr>
                </a:solidFill>
              </a:rPr>
              <a:t>Criminal Justice System Partners may include the following: </a:t>
            </a:r>
          </a:p>
          <a:p>
            <a:pPr lvl="2">
              <a:lnSpc>
                <a:spcPct val="100000"/>
              </a:lnSpc>
              <a:spcBef>
                <a:spcPts val="0"/>
              </a:spcBef>
            </a:pPr>
            <a:r>
              <a:rPr lang="en-US" sz="1800" dirty="0">
                <a:solidFill>
                  <a:schemeClr val="accent1">
                    <a:lumMod val="50000"/>
                  </a:schemeClr>
                </a:solidFill>
              </a:rPr>
              <a:t>Correctional facilities</a:t>
            </a:r>
          </a:p>
          <a:p>
            <a:pPr lvl="2">
              <a:lnSpc>
                <a:spcPct val="100000"/>
              </a:lnSpc>
              <a:spcBef>
                <a:spcPts val="0"/>
              </a:spcBef>
            </a:pPr>
            <a:r>
              <a:rPr lang="en-US" sz="1800" dirty="0">
                <a:solidFill>
                  <a:schemeClr val="accent1">
                    <a:lumMod val="50000"/>
                  </a:schemeClr>
                </a:solidFill>
              </a:rPr>
              <a:t>Parole</a:t>
            </a:r>
          </a:p>
          <a:p>
            <a:pPr lvl="2">
              <a:lnSpc>
                <a:spcPct val="100000"/>
              </a:lnSpc>
              <a:spcBef>
                <a:spcPts val="0"/>
              </a:spcBef>
            </a:pPr>
            <a:r>
              <a:rPr lang="en-US" sz="1800" dirty="0">
                <a:solidFill>
                  <a:schemeClr val="accent1">
                    <a:lumMod val="50000"/>
                  </a:schemeClr>
                </a:solidFill>
              </a:rPr>
              <a:t>Probation</a:t>
            </a:r>
          </a:p>
          <a:p>
            <a:pPr lvl="2">
              <a:lnSpc>
                <a:spcPct val="100000"/>
              </a:lnSpc>
              <a:spcBef>
                <a:spcPts val="0"/>
              </a:spcBef>
            </a:pPr>
            <a:r>
              <a:rPr lang="en-US" sz="1800" dirty="0">
                <a:solidFill>
                  <a:schemeClr val="accent1">
                    <a:lumMod val="50000"/>
                  </a:schemeClr>
                </a:solidFill>
              </a:rPr>
              <a:t>Residential reentry centers</a:t>
            </a:r>
          </a:p>
          <a:p>
            <a:pPr lvl="2">
              <a:lnSpc>
                <a:spcPct val="100000"/>
              </a:lnSpc>
              <a:spcBef>
                <a:spcPts val="0"/>
              </a:spcBef>
            </a:pPr>
            <a:r>
              <a:rPr lang="en-US" sz="1800" dirty="0">
                <a:solidFill>
                  <a:schemeClr val="accent1">
                    <a:lumMod val="50000"/>
                  </a:schemeClr>
                </a:solidFill>
              </a:rPr>
              <a:t>Law enforcement; and/or</a:t>
            </a:r>
          </a:p>
          <a:p>
            <a:pPr lvl="2">
              <a:lnSpc>
                <a:spcPct val="100000"/>
              </a:lnSpc>
              <a:spcBef>
                <a:spcPts val="0"/>
              </a:spcBef>
            </a:pPr>
            <a:r>
              <a:rPr lang="en-US" sz="1800" dirty="0">
                <a:solidFill>
                  <a:schemeClr val="accent1">
                    <a:lumMod val="50000"/>
                  </a:schemeClr>
                </a:solidFill>
              </a:rPr>
              <a:t>Courts</a:t>
            </a:r>
          </a:p>
          <a:p>
            <a:pPr>
              <a:lnSpc>
                <a:spcPct val="100000"/>
              </a:lnSpc>
              <a:spcBef>
                <a:spcPts val="0"/>
              </a:spcBef>
            </a:pPr>
            <a:r>
              <a:rPr lang="en-US" sz="1800" u="sng" dirty="0">
                <a:solidFill>
                  <a:schemeClr val="accent1">
                    <a:lumMod val="50000"/>
                  </a:schemeClr>
                </a:solidFill>
              </a:rPr>
              <a:t>Employer(s) and /or Employer Association(s)</a:t>
            </a:r>
            <a:r>
              <a:rPr lang="en-US" sz="1800" dirty="0">
                <a:solidFill>
                  <a:schemeClr val="accent1">
                    <a:lumMod val="50000"/>
                  </a:schemeClr>
                </a:solidFill>
              </a:rPr>
              <a:t>:</a:t>
            </a:r>
          </a:p>
          <a:p>
            <a:pPr marL="0" lvl="0" indent="0">
              <a:lnSpc>
                <a:spcPct val="100000"/>
              </a:lnSpc>
              <a:spcBef>
                <a:spcPct val="0"/>
              </a:spcBef>
              <a:buClrTx/>
              <a:buNone/>
              <a:defRPr/>
            </a:pPr>
            <a:r>
              <a:rPr lang="en-US" sz="1800" dirty="0">
                <a:solidFill>
                  <a:schemeClr val="accent1">
                    <a:lumMod val="50000"/>
                  </a:schemeClr>
                </a:solidFill>
              </a:rPr>
              <a:t>Applicants must ensure that all sub-grantees partner with at least one employer and/or employer association and explain how employer(s) and/or employer association partner(s) will be engaged in the program to provide employment, job shadowing, mentoring, work-based learning, occupational training, work experience, and curriculum development (if applicable).</a:t>
            </a:r>
          </a:p>
          <a:p>
            <a:pPr lvl="2"/>
            <a:endParaRPr lang="en-US" sz="2200" dirty="0"/>
          </a:p>
        </p:txBody>
      </p:sp>
    </p:spTree>
    <p:custDataLst>
      <p:tags r:id="rId1"/>
    </p:custDataLst>
    <p:extLst>
      <p:ext uri="{BB962C8B-B14F-4D97-AF65-F5344CB8AC3E}">
        <p14:creationId xmlns:p14="http://schemas.microsoft.com/office/powerpoint/2010/main" val="2731002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Additional Partnerships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39788" y="889907"/>
            <a:ext cx="10515600" cy="5466443"/>
          </a:xfrm>
        </p:spPr>
        <p:txBody>
          <a:bodyPr/>
          <a:lstStyle/>
          <a:p>
            <a:pPr>
              <a:lnSpc>
                <a:spcPct val="100000"/>
              </a:lnSpc>
            </a:pPr>
            <a:r>
              <a:rPr lang="en-US" sz="2000" dirty="0">
                <a:solidFill>
                  <a:schemeClr val="accent1">
                    <a:lumMod val="50000"/>
                  </a:schemeClr>
                </a:solidFill>
              </a:rPr>
              <a:t>The Department strongly encourages recipients of this FOA to participate as additional one-stop partners. Partnering with the workforce system provides mutual benefits, including the enhancement of services and outreach. For additional information please see TEGL 17-16.</a:t>
            </a:r>
          </a:p>
          <a:p>
            <a:pPr>
              <a:lnSpc>
                <a:spcPct val="100000"/>
              </a:lnSpc>
            </a:pPr>
            <a:r>
              <a:rPr lang="en-US" sz="2000" dirty="0">
                <a:solidFill>
                  <a:schemeClr val="accent1">
                    <a:lumMod val="50000"/>
                  </a:schemeClr>
                </a:solidFill>
              </a:rPr>
              <a:t>Applicants must ensure that their sub-grantees leverage resources by partnering with:</a:t>
            </a:r>
          </a:p>
          <a:p>
            <a:pPr lvl="1">
              <a:lnSpc>
                <a:spcPct val="100000"/>
              </a:lnSpc>
            </a:pPr>
            <a:r>
              <a:rPr lang="en-US" sz="2000" dirty="0">
                <a:solidFill>
                  <a:schemeClr val="accent1">
                    <a:lumMod val="50000"/>
                  </a:schemeClr>
                </a:solidFill>
              </a:rPr>
              <a:t>Local and State Workforce Development Boards; and </a:t>
            </a:r>
          </a:p>
          <a:p>
            <a:pPr lvl="1">
              <a:lnSpc>
                <a:spcPct val="100000"/>
              </a:lnSpc>
            </a:pPr>
            <a:r>
              <a:rPr lang="en-US" sz="2000" dirty="0">
                <a:solidFill>
                  <a:schemeClr val="accent1">
                    <a:lumMod val="50000"/>
                  </a:schemeClr>
                </a:solidFill>
              </a:rPr>
              <a:t>Local organizations that provide housing, transportation, substance abuse and mental health services, and other supportive services as needed.</a:t>
            </a:r>
          </a:p>
          <a:p>
            <a:pPr>
              <a:lnSpc>
                <a:spcPct val="100000"/>
              </a:lnSpc>
            </a:pPr>
            <a:r>
              <a:rPr lang="en-US" sz="2000" dirty="0">
                <a:solidFill>
                  <a:schemeClr val="accent1">
                    <a:lumMod val="50000"/>
                  </a:schemeClr>
                </a:solidFill>
              </a:rPr>
              <a:t>Applicants must ensure that their sub-grantees identify their additional partners and describe the specifics of their partnership in a MOU or LOC signed by the authorizing agent of the partner organization which fully describes:</a:t>
            </a:r>
          </a:p>
          <a:p>
            <a:pPr lvl="1">
              <a:lnSpc>
                <a:spcPct val="100000"/>
              </a:lnSpc>
            </a:pPr>
            <a:r>
              <a:rPr lang="en-US" sz="2000" dirty="0">
                <a:solidFill>
                  <a:schemeClr val="accent1">
                    <a:lumMod val="50000"/>
                  </a:schemeClr>
                </a:solidFill>
              </a:rPr>
              <a:t>Services to be provided to the organization or participants;</a:t>
            </a:r>
          </a:p>
          <a:p>
            <a:pPr lvl="1">
              <a:lnSpc>
                <a:spcPct val="100000"/>
              </a:lnSpc>
            </a:pPr>
            <a:r>
              <a:rPr lang="en-US" sz="2000" dirty="0">
                <a:solidFill>
                  <a:schemeClr val="accent1">
                    <a:lumMod val="50000"/>
                  </a:schemeClr>
                </a:solidFill>
              </a:rPr>
              <a:t>Procedures for enrollment or recruitment, if applicable; and a</a:t>
            </a:r>
          </a:p>
          <a:p>
            <a:pPr lvl="1">
              <a:lnSpc>
                <a:spcPct val="100000"/>
              </a:lnSpc>
            </a:pPr>
            <a:r>
              <a:rPr lang="en-US" sz="2000" dirty="0">
                <a:solidFill>
                  <a:schemeClr val="accent1">
                    <a:lumMod val="50000"/>
                  </a:schemeClr>
                </a:solidFill>
              </a:rPr>
              <a:t>Plan for coordination of services between partners, including coordination between pre-release and post-release service providers, if applicable.</a:t>
            </a:r>
          </a:p>
          <a:p>
            <a:pPr marL="914400" lvl="2" indent="0">
              <a:buNone/>
            </a:pPr>
            <a:endParaRPr lang="en-US" sz="2200" dirty="0"/>
          </a:p>
        </p:txBody>
      </p:sp>
    </p:spTree>
    <p:custDataLst>
      <p:tags r:id="rId1"/>
    </p:custDataLst>
    <p:extLst>
      <p:ext uri="{BB962C8B-B14F-4D97-AF65-F5344CB8AC3E}">
        <p14:creationId xmlns:p14="http://schemas.microsoft.com/office/powerpoint/2010/main" val="3672987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Grant Activities and Components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69078" y="896370"/>
            <a:ext cx="10515600" cy="5094515"/>
          </a:xfrm>
        </p:spPr>
        <p:txBody>
          <a:bodyPr/>
          <a:lstStyle/>
          <a:p>
            <a:pPr marL="0" indent="0">
              <a:lnSpc>
                <a:spcPct val="100000"/>
              </a:lnSpc>
              <a:spcBef>
                <a:spcPts val="600"/>
              </a:spcBef>
              <a:buNone/>
            </a:pPr>
            <a:r>
              <a:rPr lang="en-US" sz="2200" dirty="0">
                <a:solidFill>
                  <a:schemeClr val="accent1">
                    <a:lumMod val="50000"/>
                  </a:schemeClr>
                </a:solidFill>
              </a:rPr>
              <a:t>All projects under this FOA must include the following grant activities and components:</a:t>
            </a:r>
          </a:p>
          <a:p>
            <a:pPr>
              <a:lnSpc>
                <a:spcPct val="100000"/>
              </a:lnSpc>
              <a:spcBef>
                <a:spcPts val="600"/>
              </a:spcBef>
            </a:pPr>
            <a:r>
              <a:rPr lang="en-US" sz="2200" dirty="0"/>
              <a:t>Employment-focused services which lead to hiring and must include a variety of the following approaches:</a:t>
            </a:r>
          </a:p>
          <a:p>
            <a:pPr lvl="1">
              <a:lnSpc>
                <a:spcPct val="100000"/>
              </a:lnSpc>
              <a:spcBef>
                <a:spcPts val="600"/>
              </a:spcBef>
            </a:pPr>
            <a:r>
              <a:rPr lang="en-US" dirty="0"/>
              <a:t>Occupational education leading to industry-recognized credentials;</a:t>
            </a:r>
          </a:p>
          <a:p>
            <a:pPr lvl="1">
              <a:lnSpc>
                <a:spcPct val="100000"/>
              </a:lnSpc>
              <a:spcBef>
                <a:spcPts val="600"/>
              </a:spcBef>
            </a:pPr>
            <a:r>
              <a:rPr lang="en-US" dirty="0"/>
              <a:t>Work-based learning, which could include apprenticeship; and</a:t>
            </a:r>
          </a:p>
          <a:p>
            <a:pPr lvl="1">
              <a:lnSpc>
                <a:spcPct val="100000"/>
              </a:lnSpc>
              <a:spcBef>
                <a:spcPts val="600"/>
              </a:spcBef>
            </a:pPr>
            <a:r>
              <a:rPr lang="en-US" dirty="0"/>
              <a:t>Work-experience;</a:t>
            </a:r>
          </a:p>
          <a:p>
            <a:pPr>
              <a:lnSpc>
                <a:spcPct val="100000"/>
              </a:lnSpc>
              <a:spcBef>
                <a:spcPts val="600"/>
              </a:spcBef>
            </a:pPr>
            <a:r>
              <a:rPr lang="en-US" sz="2200" dirty="0"/>
              <a:t>Case-management, including an individual development plan, assessments, and career exploration;</a:t>
            </a:r>
          </a:p>
          <a:p>
            <a:pPr>
              <a:lnSpc>
                <a:spcPct val="100000"/>
              </a:lnSpc>
              <a:spcBef>
                <a:spcPts val="600"/>
              </a:spcBef>
            </a:pPr>
            <a:r>
              <a:rPr lang="en-US" sz="2200" dirty="0"/>
              <a:t>Documented Strategies to address and overcome barriers;</a:t>
            </a:r>
          </a:p>
          <a:p>
            <a:pPr>
              <a:lnSpc>
                <a:spcPct val="100000"/>
              </a:lnSpc>
              <a:spcBef>
                <a:spcPts val="600"/>
              </a:spcBef>
            </a:pPr>
            <a:r>
              <a:rPr lang="en-US" sz="2200" dirty="0"/>
              <a:t>Legal services;</a:t>
            </a:r>
          </a:p>
          <a:p>
            <a:pPr>
              <a:lnSpc>
                <a:spcPct val="100000"/>
              </a:lnSpc>
              <a:spcBef>
                <a:spcPts val="600"/>
              </a:spcBef>
            </a:pPr>
            <a:r>
              <a:rPr lang="en-US" sz="2200" dirty="0"/>
              <a:t>Job Placement assistance;</a:t>
            </a:r>
          </a:p>
          <a:p>
            <a:pPr>
              <a:lnSpc>
                <a:spcPct val="100000"/>
              </a:lnSpc>
              <a:spcBef>
                <a:spcPts val="600"/>
              </a:spcBef>
            </a:pPr>
            <a:r>
              <a:rPr lang="en-US" sz="2200" dirty="0"/>
              <a:t>Collaboration with agencies to provide supportive services; and</a:t>
            </a:r>
          </a:p>
          <a:p>
            <a:pPr>
              <a:lnSpc>
                <a:spcPct val="100000"/>
              </a:lnSpc>
              <a:spcBef>
                <a:spcPts val="600"/>
              </a:spcBef>
            </a:pPr>
            <a:r>
              <a:rPr lang="en-US" sz="2200" dirty="0"/>
              <a:t>Assistance with securing identification.</a:t>
            </a:r>
          </a:p>
          <a:p>
            <a:pPr marL="0" indent="0">
              <a:buNone/>
            </a:pPr>
            <a:endParaRPr lang="en-US" dirty="0"/>
          </a:p>
        </p:txBody>
      </p:sp>
    </p:spTree>
    <p:custDataLst>
      <p:tags r:id="rId1"/>
    </p:custDataLst>
    <p:extLst>
      <p:ext uri="{BB962C8B-B14F-4D97-AF65-F5344CB8AC3E}">
        <p14:creationId xmlns:p14="http://schemas.microsoft.com/office/powerpoint/2010/main" val="203151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19</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Grant Activities and Components</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15935"/>
            <a:ext cx="10515600" cy="380485"/>
          </a:xfrm>
          <a:prstGeom prst="rect">
            <a:avLst/>
          </a:prstGeom>
          <a:solidFill>
            <a:srgbClr val="F3F4F4"/>
          </a:solidFill>
          <a:ln>
            <a:solidFill>
              <a:schemeClr val="accent4"/>
            </a:solidFill>
          </a:ln>
        </p:spPr>
        <p:txBody>
          <a:bodyPr>
            <a:normAutofit fontScale="85000" lnSpcReduction="20000"/>
          </a:bodyPr>
          <a:lstStyle/>
          <a:p>
            <a:r>
              <a:rPr lang="en-US" dirty="0"/>
              <a:t>Community Colleges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1296420"/>
            <a:ext cx="10515600" cy="5094515"/>
          </a:xfrm>
        </p:spPr>
        <p:txBody>
          <a:bodyPr/>
          <a:lstStyle/>
          <a:p>
            <a:pPr marL="0" indent="0">
              <a:lnSpc>
                <a:spcPct val="100000"/>
              </a:lnSpc>
              <a:spcBef>
                <a:spcPts val="600"/>
              </a:spcBef>
              <a:buNone/>
            </a:pPr>
            <a:r>
              <a:rPr lang="en-US" sz="2100" dirty="0"/>
              <a:t>Grantees must ensure that each sub-grantee budgets no more than 25 percent of their grant funds on community college capacity building for the target population of this FOA.</a:t>
            </a:r>
          </a:p>
          <a:p>
            <a:pPr>
              <a:lnSpc>
                <a:spcPct val="100000"/>
              </a:lnSpc>
              <a:spcBef>
                <a:spcPts val="600"/>
              </a:spcBef>
            </a:pPr>
            <a:r>
              <a:rPr lang="en-US" sz="2100" dirty="0"/>
              <a:t>This 25 percent limitation can be used to provide allowable activities, such as those listed below.</a:t>
            </a:r>
          </a:p>
          <a:p>
            <a:pPr>
              <a:lnSpc>
                <a:spcPct val="100000"/>
              </a:lnSpc>
              <a:spcBef>
                <a:spcPts val="600"/>
              </a:spcBef>
            </a:pPr>
            <a:r>
              <a:rPr lang="en-US" sz="2100" dirty="0"/>
              <a:t>Applicants must ensure participants are provided comprehensive and personalized student support services and career guidance, which must include a Learning Plan.  Additionally, applicants must include </a:t>
            </a:r>
            <a:r>
              <a:rPr lang="en-US" sz="2100" u="sng" dirty="0"/>
              <a:t>at least one of the below activities</a:t>
            </a:r>
            <a:r>
              <a:rPr lang="en-US" sz="2100" dirty="0"/>
              <a:t>: </a:t>
            </a:r>
          </a:p>
          <a:p>
            <a:pPr lvl="1">
              <a:lnSpc>
                <a:spcPct val="100000"/>
              </a:lnSpc>
              <a:spcBef>
                <a:spcPts val="600"/>
              </a:spcBef>
            </a:pPr>
            <a:r>
              <a:rPr lang="en-US" sz="2100" dirty="0"/>
              <a:t>Providing online and technology-based learning strategies where feasible;</a:t>
            </a:r>
          </a:p>
          <a:p>
            <a:pPr lvl="1">
              <a:lnSpc>
                <a:spcPct val="100000"/>
              </a:lnSpc>
              <a:spcBef>
                <a:spcPts val="600"/>
              </a:spcBef>
            </a:pPr>
            <a:r>
              <a:rPr lang="en-US" sz="2100" dirty="0"/>
              <a:t>Providing competency-based assessments and training courses</a:t>
            </a:r>
          </a:p>
          <a:p>
            <a:pPr lvl="1">
              <a:lnSpc>
                <a:spcPct val="100000"/>
              </a:lnSpc>
              <a:spcBef>
                <a:spcPts val="600"/>
              </a:spcBef>
            </a:pPr>
            <a:r>
              <a:rPr lang="en-US" sz="2100" dirty="0"/>
              <a:t>Aligning education with industry-recognized stacked and latticed credentials on an in-demand career pathway.</a:t>
            </a:r>
          </a:p>
          <a:p>
            <a:pPr lvl="1">
              <a:lnSpc>
                <a:spcPct val="100000"/>
              </a:lnSpc>
              <a:spcBef>
                <a:spcPts val="600"/>
              </a:spcBef>
            </a:pPr>
            <a:r>
              <a:rPr lang="en-US" sz="2100" dirty="0"/>
              <a:t>Supporting evidence-based remediation policies and practices; and</a:t>
            </a:r>
          </a:p>
          <a:p>
            <a:pPr lvl="1">
              <a:lnSpc>
                <a:spcPct val="100000"/>
              </a:lnSpc>
              <a:spcBef>
                <a:spcPts val="600"/>
              </a:spcBef>
            </a:pPr>
            <a:r>
              <a:rPr lang="en-US" sz="2100" dirty="0"/>
              <a:t>Where possible, assessing credit for prior learning and awarding credits for prior learning.</a:t>
            </a:r>
          </a:p>
          <a:p>
            <a:pPr marL="0" indent="0">
              <a:buNone/>
            </a:pPr>
            <a:endParaRPr lang="en-US" dirty="0"/>
          </a:p>
        </p:txBody>
      </p:sp>
    </p:spTree>
    <p:custDataLst>
      <p:tags r:id="rId1"/>
    </p:custDataLst>
    <p:extLst>
      <p:ext uri="{BB962C8B-B14F-4D97-AF65-F5344CB8AC3E}">
        <p14:creationId xmlns:p14="http://schemas.microsoft.com/office/powerpoint/2010/main" val="150626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80BA221-3FF2-4CDA-BE6F-6F5CDFE4871F}"/>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2</a:t>
            </a:fld>
            <a:endParaRPr lang="en-US"/>
          </a:p>
        </p:txBody>
      </p:sp>
      <p:sp>
        <p:nvSpPr>
          <p:cNvPr id="2" name="Title 1">
            <a:extLst>
              <a:ext uri="{FF2B5EF4-FFF2-40B4-BE49-F238E27FC236}">
                <a16:creationId xmlns:a16="http://schemas.microsoft.com/office/drawing/2014/main" id="{BEEED5D4-778F-418B-8852-DBFAE2D24571}"/>
              </a:ext>
            </a:extLst>
          </p:cNvPr>
          <p:cNvSpPr>
            <a:spLocks noGrp="1"/>
          </p:cNvSpPr>
          <p:nvPr>
            <p:ph type="title"/>
            <p:custDataLst>
              <p:tags r:id="rId3"/>
            </p:custDataLst>
          </p:nvPr>
        </p:nvSpPr>
        <p:spPr>
          <a:xfrm>
            <a:off x="805866" y="46208"/>
            <a:ext cx="11081334" cy="786384"/>
          </a:xfrm>
        </p:spPr>
        <p:txBody>
          <a:bodyPr/>
          <a:lstStyle/>
          <a:p>
            <a:r>
              <a:rPr lang="en-US" dirty="0"/>
              <a:t>Today’s Speakers</a:t>
            </a:r>
          </a:p>
        </p:txBody>
      </p:sp>
      <p:sp>
        <p:nvSpPr>
          <p:cNvPr id="7" name="Content Placeholder 6">
            <a:extLst>
              <a:ext uri="{FF2B5EF4-FFF2-40B4-BE49-F238E27FC236}">
                <a16:creationId xmlns:a16="http://schemas.microsoft.com/office/drawing/2014/main" id="{90495AA4-C5F4-4FBE-BCE8-903A6E054E5D}"/>
              </a:ext>
            </a:extLst>
          </p:cNvPr>
          <p:cNvSpPr>
            <a:spLocks noGrp="1"/>
          </p:cNvSpPr>
          <p:nvPr>
            <p:ph sz="half" idx="15"/>
            <p:custDataLst>
              <p:tags r:id="rId4"/>
            </p:custDataLst>
          </p:nvPr>
        </p:nvSpPr>
        <p:spPr>
          <a:xfrm>
            <a:off x="423268" y="3874554"/>
            <a:ext cx="3566160" cy="2201789"/>
          </a:xfrm>
        </p:spPr>
        <p:txBody>
          <a:bodyPr/>
          <a:lstStyle/>
          <a:p>
            <a:r>
              <a:rPr lang="en-US" dirty="0"/>
              <a:t>Melissa Abdullah</a:t>
            </a:r>
          </a:p>
          <a:p>
            <a:pPr lvl="1"/>
            <a:r>
              <a:rPr lang="en-US" dirty="0"/>
              <a:t>Grant Officer, OGM</a:t>
            </a:r>
          </a:p>
          <a:p>
            <a:pPr lvl="2"/>
            <a:r>
              <a:rPr lang="en-US" dirty="0"/>
              <a:t>U.S. Department of Labor</a:t>
            </a:r>
          </a:p>
        </p:txBody>
      </p:sp>
      <p:sp>
        <p:nvSpPr>
          <p:cNvPr id="3" name="Content Placeholder 2">
            <a:extLst>
              <a:ext uri="{FF2B5EF4-FFF2-40B4-BE49-F238E27FC236}">
                <a16:creationId xmlns:a16="http://schemas.microsoft.com/office/drawing/2014/main" id="{E2BED0D9-11B9-41BB-B610-727CD264CD48}"/>
              </a:ext>
            </a:extLst>
          </p:cNvPr>
          <p:cNvSpPr>
            <a:spLocks noGrp="1"/>
          </p:cNvSpPr>
          <p:nvPr>
            <p:ph sz="half" idx="1"/>
            <p:custDataLst>
              <p:tags r:id="rId5"/>
            </p:custDataLst>
          </p:nvPr>
        </p:nvSpPr>
        <p:spPr>
          <a:xfrm>
            <a:off x="4399184" y="3874554"/>
            <a:ext cx="3566160" cy="2201789"/>
          </a:xfrm>
        </p:spPr>
        <p:txBody>
          <a:bodyPr/>
          <a:lstStyle/>
          <a:p>
            <a:r>
              <a:rPr lang="en-US" dirty="0"/>
              <a:t>Alexander Green</a:t>
            </a:r>
          </a:p>
          <a:p>
            <a:pPr lvl="1"/>
            <a:r>
              <a:rPr lang="en-US" dirty="0"/>
              <a:t>Workforce Analyst, REO</a:t>
            </a:r>
          </a:p>
          <a:p>
            <a:pPr lvl="2"/>
            <a:r>
              <a:rPr lang="en-US" dirty="0"/>
              <a:t>U.S. Department of Labor</a:t>
            </a:r>
          </a:p>
        </p:txBody>
      </p:sp>
      <p:sp>
        <p:nvSpPr>
          <p:cNvPr id="4" name="Content Placeholder 3">
            <a:extLst>
              <a:ext uri="{FF2B5EF4-FFF2-40B4-BE49-F238E27FC236}">
                <a16:creationId xmlns:a16="http://schemas.microsoft.com/office/drawing/2014/main" id="{A5DC4EBE-0A00-492E-9CD3-CBE1F6F1C0AF}"/>
              </a:ext>
            </a:extLst>
          </p:cNvPr>
          <p:cNvSpPr>
            <a:spLocks noGrp="1"/>
          </p:cNvSpPr>
          <p:nvPr>
            <p:ph sz="half" idx="2"/>
            <p:custDataLst>
              <p:tags r:id="rId6"/>
            </p:custDataLst>
          </p:nvPr>
        </p:nvSpPr>
        <p:spPr>
          <a:xfrm>
            <a:off x="8231587" y="3874554"/>
            <a:ext cx="3960413" cy="2201789"/>
          </a:xfrm>
        </p:spPr>
        <p:txBody>
          <a:bodyPr/>
          <a:lstStyle/>
          <a:p>
            <a:r>
              <a:rPr lang="en-US" dirty="0"/>
              <a:t>Jessica Lohmann</a:t>
            </a:r>
          </a:p>
          <a:p>
            <a:pPr lvl="1"/>
            <a:r>
              <a:rPr lang="en-US" dirty="0"/>
              <a:t>Senior Evaluation Specialist, CEO</a:t>
            </a:r>
          </a:p>
          <a:p>
            <a:pPr lvl="2"/>
            <a:r>
              <a:rPr lang="en-US" dirty="0"/>
              <a:t>U.S. Department of Labor</a:t>
            </a:r>
          </a:p>
        </p:txBody>
      </p:sp>
    </p:spTree>
    <p:custDataLst>
      <p:tags r:id="rId1"/>
    </p:custDataLst>
    <p:extLst>
      <p:ext uri="{BB962C8B-B14F-4D97-AF65-F5344CB8AC3E}">
        <p14:creationId xmlns:p14="http://schemas.microsoft.com/office/powerpoint/2010/main" val="3036869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20</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Grant Activities and Components</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380485"/>
          </a:xfrm>
          <a:prstGeom prst="rect">
            <a:avLst/>
          </a:prstGeom>
          <a:solidFill>
            <a:srgbClr val="F3F4F4"/>
          </a:solidFill>
          <a:ln>
            <a:solidFill>
              <a:schemeClr val="accent4"/>
            </a:solidFill>
          </a:ln>
        </p:spPr>
        <p:txBody>
          <a:bodyPr>
            <a:normAutofit fontScale="85000" lnSpcReduction="20000"/>
          </a:bodyPr>
          <a:lstStyle/>
          <a:p>
            <a:r>
              <a:rPr lang="en-US" dirty="0"/>
              <a:t>Community Colleges continued</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1379764"/>
            <a:ext cx="10515600" cy="4976586"/>
          </a:xfrm>
        </p:spPr>
        <p:txBody>
          <a:bodyPr/>
          <a:lstStyle/>
          <a:p>
            <a:pPr>
              <a:lnSpc>
                <a:spcPct val="100000"/>
              </a:lnSpc>
              <a:spcBef>
                <a:spcPts val="600"/>
              </a:spcBef>
            </a:pPr>
            <a:r>
              <a:rPr lang="en-US" sz="2200" dirty="0"/>
              <a:t>ETA expects grant budgets to limit community college adaptations or capacity building to 25 percent of the grant budget. However, ETA will consider higher percentages in cases where the applicant can demonstrate value to the target population through higher community college expenditures in these areas.</a:t>
            </a:r>
            <a:br>
              <a:rPr lang="en-US" sz="2200" dirty="0"/>
            </a:br>
            <a:endParaRPr lang="en-US" sz="2200" b="1" dirty="0"/>
          </a:p>
          <a:p>
            <a:pPr>
              <a:lnSpc>
                <a:spcPct val="100000"/>
              </a:lnSpc>
              <a:spcBef>
                <a:spcPts val="600"/>
              </a:spcBef>
            </a:pPr>
            <a:r>
              <a:rPr lang="en-US" sz="2200" dirty="0"/>
              <a:t>For more information on Pell Grants, see Volume 3 Chapter 3 of the 19-20 FSA Handbook (link below). </a:t>
            </a:r>
          </a:p>
          <a:p>
            <a:pPr marL="0" indent="0">
              <a:lnSpc>
                <a:spcPct val="100000"/>
              </a:lnSpc>
              <a:spcBef>
                <a:spcPts val="600"/>
              </a:spcBef>
              <a:buNone/>
            </a:pPr>
            <a:r>
              <a:rPr lang="en-US" sz="2200" u="sng" dirty="0">
                <a:hlinkClick r:id="rId8"/>
              </a:rPr>
              <a:t>https://ifap.ed.gov/sites/default/files/attachments/2019-10/1920FSAHbkVol3Ch3.pdf</a:t>
            </a:r>
            <a:r>
              <a:rPr lang="en-US" sz="2200" dirty="0"/>
              <a:t>.</a:t>
            </a:r>
            <a:br>
              <a:rPr lang="en-US" sz="2200" dirty="0"/>
            </a:br>
            <a:endParaRPr lang="en-US" sz="2200" dirty="0"/>
          </a:p>
          <a:p>
            <a:pPr>
              <a:lnSpc>
                <a:spcPct val="100000"/>
              </a:lnSpc>
              <a:spcBef>
                <a:spcPts val="600"/>
              </a:spcBef>
            </a:pPr>
            <a:r>
              <a:rPr lang="en-US" sz="2200" u="sng" dirty="0">
                <a:solidFill>
                  <a:srgbClr val="FF0000"/>
                </a:solidFill>
              </a:rPr>
              <a:t>Though ETA does not tend to specify the industries which grantees should train in as ETA wants this to be driven by the local/regional economy and labor market data, ETA does want to highlight the importance of focusing on occupations that offer a high-wage</a:t>
            </a:r>
            <a:r>
              <a:rPr lang="en-US" sz="2200" dirty="0">
                <a:solidFill>
                  <a:srgbClr val="FF0000"/>
                </a:solidFill>
              </a:rPr>
              <a:t>.</a:t>
            </a:r>
          </a:p>
          <a:p>
            <a:pPr marL="0" indent="0">
              <a:buNone/>
            </a:pPr>
            <a:endParaRPr lang="en-US" dirty="0"/>
          </a:p>
        </p:txBody>
      </p:sp>
    </p:spTree>
    <p:custDataLst>
      <p:tags r:id="rId1"/>
    </p:custDataLst>
    <p:extLst>
      <p:ext uri="{BB962C8B-B14F-4D97-AF65-F5344CB8AC3E}">
        <p14:creationId xmlns:p14="http://schemas.microsoft.com/office/powerpoint/2010/main" val="1344616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21</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Grant Activities and Components</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380485"/>
          </a:xfrm>
          <a:prstGeom prst="rect">
            <a:avLst/>
          </a:prstGeom>
          <a:solidFill>
            <a:srgbClr val="F3F4F4"/>
          </a:solidFill>
          <a:ln>
            <a:solidFill>
              <a:schemeClr val="accent4"/>
            </a:solidFill>
          </a:ln>
        </p:spPr>
        <p:txBody>
          <a:bodyPr>
            <a:normAutofit fontScale="85000" lnSpcReduction="20000"/>
          </a:bodyPr>
          <a:lstStyle/>
          <a:p>
            <a:r>
              <a:rPr lang="en-US" dirty="0"/>
              <a:t>Grantees/Sub-grantees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1379764"/>
            <a:ext cx="10515600" cy="4976586"/>
          </a:xfrm>
        </p:spPr>
        <p:txBody>
          <a:bodyPr/>
          <a:lstStyle/>
          <a:p>
            <a:pPr marL="0" indent="0">
              <a:lnSpc>
                <a:spcPct val="100000"/>
              </a:lnSpc>
              <a:spcBef>
                <a:spcPts val="600"/>
              </a:spcBef>
              <a:buNone/>
            </a:pPr>
            <a:r>
              <a:rPr lang="en-US" sz="2000" dirty="0">
                <a:solidFill>
                  <a:schemeClr val="tx2">
                    <a:lumMod val="90000"/>
                    <a:lumOff val="10000"/>
                  </a:schemeClr>
                </a:solidFill>
              </a:rPr>
              <a:t>Grantees will provide reentry services and will spend at least 75 percent (</a:t>
            </a:r>
            <a:r>
              <a:rPr lang="en-US" sz="2000" i="1" dirty="0">
                <a:solidFill>
                  <a:schemeClr val="tx2">
                    <a:lumMod val="90000"/>
                    <a:lumOff val="10000"/>
                  </a:schemeClr>
                </a:solidFill>
              </a:rPr>
              <a:t>or, if the previous slide’s 25 percent limit is increased, the entire remaining portion of the grant funds outside of the percentage spent on community college capacity building</a:t>
            </a:r>
            <a:r>
              <a:rPr lang="en-US" sz="2000" dirty="0">
                <a:solidFill>
                  <a:schemeClr val="tx2">
                    <a:lumMod val="90000"/>
                    <a:lumOff val="10000"/>
                  </a:schemeClr>
                </a:solidFill>
              </a:rPr>
              <a:t>) to offer the following services:</a:t>
            </a:r>
          </a:p>
          <a:p>
            <a:pPr>
              <a:lnSpc>
                <a:spcPct val="100000"/>
              </a:lnSpc>
              <a:spcBef>
                <a:spcPts val="600"/>
              </a:spcBef>
            </a:pPr>
            <a:r>
              <a:rPr lang="en-US" sz="2000" dirty="0"/>
              <a:t>Job assistance services;</a:t>
            </a:r>
          </a:p>
          <a:p>
            <a:pPr>
              <a:lnSpc>
                <a:spcPct val="100000"/>
              </a:lnSpc>
              <a:spcBef>
                <a:spcPts val="600"/>
              </a:spcBef>
            </a:pPr>
            <a:r>
              <a:rPr lang="en-US" sz="2000" dirty="0"/>
              <a:t>Job preparatory experiences;</a:t>
            </a:r>
          </a:p>
          <a:p>
            <a:pPr>
              <a:lnSpc>
                <a:spcPct val="100000"/>
              </a:lnSpc>
              <a:spcBef>
                <a:spcPts val="600"/>
              </a:spcBef>
            </a:pPr>
            <a:r>
              <a:rPr lang="en-US" sz="2000" dirty="0"/>
              <a:t>Career exploration activities;</a:t>
            </a:r>
          </a:p>
          <a:p>
            <a:pPr>
              <a:lnSpc>
                <a:spcPct val="100000"/>
              </a:lnSpc>
              <a:spcBef>
                <a:spcPts val="600"/>
              </a:spcBef>
            </a:pPr>
            <a:r>
              <a:rPr lang="en-US" sz="2000" dirty="0"/>
              <a:t>Assistance with applying for financial aid for postsecondary education;</a:t>
            </a:r>
          </a:p>
          <a:p>
            <a:pPr>
              <a:lnSpc>
                <a:spcPct val="100000"/>
              </a:lnSpc>
              <a:spcBef>
                <a:spcPts val="600"/>
              </a:spcBef>
            </a:pPr>
            <a:r>
              <a:rPr lang="en-US" sz="2000" dirty="0"/>
              <a:t>Tuition assistance, where financial aid is not available;</a:t>
            </a:r>
          </a:p>
          <a:p>
            <a:pPr>
              <a:lnSpc>
                <a:spcPct val="100000"/>
              </a:lnSpc>
              <a:spcBef>
                <a:spcPts val="600"/>
              </a:spcBef>
            </a:pPr>
            <a:r>
              <a:rPr lang="en-US" sz="2000" dirty="0"/>
              <a:t>Case management, including the development of an IDP that identifies strategies for achieving their employment goal, including overcoming barriers and acquiring supportive services;</a:t>
            </a:r>
          </a:p>
          <a:p>
            <a:pPr>
              <a:lnSpc>
                <a:spcPct val="100000"/>
              </a:lnSpc>
              <a:spcBef>
                <a:spcPts val="600"/>
              </a:spcBef>
            </a:pPr>
            <a:r>
              <a:rPr lang="en-US" sz="2000" dirty="0"/>
              <a:t>Legal services</a:t>
            </a:r>
          </a:p>
          <a:p>
            <a:pPr>
              <a:lnSpc>
                <a:spcPct val="100000"/>
              </a:lnSpc>
              <a:spcBef>
                <a:spcPts val="600"/>
              </a:spcBef>
            </a:pPr>
            <a:r>
              <a:rPr lang="en-US" sz="2000" dirty="0"/>
              <a:t>Assistance with linking participants to the social services required to help participants transition back to their communities; and</a:t>
            </a:r>
          </a:p>
          <a:p>
            <a:pPr>
              <a:lnSpc>
                <a:spcPct val="100000"/>
              </a:lnSpc>
              <a:spcBef>
                <a:spcPts val="600"/>
              </a:spcBef>
            </a:pPr>
            <a:r>
              <a:rPr lang="en-US" sz="2000" dirty="0"/>
              <a:t>Providing 12 months of follow-up services.</a:t>
            </a:r>
          </a:p>
          <a:p>
            <a:pPr marL="0" indent="0">
              <a:buNone/>
            </a:pPr>
            <a:endParaRPr lang="en-US" sz="2000" dirty="0"/>
          </a:p>
        </p:txBody>
      </p:sp>
    </p:spTree>
    <p:custDataLst>
      <p:tags r:id="rId1"/>
    </p:custDataLst>
    <p:extLst>
      <p:ext uri="{BB962C8B-B14F-4D97-AF65-F5344CB8AC3E}">
        <p14:creationId xmlns:p14="http://schemas.microsoft.com/office/powerpoint/2010/main" val="3051818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22</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Grant Activities and Components</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380485"/>
          </a:xfrm>
          <a:prstGeom prst="rect">
            <a:avLst/>
          </a:prstGeom>
          <a:solidFill>
            <a:srgbClr val="F3F4F4"/>
          </a:solidFill>
          <a:ln>
            <a:solidFill>
              <a:schemeClr val="accent4"/>
            </a:solidFill>
          </a:ln>
        </p:spPr>
        <p:txBody>
          <a:bodyPr>
            <a:normAutofit fontScale="85000" lnSpcReduction="20000"/>
          </a:bodyPr>
          <a:lstStyle/>
          <a:p>
            <a:r>
              <a:rPr lang="en-US" dirty="0"/>
              <a:t>Grantees/Sub-grantees continued</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1379764"/>
            <a:ext cx="10515600" cy="4976586"/>
          </a:xfrm>
        </p:spPr>
        <p:txBody>
          <a:bodyPr/>
          <a:lstStyle/>
          <a:p>
            <a:pPr>
              <a:lnSpc>
                <a:spcPct val="100000"/>
              </a:lnSpc>
              <a:spcBef>
                <a:spcPts val="600"/>
              </a:spcBef>
            </a:pPr>
            <a:r>
              <a:rPr lang="en-US" sz="3200" dirty="0"/>
              <a:t>Applicants </a:t>
            </a:r>
            <a:r>
              <a:rPr lang="en-US" sz="3200" dirty="0">
                <a:solidFill>
                  <a:schemeClr val="accent1">
                    <a:lumMod val="50000"/>
                  </a:schemeClr>
                </a:solidFill>
              </a:rPr>
              <a:t>must ensure that occupational training provided has no state or local licensing regulations that restrict individuals with criminal records from obtaining licenses in that career.</a:t>
            </a:r>
          </a:p>
        </p:txBody>
      </p:sp>
    </p:spTree>
    <p:custDataLst>
      <p:tags r:id="rId1"/>
    </p:custDataLst>
    <p:extLst>
      <p:ext uri="{BB962C8B-B14F-4D97-AF65-F5344CB8AC3E}">
        <p14:creationId xmlns:p14="http://schemas.microsoft.com/office/powerpoint/2010/main" val="3221200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23</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Priority Consideration</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39788" y="898071"/>
            <a:ext cx="10515600" cy="5291592"/>
          </a:xfrm>
        </p:spPr>
        <p:txBody>
          <a:bodyPr/>
          <a:lstStyle/>
          <a:p>
            <a:r>
              <a:rPr lang="en-US" sz="2800" dirty="0"/>
              <a:t>Applicants that demonstrate in number 10 of the abstract that at least one of their sub-grantees’ target areas is in an area of high poverty and high crime will receive one (1) bonus point. </a:t>
            </a:r>
          </a:p>
          <a:p>
            <a:r>
              <a:rPr lang="en-US" sz="2800" dirty="0"/>
              <a:t>Applicants will receive priority consideration of one (1) bonus point if the applicant has demonstrated in item number 9 of their abstract, at least one census tract in their target area is a qualified Opportunity Zone designated by the Secretary of Treasury; applicants will not receive additional bonus points for more than one opportunity zone.</a:t>
            </a:r>
          </a:p>
          <a:p>
            <a:r>
              <a:rPr lang="en-US" sz="2800" dirty="0"/>
              <a:t>Designated Opportunity Zone census tracts may be found at: </a:t>
            </a:r>
            <a:r>
              <a:rPr lang="en-US" sz="2800" dirty="0">
                <a:hlinkClick r:id="rId7"/>
              </a:rPr>
              <a:t>www.cdfifund.gov/pages/opportunity-zones.aspx</a:t>
            </a:r>
            <a:endParaRPr lang="en-US" sz="2800" dirty="0"/>
          </a:p>
          <a:p>
            <a:pPr marL="0" indent="0">
              <a:buNone/>
            </a:pPr>
            <a:r>
              <a:rPr lang="en-US" sz="2800" dirty="0"/>
              <a:t> </a:t>
            </a:r>
          </a:p>
          <a:p>
            <a:pPr marL="0" indent="0">
              <a:buNone/>
            </a:pPr>
            <a:endParaRPr lang="en-US" dirty="0"/>
          </a:p>
        </p:txBody>
      </p:sp>
    </p:spTree>
    <p:custDataLst>
      <p:tags r:id="rId1"/>
    </p:custDataLst>
    <p:extLst>
      <p:ext uri="{BB962C8B-B14F-4D97-AF65-F5344CB8AC3E}">
        <p14:creationId xmlns:p14="http://schemas.microsoft.com/office/powerpoint/2010/main" val="542528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24</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custDataLst>
              <p:tags r:id="rId3"/>
            </p:custDataLst>
          </p:nvPr>
        </p:nvSpPr>
        <p:spPr>
          <a:xfrm>
            <a:off x="800101" y="1405870"/>
            <a:ext cx="6553200" cy="2357891"/>
          </a:xfrm>
        </p:spPr>
        <p:txBody>
          <a:bodyPr/>
          <a:lstStyle/>
          <a:p>
            <a:r>
              <a:rPr lang="en-US" u="sng" dirty="0"/>
              <a:t>Evidence and Evaluation in Reentry</a:t>
            </a:r>
          </a:p>
        </p:txBody>
      </p:sp>
    </p:spTree>
    <p:custDataLst>
      <p:tags r:id="rId1"/>
    </p:custDataLst>
    <p:extLst>
      <p:ext uri="{BB962C8B-B14F-4D97-AF65-F5344CB8AC3E}">
        <p14:creationId xmlns:p14="http://schemas.microsoft.com/office/powerpoint/2010/main" val="1281683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t>25</a:t>
            </a:fld>
            <a:endParaRPr lang="en-US"/>
          </a:p>
        </p:txBody>
      </p:sp>
      <p:sp>
        <p:nvSpPr>
          <p:cNvPr id="3" name="Title 2"/>
          <p:cNvSpPr>
            <a:spLocks noGrp="1"/>
          </p:cNvSpPr>
          <p:nvPr>
            <p:ph type="title"/>
            <p:custDataLst>
              <p:tags r:id="rId3"/>
            </p:custDataLst>
          </p:nvPr>
        </p:nvSpPr>
        <p:spPr>
          <a:xfrm>
            <a:off x="805866" y="46208"/>
            <a:ext cx="11081334" cy="786384"/>
          </a:xfrm>
        </p:spPr>
        <p:txBody>
          <a:bodyPr/>
          <a:lstStyle/>
          <a:p>
            <a:r>
              <a:rPr lang="en-US" dirty="0"/>
              <a:t>Goals and objectives</a:t>
            </a:r>
          </a:p>
        </p:txBody>
      </p:sp>
      <p:sp>
        <p:nvSpPr>
          <p:cNvPr id="5" name="Content Placeholder 4"/>
          <p:cNvSpPr>
            <a:spLocks noGrp="1"/>
          </p:cNvSpPr>
          <p:nvPr>
            <p:ph sz="half" idx="2"/>
            <p:custDataLst>
              <p:tags r:id="rId4"/>
            </p:custDataLst>
          </p:nvPr>
        </p:nvSpPr>
        <p:spPr>
          <a:xfrm>
            <a:off x="839788" y="1989878"/>
            <a:ext cx="10515600" cy="4199785"/>
          </a:xfrm>
        </p:spPr>
        <p:txBody>
          <a:bodyPr/>
          <a:lstStyle/>
          <a:p>
            <a:r>
              <a:rPr lang="en-US" dirty="0"/>
              <a:t>Importance of evidence and evaluation </a:t>
            </a:r>
          </a:p>
          <a:p>
            <a:r>
              <a:rPr lang="en-US" dirty="0"/>
              <a:t>Overview of reentry research </a:t>
            </a:r>
          </a:p>
          <a:p>
            <a:r>
              <a:rPr lang="en-US" dirty="0"/>
              <a:t>Where you fit in!</a:t>
            </a:r>
          </a:p>
        </p:txBody>
      </p:sp>
    </p:spTree>
    <p:custDataLst>
      <p:tags r:id="rId1"/>
    </p:custDataLst>
    <p:extLst>
      <p:ext uri="{BB962C8B-B14F-4D97-AF65-F5344CB8AC3E}">
        <p14:creationId xmlns:p14="http://schemas.microsoft.com/office/powerpoint/2010/main" val="3462755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26</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r>
              <a:rPr lang="en-US" dirty="0"/>
              <a:t>Why the Focus on Evidence?</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05866" y="1264164"/>
            <a:ext cx="10515600" cy="4199785"/>
          </a:xfrm>
        </p:spPr>
        <p:txBody>
          <a:bodyPr/>
          <a:lstStyle/>
          <a:p>
            <a:r>
              <a:rPr lang="en-US" sz="2200" dirty="0"/>
              <a:t>Increased emphasis on learning and program improvement on the ground</a:t>
            </a:r>
          </a:p>
          <a:p>
            <a:pPr lvl="1">
              <a:buFont typeface="Wingdings" panose="05000000000000000000" pitchFamily="2" charset="2"/>
              <a:buChar char="Ø"/>
            </a:pPr>
            <a:r>
              <a:rPr lang="en-US" sz="2000" dirty="0"/>
              <a:t>Continuous learning and program improvement</a:t>
            </a:r>
          </a:p>
          <a:p>
            <a:pPr lvl="1">
              <a:buFont typeface="Wingdings" panose="05000000000000000000" pitchFamily="2" charset="2"/>
              <a:buChar char="Ø"/>
            </a:pPr>
            <a:r>
              <a:rPr lang="en-US" sz="2000" dirty="0"/>
              <a:t>Determining if end goals are achieved </a:t>
            </a:r>
          </a:p>
          <a:p>
            <a:pPr lvl="1">
              <a:buFont typeface="Wingdings" panose="05000000000000000000" pitchFamily="2" charset="2"/>
              <a:buChar char="Ø"/>
            </a:pPr>
            <a:r>
              <a:rPr lang="en-US" sz="2000" dirty="0"/>
              <a:t>Making informed decisions that impact outcomes of interest (ex. employment and recidivism)</a:t>
            </a:r>
          </a:p>
          <a:p>
            <a:r>
              <a:rPr lang="en-US" sz="2200" dirty="0"/>
              <a:t>Increased emphasis on evidence-based policymaking at all levels of government and in the private sector, for example:</a:t>
            </a:r>
          </a:p>
          <a:p>
            <a:pPr lvl="1">
              <a:buFont typeface="Wingdings" panose="05000000000000000000" pitchFamily="2" charset="2"/>
              <a:buChar char="Ø"/>
            </a:pPr>
            <a:r>
              <a:rPr lang="en-US" dirty="0"/>
              <a:t>The President’s FY21 budget, </a:t>
            </a:r>
            <a:r>
              <a:rPr lang="en-US" b="1" dirty="0"/>
              <a:t>“</a:t>
            </a:r>
            <a:r>
              <a:rPr lang="en-US" dirty="0"/>
              <a:t>Uses Evidence to Promote Better Outcomes.</a:t>
            </a:r>
            <a:r>
              <a:rPr lang="en-US" b="1" dirty="0"/>
              <a:t>”</a:t>
            </a:r>
          </a:p>
          <a:p>
            <a:pPr lvl="1">
              <a:buFont typeface="Wingdings" panose="05000000000000000000" pitchFamily="2" charset="2"/>
              <a:buChar char="Ø"/>
            </a:pPr>
            <a:r>
              <a:rPr lang="en-US" dirty="0"/>
              <a:t>Foundations for Evidence-Based Policymaking Act</a:t>
            </a:r>
          </a:p>
          <a:p>
            <a:pPr lvl="1">
              <a:buFont typeface="Wingdings" panose="05000000000000000000" pitchFamily="2" charset="2"/>
              <a:buChar char="Ø"/>
            </a:pPr>
            <a:r>
              <a:rPr lang="en-US" dirty="0"/>
              <a:t>Evidence reviews</a:t>
            </a:r>
          </a:p>
          <a:p>
            <a:pPr lvl="1">
              <a:buFont typeface="Wingdings" panose="05000000000000000000" pitchFamily="2" charset="2"/>
              <a:buChar char="Ø"/>
            </a:pPr>
            <a:r>
              <a:rPr lang="en-US" dirty="0"/>
              <a:t>Private philanthropic organizations calling for evaluation and the use of evidence</a:t>
            </a:r>
          </a:p>
          <a:p>
            <a:pPr marL="365760" lvl="1" indent="0">
              <a:buNone/>
            </a:pPr>
            <a:endParaRPr lang="en-US" dirty="0"/>
          </a:p>
          <a:p>
            <a:endParaRPr lang="en-US" dirty="0"/>
          </a:p>
        </p:txBody>
      </p:sp>
    </p:spTree>
    <p:custDataLst>
      <p:tags r:id="rId1"/>
    </p:custDataLst>
    <p:extLst>
      <p:ext uri="{BB962C8B-B14F-4D97-AF65-F5344CB8AC3E}">
        <p14:creationId xmlns:p14="http://schemas.microsoft.com/office/powerpoint/2010/main" val="3786400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27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r>
              <a:rPr lang="en-US" dirty="0"/>
              <a:t>Use of Evidence in Policy/Program Implementation </a:t>
            </a:r>
          </a:p>
        </p:txBody>
      </p:sp>
      <p:pic>
        <p:nvPicPr>
          <p:cNvPr id="7"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04425" y="4222977"/>
            <a:ext cx="2005758" cy="124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1744" y="2812481"/>
            <a:ext cx="2359925"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5242" y="2812480"/>
            <a:ext cx="2005013"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Bent Arrow 9"/>
          <p:cNvSpPr/>
          <p:nvPr>
            <p:custDataLst>
              <p:tags r:id="rId4"/>
            </p:custDataLst>
          </p:nvPr>
        </p:nvSpPr>
        <p:spPr>
          <a:xfrm rot="5400000">
            <a:off x="7368279" y="1781529"/>
            <a:ext cx="813816" cy="868680"/>
          </a:xfrm>
          <a:prstGeom prst="ben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FF0000"/>
              </a:solidFill>
            </a:endParaRPr>
          </a:p>
        </p:txBody>
      </p:sp>
      <p:sp>
        <p:nvSpPr>
          <p:cNvPr id="11" name="TextBox 11"/>
          <p:cNvSpPr txBox="1"/>
          <p:nvPr>
            <p:custDataLst>
              <p:tags r:id="rId5"/>
            </p:custDataLst>
          </p:nvPr>
        </p:nvSpPr>
        <p:spPr>
          <a:xfrm>
            <a:off x="7460772" y="3203154"/>
            <a:ext cx="1553952"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chemeClr val="bg1"/>
                </a:solidFill>
              </a:rPr>
              <a:t>Implement</a:t>
            </a:r>
          </a:p>
        </p:txBody>
      </p:sp>
      <p:sp>
        <p:nvSpPr>
          <p:cNvPr id="12" name="TextBox 12"/>
          <p:cNvSpPr txBox="1"/>
          <p:nvPr>
            <p:custDataLst>
              <p:tags r:id="rId6"/>
            </p:custDataLst>
          </p:nvPr>
        </p:nvSpPr>
        <p:spPr>
          <a:xfrm>
            <a:off x="5616469" y="4609261"/>
            <a:ext cx="1240724"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chemeClr val="bg1"/>
                </a:solidFill>
              </a:rPr>
              <a:t>Evaluate</a:t>
            </a:r>
          </a:p>
        </p:txBody>
      </p:sp>
      <p:sp>
        <p:nvSpPr>
          <p:cNvPr id="13" name="TextBox 13"/>
          <p:cNvSpPr txBox="1"/>
          <p:nvPr>
            <p:custDataLst>
              <p:tags r:id="rId7"/>
            </p:custDataLst>
          </p:nvPr>
        </p:nvSpPr>
        <p:spPr>
          <a:xfrm>
            <a:off x="3065619" y="3018488"/>
            <a:ext cx="2093650" cy="83099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dirty="0">
                <a:solidFill>
                  <a:schemeClr val="bg1"/>
                </a:solidFill>
              </a:rPr>
              <a:t>Use Evaluation </a:t>
            </a:r>
          </a:p>
          <a:p>
            <a:pPr algn="ctr"/>
            <a:r>
              <a:rPr lang="en-US" sz="2400" dirty="0">
                <a:solidFill>
                  <a:schemeClr val="bg1"/>
                </a:solidFill>
              </a:rPr>
              <a:t>to Improve </a:t>
            </a:r>
          </a:p>
        </p:txBody>
      </p:sp>
      <p:sp>
        <p:nvSpPr>
          <p:cNvPr id="14" name="Bent Arrow 13"/>
          <p:cNvSpPr/>
          <p:nvPr>
            <p:custDataLst>
              <p:tags r:id="rId8"/>
            </p:custDataLst>
          </p:nvPr>
        </p:nvSpPr>
        <p:spPr>
          <a:xfrm rot="10800000">
            <a:off x="7460772" y="4286065"/>
            <a:ext cx="813816" cy="868680"/>
          </a:xfrm>
          <a:prstGeom prst="ben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FF0000"/>
              </a:solidFill>
            </a:endParaRPr>
          </a:p>
        </p:txBody>
      </p:sp>
      <p:sp>
        <p:nvSpPr>
          <p:cNvPr id="15" name="Bent Arrow 14"/>
          <p:cNvSpPr/>
          <p:nvPr>
            <p:custDataLst>
              <p:tags r:id="rId9"/>
            </p:custDataLst>
          </p:nvPr>
        </p:nvSpPr>
        <p:spPr>
          <a:xfrm rot="16200000">
            <a:off x="3910067" y="4405753"/>
            <a:ext cx="813816" cy="868680"/>
          </a:xfrm>
          <a:prstGeom prst="ben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FF0000"/>
              </a:solidFill>
            </a:endParaRPr>
          </a:p>
        </p:txBody>
      </p:sp>
      <p:sp>
        <p:nvSpPr>
          <p:cNvPr id="16" name="Bent Arrow 15"/>
          <p:cNvSpPr/>
          <p:nvPr>
            <p:custDataLst>
              <p:tags r:id="rId10"/>
            </p:custDataLst>
          </p:nvPr>
        </p:nvSpPr>
        <p:spPr>
          <a:xfrm>
            <a:off x="3910066" y="1578837"/>
            <a:ext cx="813816" cy="868680"/>
          </a:xfrm>
          <a:prstGeom prst="ben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FF0000"/>
              </a:solidFill>
            </a:endParaRPr>
          </a:p>
        </p:txBody>
      </p:sp>
      <p:pic>
        <p:nvPicPr>
          <p:cNvPr id="17"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9269" y="1391331"/>
            <a:ext cx="2005758" cy="124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8"/>
          <p:cNvSpPr txBox="1"/>
          <p:nvPr>
            <p:custDataLst>
              <p:tags r:id="rId11"/>
            </p:custDataLst>
          </p:nvPr>
        </p:nvSpPr>
        <p:spPr>
          <a:xfrm>
            <a:off x="5761236" y="1782344"/>
            <a:ext cx="801823"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chemeClr val="bg1"/>
                </a:solidFill>
              </a:rPr>
              <a:t>Plan</a:t>
            </a:r>
          </a:p>
        </p:txBody>
      </p:sp>
    </p:spTree>
    <p:custDataLst>
      <p:tags r:id="rId1"/>
    </p:custDataLst>
    <p:extLst>
      <p:ext uri="{BB962C8B-B14F-4D97-AF65-F5344CB8AC3E}">
        <p14:creationId xmlns:p14="http://schemas.microsoft.com/office/powerpoint/2010/main" val="852221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28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r>
              <a:rPr lang="en-US" dirty="0"/>
              <a:t>What We Know Now</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39788" y="1989878"/>
            <a:ext cx="10515600" cy="4199785"/>
          </a:xfrm>
        </p:spPr>
        <p:txBody>
          <a:bodyPr/>
          <a:lstStyle/>
          <a:p>
            <a:r>
              <a:rPr lang="en-US" dirty="0"/>
              <a:t>Those who are employed are less likely to become involved in </a:t>
            </a:r>
            <a:r>
              <a:rPr lang="en-US"/>
              <a:t>criminal activity</a:t>
            </a:r>
          </a:p>
          <a:p>
            <a:r>
              <a:rPr lang="en-US"/>
              <a:t>Limited </a:t>
            </a:r>
            <a:r>
              <a:rPr lang="en-US" dirty="0"/>
              <a:t>research on reemployment-focused reentry models with mixed results</a:t>
            </a:r>
          </a:p>
          <a:p>
            <a:r>
              <a:rPr lang="en-US" dirty="0"/>
              <a:t>Modest positive results found in programs targeting older ex-prisoners and with:</a:t>
            </a:r>
          </a:p>
          <a:p>
            <a:pPr lvl="1">
              <a:buFont typeface="Wingdings" panose="05000000000000000000" pitchFamily="2" charset="2"/>
              <a:buChar char="Ø"/>
            </a:pPr>
            <a:r>
              <a:rPr lang="en-US" sz="2000" dirty="0"/>
              <a:t>integrated services </a:t>
            </a:r>
          </a:p>
          <a:p>
            <a:pPr lvl="1">
              <a:buFont typeface="Wingdings" panose="05000000000000000000" pitchFamily="2" charset="2"/>
              <a:buChar char="Ø"/>
            </a:pPr>
            <a:r>
              <a:rPr lang="en-US" sz="2000" dirty="0"/>
              <a:t>models using financial incentives</a:t>
            </a:r>
          </a:p>
          <a:p>
            <a:pPr lvl="1">
              <a:buFont typeface="Wingdings" panose="05000000000000000000" pitchFamily="2" charset="2"/>
              <a:buChar char="Ø"/>
            </a:pPr>
            <a:r>
              <a:rPr lang="en-US" sz="2000" dirty="0"/>
              <a:t>transitional jobs</a:t>
            </a:r>
          </a:p>
          <a:p>
            <a:endParaRPr lang="en-US" dirty="0"/>
          </a:p>
        </p:txBody>
      </p:sp>
    </p:spTree>
    <p:custDataLst>
      <p:tags r:id="rId1"/>
    </p:custDataLst>
    <p:extLst>
      <p:ext uri="{BB962C8B-B14F-4D97-AF65-F5344CB8AC3E}">
        <p14:creationId xmlns:p14="http://schemas.microsoft.com/office/powerpoint/2010/main" val="4224947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t>29</a:t>
            </a:fld>
            <a:endParaRPr lang="en-US"/>
          </a:p>
        </p:txBody>
      </p:sp>
      <p:sp>
        <p:nvSpPr>
          <p:cNvPr id="3" name="Title 2"/>
          <p:cNvSpPr>
            <a:spLocks noGrp="1"/>
          </p:cNvSpPr>
          <p:nvPr>
            <p:ph type="title"/>
            <p:custDataLst>
              <p:tags r:id="rId3"/>
            </p:custDataLst>
          </p:nvPr>
        </p:nvSpPr>
        <p:spPr>
          <a:xfrm>
            <a:off x="805866" y="46208"/>
            <a:ext cx="11081334" cy="786384"/>
          </a:xfrm>
        </p:spPr>
        <p:txBody>
          <a:bodyPr/>
          <a:lstStyle/>
          <a:p>
            <a:r>
              <a:rPr lang="en-US" dirty="0"/>
              <a:t>What We Know Now (Continued) </a:t>
            </a:r>
          </a:p>
        </p:txBody>
      </p:sp>
      <p:sp>
        <p:nvSpPr>
          <p:cNvPr id="4" name="Text Placeholder 3"/>
          <p:cNvSpPr>
            <a:spLocks noGrp="1"/>
          </p:cNvSpPr>
          <p:nvPr>
            <p:ph type="body" idx="1"/>
            <p:custDataLst>
              <p:tags r:id="rId4"/>
            </p:custDataLst>
          </p:nvPr>
        </p:nvSpPr>
        <p:spPr>
          <a:xfrm>
            <a:off x="839788" y="999279"/>
            <a:ext cx="10515600" cy="823912"/>
          </a:xfrm>
          <a:prstGeom prst="rect">
            <a:avLst/>
          </a:prstGeom>
          <a:solidFill>
            <a:srgbClr val="F3F4F4"/>
          </a:solidFill>
          <a:ln>
            <a:solidFill>
              <a:schemeClr val="accent4"/>
            </a:solidFill>
          </a:ln>
        </p:spPr>
        <p:txBody>
          <a:bodyPr/>
          <a:lstStyle/>
          <a:p>
            <a:r>
              <a:rPr lang="en-US" dirty="0"/>
              <a:t>Young Adults</a:t>
            </a:r>
          </a:p>
        </p:txBody>
      </p:sp>
      <p:sp>
        <p:nvSpPr>
          <p:cNvPr id="5" name="Content Placeholder 4"/>
          <p:cNvSpPr>
            <a:spLocks noGrp="1"/>
          </p:cNvSpPr>
          <p:nvPr>
            <p:ph sz="half" idx="2"/>
            <p:custDataLst>
              <p:tags r:id="rId5"/>
            </p:custDataLst>
          </p:nvPr>
        </p:nvSpPr>
        <p:spPr>
          <a:xfrm>
            <a:off x="839788" y="1989878"/>
            <a:ext cx="10515600" cy="4199785"/>
          </a:xfrm>
        </p:spPr>
        <p:txBody>
          <a:bodyPr/>
          <a:lstStyle/>
          <a:p>
            <a:r>
              <a:rPr lang="en-US" dirty="0"/>
              <a:t>Young adults have higher arrest rates and unique needs</a:t>
            </a:r>
          </a:p>
          <a:p>
            <a:r>
              <a:rPr lang="en-US" dirty="0"/>
              <a:t>Using ancillary services to make employment programs more effective</a:t>
            </a:r>
          </a:p>
          <a:p>
            <a:pPr lvl="1">
              <a:buFont typeface="Wingdings" panose="05000000000000000000" pitchFamily="2" charset="2"/>
              <a:buChar char="Ø"/>
            </a:pPr>
            <a:r>
              <a:rPr lang="en-US" dirty="0"/>
              <a:t>Case management</a:t>
            </a:r>
          </a:p>
          <a:p>
            <a:pPr lvl="1">
              <a:buFont typeface="Wingdings" panose="05000000000000000000" pitchFamily="2" charset="2"/>
              <a:buChar char="Ø"/>
            </a:pPr>
            <a:r>
              <a:rPr lang="en-US" dirty="0"/>
              <a:t>Wrap-around services</a:t>
            </a:r>
          </a:p>
          <a:p>
            <a:pPr lvl="1">
              <a:buFont typeface="Wingdings" panose="05000000000000000000" pitchFamily="2" charset="2"/>
              <a:buChar char="Ø"/>
            </a:pPr>
            <a:r>
              <a:rPr lang="en-US" dirty="0"/>
              <a:t>Cognitive behavioral therapy</a:t>
            </a:r>
          </a:p>
          <a:p>
            <a:pPr lvl="1">
              <a:buFont typeface="Wingdings" panose="05000000000000000000" pitchFamily="2" charset="2"/>
              <a:buChar char="Ø"/>
            </a:pPr>
            <a:r>
              <a:rPr lang="en-US" dirty="0"/>
              <a:t>Additional supports</a:t>
            </a:r>
          </a:p>
          <a:p>
            <a:r>
              <a:rPr lang="en-US" dirty="0"/>
              <a:t>New strategies and evidence continue to emerge!</a:t>
            </a:r>
          </a:p>
          <a:p>
            <a:endParaRPr lang="en-US" dirty="0"/>
          </a:p>
        </p:txBody>
      </p:sp>
    </p:spTree>
    <p:custDataLst>
      <p:tags r:id="rId1"/>
    </p:custDataLst>
    <p:extLst>
      <p:ext uri="{BB962C8B-B14F-4D97-AF65-F5344CB8AC3E}">
        <p14:creationId xmlns:p14="http://schemas.microsoft.com/office/powerpoint/2010/main" val="3178731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3</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custDataLst>
              <p:tags r:id="rId3"/>
            </p:custDataLst>
          </p:nvPr>
        </p:nvSpPr>
        <p:spPr>
          <a:xfrm>
            <a:off x="805866" y="46208"/>
            <a:ext cx="11081334" cy="786384"/>
          </a:xfrm>
        </p:spPr>
        <p:txBody>
          <a:bodyPr/>
          <a:lstStyle/>
          <a:p>
            <a:r>
              <a:rPr lang="en-US" dirty="0"/>
              <a:t>Key Young Adult Reentry Partnership FOA Areas of Focus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custDataLst>
              <p:tags r:id="rId4"/>
            </p:custDataLst>
          </p:nvPr>
        </p:nvSpPr>
        <p:spPr>
          <a:xfrm>
            <a:off x="805866" y="1137446"/>
            <a:ext cx="11081334" cy="5039517"/>
          </a:xfrm>
        </p:spPr>
        <p:txBody>
          <a:bodyPr>
            <a:normAutofit/>
          </a:bodyPr>
          <a:lstStyle/>
          <a:p>
            <a:r>
              <a:rPr lang="en-US" sz="3600" dirty="0"/>
              <a:t>Application Submission Requirements</a:t>
            </a:r>
          </a:p>
          <a:p>
            <a:r>
              <a:rPr lang="en-US" sz="3600" dirty="0"/>
              <a:t>Eligibility</a:t>
            </a:r>
          </a:p>
          <a:p>
            <a:r>
              <a:rPr lang="en-US" sz="3600" dirty="0"/>
              <a:t>Partnerships</a:t>
            </a:r>
          </a:p>
          <a:p>
            <a:r>
              <a:rPr lang="en-US" sz="3600" dirty="0"/>
              <a:t>Grant Activities and Components</a:t>
            </a:r>
          </a:p>
          <a:p>
            <a:r>
              <a:rPr lang="en-US" sz="3600" dirty="0"/>
              <a:t>Priority Consideration</a:t>
            </a:r>
          </a:p>
          <a:p>
            <a:r>
              <a:rPr lang="en-US" sz="3600" dirty="0"/>
              <a:t>ETA Evaluation</a:t>
            </a:r>
          </a:p>
        </p:txBody>
      </p:sp>
    </p:spTree>
    <p:custDataLst>
      <p:tags r:id="rId1"/>
    </p:custDataLst>
    <p:extLst>
      <p:ext uri="{BB962C8B-B14F-4D97-AF65-F5344CB8AC3E}">
        <p14:creationId xmlns:p14="http://schemas.microsoft.com/office/powerpoint/2010/main" val="409103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30</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r>
              <a:rPr lang="en-US" dirty="0"/>
              <a:t>Resources on Reentry </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69078" y="1043580"/>
            <a:ext cx="10515600" cy="4199785"/>
          </a:xfrm>
        </p:spPr>
        <p:txBody>
          <a:bodyPr/>
          <a:lstStyle/>
          <a:p>
            <a:pPr>
              <a:spcBef>
                <a:spcPts val="0"/>
              </a:spcBef>
            </a:pPr>
            <a:r>
              <a:rPr lang="en-US" sz="1800" dirty="0"/>
              <a:t>Supporting Reentry Employment and Success: A Summary of the Evidence for Adults and Young Adults</a:t>
            </a:r>
          </a:p>
          <a:p>
            <a:pPr lvl="1">
              <a:spcBef>
                <a:spcPts val="0"/>
              </a:spcBef>
            </a:pPr>
            <a:r>
              <a:rPr lang="en-US" sz="1600" dirty="0">
                <a:hlinkClick r:id="rId7"/>
              </a:rPr>
              <a:t>https://www.dol.gov/sites/dolgov/files/OASP/evaluation/pdf/REOSupportingReentryEmploymentRB090319.pdf</a:t>
            </a:r>
            <a:endParaRPr lang="en-US" sz="1600" dirty="0"/>
          </a:p>
          <a:p>
            <a:pPr>
              <a:spcBef>
                <a:spcPts val="0"/>
              </a:spcBef>
            </a:pPr>
            <a:r>
              <a:rPr lang="en-US" sz="1800" dirty="0"/>
              <a:t>What Works in Reentry Clearinghouse</a:t>
            </a:r>
          </a:p>
          <a:p>
            <a:pPr lvl="1">
              <a:spcBef>
                <a:spcPts val="0"/>
              </a:spcBef>
            </a:pPr>
            <a:r>
              <a:rPr lang="en-US" sz="1800" dirty="0">
                <a:hlinkClick r:id="rId8"/>
              </a:rPr>
              <a:t>http://whatworks.csgjusticecenter.org/focus-area/employment-topic</a:t>
            </a:r>
            <a:endParaRPr lang="en-US" sz="1800" dirty="0"/>
          </a:p>
          <a:p>
            <a:pPr>
              <a:spcBef>
                <a:spcPts val="0"/>
              </a:spcBef>
            </a:pPr>
            <a:r>
              <a:rPr lang="en-US" sz="1800" dirty="0"/>
              <a:t>Clearinghouse on Labor Evaluation and Research (CLEAR): Reentry </a:t>
            </a:r>
          </a:p>
          <a:p>
            <a:pPr lvl="1">
              <a:spcBef>
                <a:spcPts val="0"/>
              </a:spcBef>
            </a:pPr>
            <a:r>
              <a:rPr lang="en-US" sz="1800" dirty="0">
                <a:hlinkClick r:id="rId9"/>
              </a:rPr>
              <a:t>https://clear.dol.gov/taxonomy/term/557</a:t>
            </a:r>
            <a:endParaRPr lang="en-US" sz="1800" dirty="0"/>
          </a:p>
          <a:p>
            <a:pPr>
              <a:spcBef>
                <a:spcPts val="0"/>
              </a:spcBef>
            </a:pPr>
            <a:r>
              <a:rPr lang="en-US" sz="2000" dirty="0"/>
              <a:t>Crime Solutions Employment Topic</a:t>
            </a:r>
          </a:p>
          <a:p>
            <a:pPr lvl="1">
              <a:spcBef>
                <a:spcPts val="0"/>
              </a:spcBef>
            </a:pPr>
            <a:r>
              <a:rPr lang="en-US" sz="1800" dirty="0">
                <a:hlinkClick r:id="rId10"/>
              </a:rPr>
              <a:t>https://www.crimesolutions.gov/TopicDetails.aspx?ID=192</a:t>
            </a:r>
            <a:r>
              <a:rPr lang="en-US" sz="1800" dirty="0"/>
              <a:t> </a:t>
            </a:r>
          </a:p>
          <a:p>
            <a:pPr>
              <a:spcBef>
                <a:spcPts val="0"/>
              </a:spcBef>
            </a:pPr>
            <a:r>
              <a:rPr lang="en-US" sz="1800" dirty="0"/>
              <a:t>Youth.gov Juvenile Justice Topic</a:t>
            </a:r>
          </a:p>
          <a:p>
            <a:pPr lvl="1">
              <a:spcBef>
                <a:spcPts val="0"/>
              </a:spcBef>
            </a:pPr>
            <a:r>
              <a:rPr lang="en-US" sz="1800" dirty="0">
                <a:hlinkClick r:id="rId11"/>
              </a:rPr>
              <a:t>https://youth.gov/youth-topics/juvenile-justice</a:t>
            </a:r>
            <a:r>
              <a:rPr lang="en-US" sz="1800" dirty="0"/>
              <a:t> </a:t>
            </a:r>
          </a:p>
          <a:p>
            <a:pPr>
              <a:spcBef>
                <a:spcPts val="0"/>
              </a:spcBef>
            </a:pPr>
            <a:r>
              <a:rPr lang="en-US" sz="1800" dirty="0"/>
              <a:t>OJJDP Model Programs Guide</a:t>
            </a:r>
          </a:p>
          <a:p>
            <a:pPr lvl="1">
              <a:spcBef>
                <a:spcPts val="0"/>
              </a:spcBef>
            </a:pPr>
            <a:r>
              <a:rPr lang="en-US" sz="1800" dirty="0">
                <a:hlinkClick r:id="rId12"/>
              </a:rPr>
              <a:t>https://www.ojjdp.gov/mpg/</a:t>
            </a:r>
            <a:r>
              <a:rPr lang="en-US" sz="1800" dirty="0"/>
              <a:t> </a:t>
            </a:r>
          </a:p>
          <a:p>
            <a:pPr>
              <a:spcBef>
                <a:spcPts val="0"/>
              </a:spcBef>
            </a:pPr>
            <a:r>
              <a:rPr lang="en-US" sz="1800" dirty="0"/>
              <a:t>Blueprints Program</a:t>
            </a:r>
          </a:p>
          <a:p>
            <a:pPr lvl="1">
              <a:spcBef>
                <a:spcPts val="0"/>
              </a:spcBef>
            </a:pPr>
            <a:r>
              <a:rPr lang="en-US" sz="1800" u="sng" dirty="0">
                <a:hlinkClick r:id="rId13"/>
              </a:rPr>
              <a:t>http://www.blueprintsprograms.com/</a:t>
            </a:r>
            <a:endParaRPr lang="en-US" sz="1800" u="sng" dirty="0"/>
          </a:p>
          <a:p>
            <a:pPr>
              <a:spcBef>
                <a:spcPts val="0"/>
              </a:spcBef>
            </a:pPr>
            <a:r>
              <a:rPr lang="en-US" sz="1800" dirty="0" err="1"/>
              <a:t>WorkforceGPS</a:t>
            </a:r>
            <a:r>
              <a:rPr lang="en-US" sz="1800" dirty="0"/>
              <a:t> REO Page</a:t>
            </a:r>
          </a:p>
          <a:p>
            <a:pPr lvl="1">
              <a:spcBef>
                <a:spcPts val="0"/>
              </a:spcBef>
            </a:pPr>
            <a:r>
              <a:rPr lang="en-US" sz="1800" dirty="0">
                <a:hlinkClick r:id="rId14"/>
              </a:rPr>
              <a:t>https://reo.workforcegps.org/</a:t>
            </a:r>
            <a:endParaRPr lang="en-US" sz="1800" dirty="0"/>
          </a:p>
          <a:p>
            <a:pPr>
              <a:spcBef>
                <a:spcPts val="0"/>
              </a:spcBef>
            </a:pPr>
            <a:r>
              <a:rPr lang="en-US" sz="1800" dirty="0"/>
              <a:t>Linking Employment Activities Pre-Release Implementation Study</a:t>
            </a:r>
          </a:p>
          <a:p>
            <a:pPr lvl="1">
              <a:spcBef>
                <a:spcPts val="0"/>
              </a:spcBef>
            </a:pPr>
            <a:r>
              <a:rPr lang="en-US" sz="1800" dirty="0">
                <a:hlinkClick r:id="rId15"/>
              </a:rPr>
              <a:t>https://www.dol.gov/asp/evaluation/completed-studies/LEAP-Final-Report.pdf</a:t>
            </a:r>
            <a:endParaRPr lang="en-US" sz="1800" dirty="0"/>
          </a:p>
          <a:p>
            <a:pPr lvl="1">
              <a:spcBef>
                <a:spcPts val="0"/>
              </a:spcBef>
            </a:pPr>
            <a:r>
              <a:rPr lang="en-US" sz="1800" dirty="0">
                <a:hlinkClick r:id="rId16"/>
              </a:rPr>
              <a:t>https://www.dol.gov/asp/evaluation/completed-studies/LEAP-Compendium.pdf</a:t>
            </a:r>
            <a:r>
              <a:rPr lang="en-US" sz="1800" dirty="0"/>
              <a:t> </a:t>
            </a:r>
          </a:p>
        </p:txBody>
      </p:sp>
    </p:spTree>
    <p:custDataLst>
      <p:tags r:id="rId1"/>
    </p:custDataLst>
    <p:extLst>
      <p:ext uri="{BB962C8B-B14F-4D97-AF65-F5344CB8AC3E}">
        <p14:creationId xmlns:p14="http://schemas.microsoft.com/office/powerpoint/2010/main" val="4102463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31</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r>
              <a:rPr lang="en-US" dirty="0"/>
              <a:t>Evaluation Requirements </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39788" y="1989878"/>
            <a:ext cx="10515600" cy="4199785"/>
          </a:xfrm>
        </p:spPr>
        <p:txBody>
          <a:bodyPr/>
          <a:lstStyle/>
          <a:p>
            <a:r>
              <a:rPr lang="en-US" dirty="0"/>
              <a:t>As a condition of award, grantees must agree to: </a:t>
            </a:r>
          </a:p>
          <a:p>
            <a:pPr marL="914400" lvl="1" indent="-457200">
              <a:buFont typeface="+mj-lt"/>
              <a:buAutoNum type="arabicPeriod"/>
            </a:pPr>
            <a:r>
              <a:rPr lang="en-US" sz="2000" dirty="0"/>
              <a:t>make records available to the evaluation contractor on participants, employers, and funding</a:t>
            </a:r>
            <a:r>
              <a:rPr lang="en-US" sz="2000" dirty="0">
                <a:solidFill>
                  <a:schemeClr val="tx1"/>
                </a:solidFill>
              </a:rPr>
              <a:t>; </a:t>
            </a:r>
          </a:p>
          <a:p>
            <a:pPr marL="914400" lvl="1" indent="-457200">
              <a:buFont typeface="+mj-lt"/>
              <a:buAutoNum type="arabicPeriod"/>
            </a:pPr>
            <a:r>
              <a:rPr lang="en-US" sz="2000" dirty="0"/>
              <a:t>provide access to program operating personnel, participants, and operational and financial records, and any other relevant documents to calculate program costs and benefits</a:t>
            </a:r>
            <a:r>
              <a:rPr lang="en-US" sz="2000" dirty="0">
                <a:solidFill>
                  <a:schemeClr val="tx1"/>
                </a:solidFill>
              </a:rPr>
              <a:t>; </a:t>
            </a:r>
          </a:p>
          <a:p>
            <a:pPr marL="914400" lvl="1" indent="-457200">
              <a:buFont typeface="+mj-lt"/>
              <a:buAutoNum type="arabicPeriod"/>
            </a:pPr>
            <a:r>
              <a:rPr lang="en-US" sz="2000" dirty="0"/>
              <a:t>in the case of an impact analysis, facilitate, or support as requested, the assignment by lottery of participants to program services (i.e., treatment group) or to the control group (i.e., no program services), including the possible increased recruitment of potential participants</a:t>
            </a:r>
            <a:r>
              <a:rPr lang="en-US" sz="2000" dirty="0">
                <a:solidFill>
                  <a:schemeClr val="tx1"/>
                </a:solidFill>
              </a:rPr>
              <a:t>; and </a:t>
            </a:r>
          </a:p>
          <a:p>
            <a:pPr marL="914400" lvl="1" indent="-457200">
              <a:buFont typeface="+mj-lt"/>
              <a:buAutoNum type="arabicPeriod"/>
            </a:pPr>
            <a:r>
              <a:rPr lang="en-US" sz="2000" dirty="0"/>
              <a:t>follow evaluation procedures as specified by the evaluation contractor under the direction of DOL</a:t>
            </a:r>
            <a:r>
              <a:rPr lang="en-US" sz="2000" dirty="0">
                <a:solidFill>
                  <a:schemeClr val="tx1"/>
                </a:solidFill>
              </a:rPr>
              <a:t>.</a:t>
            </a:r>
            <a:endParaRPr lang="en-US" sz="2000" dirty="0"/>
          </a:p>
          <a:p>
            <a:pPr marL="0" indent="0">
              <a:buNone/>
            </a:pPr>
            <a:endParaRPr lang="en-US" dirty="0"/>
          </a:p>
        </p:txBody>
      </p:sp>
    </p:spTree>
    <p:custDataLst>
      <p:tags r:id="rId1"/>
    </p:custDataLst>
    <p:extLst>
      <p:ext uri="{BB962C8B-B14F-4D97-AF65-F5344CB8AC3E}">
        <p14:creationId xmlns:p14="http://schemas.microsoft.com/office/powerpoint/2010/main" val="3774913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32</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custDataLst>
              <p:tags r:id="rId3"/>
            </p:custDataLst>
          </p:nvPr>
        </p:nvSpPr>
        <p:spPr>
          <a:xfrm>
            <a:off x="805866" y="46208"/>
            <a:ext cx="11081334" cy="786384"/>
          </a:xfrm>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custDataLst>
              <p:tags r:id="rId4"/>
            </p:custDataLst>
          </p:nvPr>
        </p:nvSpPr>
        <p:spPr>
          <a:xfrm>
            <a:off x="817734" y="1137446"/>
            <a:ext cx="7244177" cy="5039517"/>
          </a:xfrm>
        </p:spPr>
        <p:txBody>
          <a:bodyPr>
            <a:normAutofit/>
          </a:bodyPr>
          <a:lstStyle/>
          <a:p>
            <a:r>
              <a:rPr lang="en-US" sz="2800" dirty="0"/>
              <a:t>Samantha Stowers</a:t>
            </a:r>
          </a:p>
          <a:p>
            <a:pPr lvl="1"/>
            <a:r>
              <a:rPr lang="en-US" sz="2800" dirty="0"/>
              <a:t>Grants Management Specialist, OGM</a:t>
            </a:r>
          </a:p>
          <a:p>
            <a:pPr lvl="2"/>
            <a:r>
              <a:rPr lang="en-US" sz="2800" dirty="0"/>
              <a:t>U.S. Department of Labor</a:t>
            </a:r>
          </a:p>
          <a:p>
            <a:pPr lvl="3"/>
            <a:r>
              <a:rPr lang="en-US" sz="2800" dirty="0"/>
              <a:t>FOA-ETA-20-05@dol.gov</a:t>
            </a:r>
          </a:p>
          <a:p>
            <a:pPr marL="484632" lvl="4" indent="0">
              <a:buNone/>
            </a:pPr>
            <a:endParaRPr lang="en-US" sz="2800" dirty="0"/>
          </a:p>
        </p:txBody>
      </p:sp>
    </p:spTree>
    <p:custDataLst>
      <p:tags r:id="rId1"/>
    </p:custDataLst>
    <p:extLst>
      <p:ext uri="{BB962C8B-B14F-4D97-AF65-F5344CB8AC3E}">
        <p14:creationId xmlns:p14="http://schemas.microsoft.com/office/powerpoint/2010/main" val="1097583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custDataLst>
              <p:tags r:id="rId2"/>
            </p:custDataLst>
          </p:nvPr>
        </p:nvSpPr>
        <p:spPr>
          <a:xfrm>
            <a:off x="228600" y="685800"/>
            <a:ext cx="6419850" cy="1478758"/>
          </a:xfrm>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custDataLst>
              <p:tags r:id="rId3"/>
            </p:custDataLst>
          </p:nvPr>
        </p:nvSpPr>
        <p:spPr>
          <a:xfrm>
            <a:off x="623140" y="5967588"/>
            <a:ext cx="5297600" cy="787542"/>
          </a:xfrm>
        </p:spPr>
        <p:txBody>
          <a:bodyPr/>
          <a:lstStyle/>
          <a:p>
            <a:r>
              <a:rPr lang="en-US" dirty="0"/>
              <a:t>Need help?  Email: </a:t>
            </a:r>
            <a:r>
              <a:rPr lang="en-US" dirty="0">
                <a:hlinkClick r:id="rId6"/>
              </a:rPr>
              <a:t>Support@workforceGPS.org</a:t>
            </a:r>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4</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custDataLst>
              <p:tags r:id="rId3"/>
            </p:custDataLst>
          </p:nvPr>
        </p:nvSpPr>
        <p:spPr>
          <a:xfrm>
            <a:off x="367394" y="1422199"/>
            <a:ext cx="8997042" cy="2357891"/>
          </a:xfrm>
        </p:spPr>
        <p:txBody>
          <a:bodyPr/>
          <a:lstStyle/>
          <a:p>
            <a:r>
              <a:rPr lang="en-US" u="sng" dirty="0"/>
              <a:t>Application Submission Requirements</a:t>
            </a:r>
          </a:p>
        </p:txBody>
      </p:sp>
    </p:spTree>
    <p:custDataLst>
      <p:tags r:id="rId1"/>
    </p:custDataLst>
    <p:extLst>
      <p:ext uri="{BB962C8B-B14F-4D97-AF65-F5344CB8AC3E}">
        <p14:creationId xmlns:p14="http://schemas.microsoft.com/office/powerpoint/2010/main" val="315891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5</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Content and Form of Application Submission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823912"/>
          </a:xfrm>
          <a:prstGeom prst="rect">
            <a:avLst/>
          </a:prstGeom>
          <a:solidFill>
            <a:srgbClr val="F3F4F4"/>
          </a:solidFill>
          <a:ln>
            <a:solidFill>
              <a:schemeClr val="accent4"/>
            </a:solidFill>
          </a:ln>
        </p:spPr>
        <p:txBody>
          <a:bodyPr/>
          <a:lstStyle/>
          <a:p>
            <a:r>
              <a:rPr lang="en-US" dirty="0"/>
              <a:t>Section IV.B</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2212521"/>
            <a:ext cx="10515600" cy="3977142"/>
          </a:xfrm>
        </p:spPr>
        <p:txBody>
          <a:bodyPr/>
          <a:lstStyle/>
          <a:p>
            <a:r>
              <a:rPr lang="en-US" sz="3600" dirty="0"/>
              <a:t>SF-424 Application For Federal Assistance</a:t>
            </a:r>
          </a:p>
          <a:p>
            <a:r>
              <a:rPr lang="en-US" sz="3600" dirty="0"/>
              <a:t>Project Budget (SF-424A and Budget Narrative)</a:t>
            </a:r>
          </a:p>
          <a:p>
            <a:r>
              <a:rPr lang="en-US" sz="3600" dirty="0"/>
              <a:t>Project Narrative</a:t>
            </a:r>
          </a:p>
          <a:p>
            <a:r>
              <a:rPr lang="en-US" sz="3600" dirty="0"/>
              <a:t>Attachments to the Project Narrative</a:t>
            </a:r>
          </a:p>
        </p:txBody>
      </p:sp>
    </p:spTree>
    <p:custDataLst>
      <p:tags r:id="rId1"/>
    </p:custDataLst>
    <p:extLst>
      <p:ext uri="{BB962C8B-B14F-4D97-AF65-F5344CB8AC3E}">
        <p14:creationId xmlns:p14="http://schemas.microsoft.com/office/powerpoint/2010/main" val="44620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6</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SF-424 and Project Budget</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823912"/>
          </a:xfrm>
          <a:prstGeom prst="rect">
            <a:avLst/>
          </a:prstGeom>
          <a:solidFill>
            <a:srgbClr val="F3F4F4"/>
          </a:solidFill>
          <a:ln>
            <a:solidFill>
              <a:schemeClr val="accent4"/>
            </a:solidFill>
          </a:ln>
        </p:spPr>
        <p:txBody>
          <a:bodyPr/>
          <a:lstStyle/>
          <a:p>
            <a:r>
              <a:rPr lang="en-US" dirty="0"/>
              <a:t>Section IV.B.1 and Section IV.B.2</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2212521"/>
            <a:ext cx="10515600" cy="3977142"/>
          </a:xfrm>
        </p:spPr>
        <p:txBody>
          <a:bodyPr/>
          <a:lstStyle/>
          <a:p>
            <a:r>
              <a:rPr lang="en-US" sz="3600" dirty="0"/>
              <a:t>SF-424 Application For Federal Assistance</a:t>
            </a:r>
          </a:p>
          <a:p>
            <a:pPr lvl="1"/>
            <a:r>
              <a:rPr lang="en-US" sz="3400" dirty="0"/>
              <a:t>DUNS number</a:t>
            </a:r>
          </a:p>
          <a:p>
            <a:pPr lvl="1"/>
            <a:r>
              <a:rPr lang="en-US" sz="3400" dirty="0"/>
              <a:t>Must register with SAM</a:t>
            </a:r>
          </a:p>
          <a:p>
            <a:r>
              <a:rPr lang="en-US" sz="3600" dirty="0"/>
              <a:t>Project Budget </a:t>
            </a:r>
          </a:p>
          <a:p>
            <a:pPr lvl="1"/>
            <a:r>
              <a:rPr lang="en-US" sz="3400" dirty="0"/>
              <a:t>SF-424A: Budget Information Form</a:t>
            </a:r>
          </a:p>
          <a:p>
            <a:pPr lvl="1"/>
            <a:r>
              <a:rPr lang="en-US" sz="3400" dirty="0"/>
              <a:t>Budget Narrative</a:t>
            </a:r>
          </a:p>
        </p:txBody>
      </p:sp>
    </p:spTree>
    <p:custDataLst>
      <p:tags r:id="rId1"/>
    </p:custDataLst>
    <p:extLst>
      <p:ext uri="{BB962C8B-B14F-4D97-AF65-F5344CB8AC3E}">
        <p14:creationId xmlns:p14="http://schemas.microsoft.com/office/powerpoint/2010/main" val="528184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Project Narrative</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823912"/>
          </a:xfrm>
          <a:prstGeom prst="rect">
            <a:avLst/>
          </a:prstGeom>
          <a:solidFill>
            <a:srgbClr val="F3F4F4"/>
          </a:solidFill>
          <a:ln>
            <a:solidFill>
              <a:schemeClr val="accent4"/>
            </a:solidFill>
          </a:ln>
        </p:spPr>
        <p:txBody>
          <a:bodyPr/>
          <a:lstStyle/>
          <a:p>
            <a:r>
              <a:rPr lang="en-US" dirty="0"/>
              <a:t>Section IV.B.3.A</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2212521"/>
            <a:ext cx="10515600" cy="3977142"/>
          </a:xfrm>
        </p:spPr>
        <p:txBody>
          <a:bodyPr/>
          <a:lstStyle/>
          <a:p>
            <a:r>
              <a:rPr lang="en-US" sz="3200" dirty="0"/>
              <a:t>Guidelines are found in Section IV.B.3.A, Project Narrative</a:t>
            </a:r>
          </a:p>
          <a:p>
            <a:r>
              <a:rPr lang="en-US" sz="3200" dirty="0"/>
              <a:t>The Project Narrative is limited to 25 double-spaced single-sided 8.5 x 11 inch pages with Times New Roman 12 point text font and 1-inch margins.  You must number the Project Narrative beginning with page number 1.</a:t>
            </a:r>
          </a:p>
          <a:p>
            <a:r>
              <a:rPr lang="en-US" sz="3200" dirty="0"/>
              <a:t>Evaluated using the evaluation criteria identified in Section V.A</a:t>
            </a:r>
          </a:p>
        </p:txBody>
      </p:sp>
    </p:spTree>
    <p:custDataLst>
      <p:tags r:id="rId1"/>
    </p:custDataLst>
    <p:extLst>
      <p:ext uri="{BB962C8B-B14F-4D97-AF65-F5344CB8AC3E}">
        <p14:creationId xmlns:p14="http://schemas.microsoft.com/office/powerpoint/2010/main" val="1684292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Attachments to the Project Narrative</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823912"/>
          </a:xfrm>
          <a:prstGeom prst="rect">
            <a:avLst/>
          </a:prstGeom>
          <a:solidFill>
            <a:srgbClr val="F3F4F4"/>
          </a:solidFill>
          <a:ln>
            <a:solidFill>
              <a:schemeClr val="accent4"/>
            </a:solidFill>
          </a:ln>
        </p:spPr>
        <p:txBody>
          <a:bodyPr/>
          <a:lstStyle/>
          <a:p>
            <a:r>
              <a:rPr lang="en-US" dirty="0"/>
              <a:t>Section IV.B.4</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1989878"/>
            <a:ext cx="10515600" cy="4199785"/>
          </a:xfrm>
        </p:spPr>
        <p:txBody>
          <a:bodyPr/>
          <a:lstStyle/>
          <a:p>
            <a:pPr marL="0" indent="0">
              <a:buNone/>
            </a:pPr>
            <a:r>
              <a:rPr lang="en-US" sz="2800" dirty="0"/>
              <a:t>In addition to the Project Narrative applicants must submit attachments.</a:t>
            </a:r>
          </a:p>
          <a:p>
            <a:r>
              <a:rPr lang="en-US" sz="2800" dirty="0"/>
              <a:t>Must be clearly labeled as Attachments.</a:t>
            </a:r>
          </a:p>
          <a:p>
            <a:r>
              <a:rPr lang="en-US" sz="2800" dirty="0"/>
              <a:t>Only Attachments listed in Section IV.B.4 of the FOA are excluded from the page limit.</a:t>
            </a:r>
          </a:p>
          <a:p>
            <a:r>
              <a:rPr lang="en-US" sz="2800" dirty="0"/>
              <a:t>No additional materials will be considered.</a:t>
            </a:r>
          </a:p>
          <a:p>
            <a:r>
              <a:rPr lang="en-US" sz="2800" dirty="0"/>
              <a:t>See Section IV.B.4 for information on valid attachment file names.</a:t>
            </a:r>
          </a:p>
        </p:txBody>
      </p:sp>
    </p:spTree>
    <p:custDataLst>
      <p:tags r:id="rId1"/>
    </p:custDataLst>
    <p:extLst>
      <p:ext uri="{BB962C8B-B14F-4D97-AF65-F5344CB8AC3E}">
        <p14:creationId xmlns:p14="http://schemas.microsoft.com/office/powerpoint/2010/main" val="420604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9</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Application Screening Criteria</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05866" y="915935"/>
            <a:ext cx="10515600" cy="335769"/>
          </a:xfrm>
          <a:prstGeom prst="rect">
            <a:avLst/>
          </a:prstGeom>
          <a:solidFill>
            <a:srgbClr val="F3F4F4"/>
          </a:solidFill>
          <a:ln>
            <a:solidFill>
              <a:schemeClr val="accent4"/>
            </a:solidFill>
          </a:ln>
        </p:spPr>
        <p:txBody>
          <a:bodyPr>
            <a:normAutofit fontScale="70000" lnSpcReduction="20000"/>
          </a:bodyPr>
          <a:lstStyle/>
          <a:p>
            <a:r>
              <a:rPr lang="en-US" dirty="0"/>
              <a:t>Section III.C.1</a:t>
            </a:r>
          </a:p>
        </p:txBody>
      </p:sp>
      <p:graphicFrame>
        <p:nvGraphicFramePr>
          <p:cNvPr id="8" name="Content Placeholder 4"/>
          <p:cNvGraphicFramePr>
            <a:graphicFrameLocks noGrp="1"/>
          </p:cNvGraphicFramePr>
          <p:nvPr>
            <p:ph idx="1"/>
            <p:custDataLst>
              <p:tags r:id="rId5"/>
            </p:custDataLst>
            <p:extLst>
              <p:ext uri="{D42A27DB-BD31-4B8C-83A1-F6EECF244321}">
                <p14:modId xmlns:p14="http://schemas.microsoft.com/office/powerpoint/2010/main" val="3999332581"/>
              </p:ext>
            </p:extLst>
          </p:nvPr>
        </p:nvGraphicFramePr>
        <p:xfrm>
          <a:off x="2057400" y="1335048"/>
          <a:ext cx="7955280" cy="5146554"/>
        </p:xfrm>
        <a:graphic>
          <a:graphicData uri="http://schemas.openxmlformats.org/drawingml/2006/table">
            <a:tbl>
              <a:tblPr firstRow="1" bandRow="1">
                <a:tableStyleId>{5940675A-B579-460E-94D1-54222C63F5DA}</a:tableStyleId>
              </a:tblPr>
              <a:tblGrid>
                <a:gridCol w="5595909">
                  <a:extLst>
                    <a:ext uri="{9D8B030D-6E8A-4147-A177-3AD203B41FA5}">
                      <a16:colId xmlns:a16="http://schemas.microsoft.com/office/drawing/2014/main" val="1209678559"/>
                    </a:ext>
                  </a:extLst>
                </a:gridCol>
                <a:gridCol w="2359371">
                  <a:extLst>
                    <a:ext uri="{9D8B030D-6E8A-4147-A177-3AD203B41FA5}">
                      <a16:colId xmlns:a16="http://schemas.microsoft.com/office/drawing/2014/main" val="3463410824"/>
                    </a:ext>
                  </a:extLst>
                </a:gridCol>
              </a:tblGrid>
              <a:tr h="347694">
                <a:tc>
                  <a:txBody>
                    <a:bodyPr/>
                    <a:lstStyle/>
                    <a:p>
                      <a:pPr algn="ctr"/>
                      <a:r>
                        <a:rPr lang="en-US" b="1" dirty="0"/>
                        <a:t>Application Requirement</a:t>
                      </a:r>
                    </a:p>
                  </a:txBody>
                  <a:tcPr>
                    <a:solidFill>
                      <a:schemeClr val="accent4"/>
                    </a:solidFill>
                  </a:tcPr>
                </a:tc>
                <a:tc>
                  <a:txBody>
                    <a:bodyPr/>
                    <a:lstStyle/>
                    <a:p>
                      <a:pPr algn="ctr"/>
                      <a:r>
                        <a:rPr lang="en-US" b="1" dirty="0"/>
                        <a:t>Instructions</a:t>
                      </a:r>
                    </a:p>
                  </a:txBody>
                  <a:tcPr>
                    <a:solidFill>
                      <a:schemeClr val="accent4"/>
                    </a:solidFill>
                  </a:tcPr>
                </a:tc>
                <a:extLst>
                  <a:ext uri="{0D108BD9-81ED-4DB2-BD59-A6C34878D82A}">
                    <a16:rowId xmlns:a16="http://schemas.microsoft.com/office/drawing/2014/main" val="3192823832"/>
                  </a:ext>
                </a:extLst>
              </a:tr>
              <a:tr h="347694">
                <a:tc>
                  <a:txBody>
                    <a:bodyPr/>
                    <a:lstStyle/>
                    <a:p>
                      <a:pPr algn="ctr"/>
                      <a:r>
                        <a:rPr lang="en-US" sz="1600" dirty="0"/>
                        <a:t>The deadline submission</a:t>
                      </a:r>
                      <a:r>
                        <a:rPr lang="en-US" sz="1600" baseline="0" dirty="0"/>
                        <a:t> requirements are met.</a:t>
                      </a:r>
                      <a:endParaRPr lang="en-US" sz="1600" dirty="0"/>
                    </a:p>
                  </a:txBody>
                  <a:tcPr/>
                </a:tc>
                <a:tc>
                  <a:txBody>
                    <a:bodyPr/>
                    <a:lstStyle/>
                    <a:p>
                      <a:pPr algn="ctr"/>
                      <a:r>
                        <a:rPr lang="en-US" sz="1600" dirty="0"/>
                        <a:t>Section</a:t>
                      </a:r>
                      <a:r>
                        <a:rPr lang="en-US" sz="1600" baseline="0" dirty="0"/>
                        <a:t> IV.C</a:t>
                      </a:r>
                      <a:endParaRPr lang="en-US" sz="1600" dirty="0"/>
                    </a:p>
                  </a:txBody>
                  <a:tcPr/>
                </a:tc>
                <a:extLst>
                  <a:ext uri="{0D108BD9-81ED-4DB2-BD59-A6C34878D82A}">
                    <a16:rowId xmlns:a16="http://schemas.microsoft.com/office/drawing/2014/main" val="2370534246"/>
                  </a:ext>
                </a:extLst>
              </a:tr>
              <a:tr h="347694">
                <a:tc>
                  <a:txBody>
                    <a:bodyPr/>
                    <a:lstStyle/>
                    <a:p>
                      <a:pPr algn="ctr"/>
                      <a:r>
                        <a:rPr lang="en-US" sz="1600" dirty="0"/>
                        <a:t>Eligibility</a:t>
                      </a:r>
                    </a:p>
                  </a:txBody>
                  <a:tcPr/>
                </a:tc>
                <a:tc>
                  <a:txBody>
                    <a:bodyPr/>
                    <a:lstStyle/>
                    <a:p>
                      <a:pPr algn="ctr"/>
                      <a:r>
                        <a:rPr lang="en-US" sz="1600" dirty="0"/>
                        <a:t>Section III.A</a:t>
                      </a:r>
                    </a:p>
                  </a:txBody>
                  <a:tcPr/>
                </a:tc>
                <a:extLst>
                  <a:ext uri="{0D108BD9-81ED-4DB2-BD59-A6C34878D82A}">
                    <a16:rowId xmlns:a16="http://schemas.microsoft.com/office/drawing/2014/main" val="2007541902"/>
                  </a:ext>
                </a:extLst>
              </a:tr>
              <a:tr h="782312">
                <a:tc>
                  <a:txBody>
                    <a:bodyPr/>
                    <a:lstStyle/>
                    <a:p>
                      <a:pPr algn="ctr"/>
                      <a:r>
                        <a:rPr lang="en-US" sz="1200" dirty="0"/>
                        <a:t>If submitted through Grants.gov,</a:t>
                      </a:r>
                      <a:r>
                        <a:rPr lang="en-US" sz="1200" baseline="0" dirty="0"/>
                        <a:t> the components of the application are saved in any of the specified formats and are not corrupt. (We will attempt to open the document, but will not take any additional measures in the event of problems with opening.)</a:t>
                      </a:r>
                      <a:endParaRPr lang="en-US" sz="1200" dirty="0"/>
                    </a:p>
                  </a:txBody>
                  <a:tcPr/>
                </a:tc>
                <a:tc>
                  <a:txBody>
                    <a:bodyPr/>
                    <a:lstStyle/>
                    <a:p>
                      <a:pPr algn="ctr"/>
                      <a:endParaRPr lang="en-US" dirty="0"/>
                    </a:p>
                    <a:p>
                      <a:pPr algn="ctr"/>
                      <a:r>
                        <a:rPr lang="en-US" sz="1600" dirty="0"/>
                        <a:t>Section IV.C.2</a:t>
                      </a:r>
                    </a:p>
                  </a:txBody>
                  <a:tcPr/>
                </a:tc>
                <a:extLst>
                  <a:ext uri="{0D108BD9-81ED-4DB2-BD59-A6C34878D82A}">
                    <a16:rowId xmlns:a16="http://schemas.microsoft.com/office/drawing/2014/main" val="1949266766"/>
                  </a:ext>
                </a:extLst>
              </a:tr>
              <a:tr h="608465">
                <a:tc>
                  <a:txBody>
                    <a:bodyPr/>
                    <a:lstStyle/>
                    <a:p>
                      <a:pPr algn="ctr"/>
                      <a:r>
                        <a:rPr lang="en-US" sz="1600" dirty="0"/>
                        <a:t>Application federal funds request does not exceed the ceiling amount of $4,500,000</a:t>
                      </a:r>
                    </a:p>
                  </a:txBody>
                  <a:tcPr/>
                </a:tc>
                <a:tc>
                  <a:txBody>
                    <a:bodyPr/>
                    <a:lstStyle/>
                    <a:p>
                      <a:pPr algn="ctr"/>
                      <a:endParaRPr lang="en-US" sz="1600" dirty="0"/>
                    </a:p>
                    <a:p>
                      <a:pPr algn="ctr"/>
                      <a:r>
                        <a:rPr lang="en-US" sz="1600" dirty="0"/>
                        <a:t>Section II.A</a:t>
                      </a:r>
                    </a:p>
                  </a:txBody>
                  <a:tcPr/>
                </a:tc>
                <a:extLst>
                  <a:ext uri="{0D108BD9-81ED-4DB2-BD59-A6C34878D82A}">
                    <a16:rowId xmlns:a16="http://schemas.microsoft.com/office/drawing/2014/main" val="2848090574"/>
                  </a:ext>
                </a:extLst>
              </a:tr>
              <a:tr h="347694">
                <a:tc>
                  <a:txBody>
                    <a:bodyPr/>
                    <a:lstStyle/>
                    <a:p>
                      <a:pPr algn="ctr"/>
                      <a:r>
                        <a:rPr lang="en-US" sz="1600" dirty="0"/>
                        <a:t>SAM Registration</a:t>
                      </a:r>
                    </a:p>
                  </a:txBody>
                  <a:tcPr/>
                </a:tc>
                <a:tc>
                  <a:txBody>
                    <a:bodyPr/>
                    <a:lstStyle/>
                    <a:p>
                      <a:pPr algn="ctr"/>
                      <a:r>
                        <a:rPr lang="en-US" sz="1600" dirty="0"/>
                        <a:t>Section IV.B.1</a:t>
                      </a:r>
                    </a:p>
                  </a:txBody>
                  <a:tcPr/>
                </a:tc>
                <a:extLst>
                  <a:ext uri="{0D108BD9-81ED-4DB2-BD59-A6C34878D82A}">
                    <a16:rowId xmlns:a16="http://schemas.microsoft.com/office/drawing/2014/main" val="2363778680"/>
                  </a:ext>
                </a:extLst>
              </a:tr>
              <a:tr h="347694">
                <a:tc>
                  <a:txBody>
                    <a:bodyPr/>
                    <a:lstStyle/>
                    <a:p>
                      <a:pPr algn="ctr"/>
                      <a:r>
                        <a:rPr lang="en-US" sz="1600" dirty="0"/>
                        <a:t>SF-424, Application</a:t>
                      </a:r>
                      <a:r>
                        <a:rPr lang="en-US" sz="1600" baseline="0" dirty="0"/>
                        <a:t> for Federal Assistance</a:t>
                      </a:r>
                      <a:endParaRPr lang="en-US" sz="1600" dirty="0"/>
                    </a:p>
                  </a:txBody>
                  <a:tcPr/>
                </a:tc>
                <a:tc>
                  <a:txBody>
                    <a:bodyPr/>
                    <a:lstStyle/>
                    <a:p>
                      <a:pPr algn="ctr"/>
                      <a:r>
                        <a:rPr lang="en-US" sz="1600" dirty="0"/>
                        <a:t>Section</a:t>
                      </a:r>
                      <a:r>
                        <a:rPr lang="en-US" sz="1600" baseline="0" dirty="0"/>
                        <a:t> IV.B.1</a:t>
                      </a:r>
                      <a:endParaRPr lang="en-US" sz="1600" dirty="0"/>
                    </a:p>
                  </a:txBody>
                  <a:tcPr/>
                </a:tc>
                <a:extLst>
                  <a:ext uri="{0D108BD9-81ED-4DB2-BD59-A6C34878D82A}">
                    <a16:rowId xmlns:a16="http://schemas.microsoft.com/office/drawing/2014/main" val="765618241"/>
                  </a:ext>
                </a:extLst>
              </a:tr>
              <a:tr h="347694">
                <a:tc>
                  <a:txBody>
                    <a:bodyPr/>
                    <a:lstStyle/>
                    <a:p>
                      <a:pPr algn="ctr"/>
                      <a:r>
                        <a:rPr lang="en-US" sz="1600" dirty="0"/>
                        <a:t>SF-424 includes DUNS number</a:t>
                      </a:r>
                    </a:p>
                  </a:txBody>
                  <a:tcPr/>
                </a:tc>
                <a:tc>
                  <a:txBody>
                    <a:bodyPr/>
                    <a:lstStyle/>
                    <a:p>
                      <a:pPr algn="ctr"/>
                      <a:r>
                        <a:rPr lang="en-US" sz="1600" dirty="0"/>
                        <a:t>Section IV.B.1</a:t>
                      </a:r>
                    </a:p>
                  </a:txBody>
                  <a:tcPr/>
                </a:tc>
                <a:extLst>
                  <a:ext uri="{0D108BD9-81ED-4DB2-BD59-A6C34878D82A}">
                    <a16:rowId xmlns:a16="http://schemas.microsoft.com/office/drawing/2014/main" val="190283905"/>
                  </a:ext>
                </a:extLst>
              </a:tr>
              <a:tr h="347694">
                <a:tc>
                  <a:txBody>
                    <a:bodyPr/>
                    <a:lstStyle/>
                    <a:p>
                      <a:pPr algn="ctr"/>
                      <a:r>
                        <a:rPr lang="en-US" sz="1600" dirty="0"/>
                        <a:t>SF-424A, Budget Information</a:t>
                      </a:r>
                      <a:r>
                        <a:rPr lang="en-US" sz="1600" baseline="0" dirty="0"/>
                        <a:t> Form</a:t>
                      </a:r>
                      <a:endParaRPr lang="en-US" sz="1600" dirty="0"/>
                    </a:p>
                  </a:txBody>
                  <a:tcPr/>
                </a:tc>
                <a:tc>
                  <a:txBody>
                    <a:bodyPr/>
                    <a:lstStyle/>
                    <a:p>
                      <a:pPr algn="ctr"/>
                      <a:r>
                        <a:rPr lang="en-US" sz="1600" dirty="0"/>
                        <a:t>Section IV.B.2</a:t>
                      </a:r>
                    </a:p>
                  </a:txBody>
                  <a:tcPr/>
                </a:tc>
                <a:extLst>
                  <a:ext uri="{0D108BD9-81ED-4DB2-BD59-A6C34878D82A}">
                    <a16:rowId xmlns:a16="http://schemas.microsoft.com/office/drawing/2014/main" val="3742967902"/>
                  </a:ext>
                </a:extLst>
              </a:tr>
              <a:tr h="3476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Budget Narrative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Section</a:t>
                      </a:r>
                      <a:r>
                        <a:rPr lang="en-US" sz="1600" baseline="0" dirty="0"/>
                        <a:t> IV.B.2</a:t>
                      </a:r>
                      <a:endParaRPr lang="en-US" sz="1600" dirty="0"/>
                    </a:p>
                  </a:txBody>
                  <a:tcPr/>
                </a:tc>
                <a:extLst>
                  <a:ext uri="{0D108BD9-81ED-4DB2-BD59-A6C34878D82A}">
                    <a16:rowId xmlns:a16="http://schemas.microsoft.com/office/drawing/2014/main" val="1619215712"/>
                  </a:ext>
                </a:extLst>
              </a:tr>
              <a:tr h="3476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Project Narrative</a:t>
                      </a:r>
                    </a:p>
                  </a:txBody>
                  <a:tcPr/>
                </a:tc>
                <a:tc>
                  <a:txBody>
                    <a:bodyPr/>
                    <a:lstStyle/>
                    <a:p>
                      <a:pPr algn="ctr"/>
                      <a:r>
                        <a:rPr lang="en-US" sz="1600" dirty="0"/>
                        <a:t>Section IV.B.3</a:t>
                      </a:r>
                    </a:p>
                  </a:txBody>
                  <a:tcPr/>
                </a:tc>
                <a:extLst>
                  <a:ext uri="{0D108BD9-81ED-4DB2-BD59-A6C34878D82A}">
                    <a16:rowId xmlns:a16="http://schemas.microsoft.com/office/drawing/2014/main" val="1990190003"/>
                  </a:ext>
                </a:extLst>
              </a:tr>
              <a:tr h="608465">
                <a:tc>
                  <a:txBody>
                    <a:bodyPr/>
                    <a:lstStyle/>
                    <a:p>
                      <a:pPr algn="ctr"/>
                      <a:r>
                        <a:rPr lang="en-US" sz="1600" dirty="0"/>
                        <a:t>MOUs or Letters</a:t>
                      </a:r>
                      <a:r>
                        <a:rPr lang="en-US" sz="1600" baseline="0" dirty="0"/>
                        <a:t> of Commitment between applicants and their sub-grantees</a:t>
                      </a:r>
                      <a:endParaRPr lang="en-US" sz="1600" dirty="0"/>
                    </a:p>
                  </a:txBody>
                  <a:tcPr/>
                </a:tc>
                <a:tc>
                  <a:txBody>
                    <a:bodyPr/>
                    <a:lstStyle/>
                    <a:p>
                      <a:pPr algn="ctr"/>
                      <a:r>
                        <a:rPr lang="en-US" sz="1600" dirty="0"/>
                        <a:t>Section IV.B.3</a:t>
                      </a:r>
                    </a:p>
                  </a:txBody>
                  <a:tcPr/>
                </a:tc>
                <a:extLst>
                  <a:ext uri="{0D108BD9-81ED-4DB2-BD59-A6C34878D82A}">
                    <a16:rowId xmlns:a16="http://schemas.microsoft.com/office/drawing/2014/main" val="2289858389"/>
                  </a:ext>
                </a:extLst>
              </a:tr>
            </a:tbl>
          </a:graphicData>
        </a:graphic>
      </p:graphicFrame>
    </p:spTree>
    <p:custDataLst>
      <p:tags r:id="rId1"/>
    </p:custDataLst>
    <p:extLst>
      <p:ext uri="{BB962C8B-B14F-4D97-AF65-F5344CB8AC3E}">
        <p14:creationId xmlns:p14="http://schemas.microsoft.com/office/powerpoint/2010/main" val="23462694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PERSISTENCEDATA" val="MMPROD_UIPERSISTENCEDATA"/>
  <p:tag name="MMPROD_UIDATA" val="&lt;database version=&quot;11.0&quot;&gt;&lt;object type=&quot;1&quot; unique_id=&quot;10001&quot;&gt;&lt;property id=&quot;20141&quot; value=&quot;YARP Pros App webinar 3.26.2020 Final&quot;/&gt;&lt;property id=&quot;20148&quot; value=&quot;5&quot;/&gt;&lt;property id=&quot;20184&quot; value=&quot;7&quot;/&gt;&lt;property id=&quot;20224&quot; value=&quot;C:\Users\GraceMcCall\OneDrive - Maher &amp;amp; Maher\Desktop\Audio Editing\2020\March\03162020\YARPS&quot;/&gt;&lt;property id=&quot;20250&quot; value=&quot;0&quot;/&gt;&lt;property id=&quot;20251&quot; value=&quot;1&quot;/&gt;&lt;property id=&quot;20259&quot; value=&quot;0&quot;/&gt;&lt;property id=&quot;20263&quot; value=&quot;3&quot;/&gt;&lt;property id=&quot;20264&quot; value=&quot;1&quot;/&gt;&lt;object type=&quot;2&quot; unique_id=&quot;10288&quot;&gt;&lt;object type=&quot;3&quot; unique_id=&quot;10290&quot;&gt;&lt;property id=&quot;20148&quot; value=&quot;5&quot;/&gt;&lt;property id=&quot;20300&quot; value=&quot;Slide 1 - &amp;quot;Young Adult Reentry Partnership (YARP) Prospective Applicant Webinar&amp;quot;&quot;/&gt;&lt;property id=&quot;20307&quot; value=&quot;256&quot;/&gt;&lt;property id=&quot;20309&quot; value=&quot;-1&quot;/&gt;&lt;/object&gt;&lt;object type=&quot;3&quot; unique_id=&quot;10295&quot;&gt;&lt;property id=&quot;20148&quot; value=&quot;5&quot;/&gt;&lt;property id=&quot;20300&quot; value=&quot;Slide 3 - &amp;quot;Key Young Adult Reentry Partnership FOA Areas of Focus&amp;quot;&quot;/&gt;&lt;property id=&quot;20307&quot; value=&quot;295&quot;/&gt;&lt;property id=&quot;20309&quot; value=&quot;-1&quot;/&gt;&lt;/object&gt;&lt;object type=&quot;3&quot; unique_id=&quot;10297&quot;&gt;&lt;property id=&quot;20148&quot; value=&quot;5&quot;/&gt;&lt;property id=&quot;20300&quot; value=&quot;Slide 4 - &amp;quot;Application Submission Requirements&amp;quot;&quot;/&gt;&lt;property id=&quot;20307&quot; value=&quot;282&quot;/&gt;&lt;property id=&quot;20309&quot; value=&quot;-1&quot;/&gt;&lt;/object&gt;&lt;object type=&quot;3&quot; unique_id=&quot;10298&quot;&gt;&lt;property id=&quot;20148&quot; value=&quot;5&quot;/&gt;&lt;property id=&quot;20300&quot; value=&quot;Slide 5 - &amp;quot;Content and Form of Application Submission&amp;quot;&quot;/&gt;&lt;property id=&quot;20307&quot; value=&quot;286&quot;/&gt;&lt;property id=&quot;20309&quot; value=&quot;-1&quot;/&gt;&lt;/object&gt;&lt;object type=&quot;3&quot; unique_id=&quot;10313&quot;&gt;&lt;property id=&quot;20148&quot; value=&quot;5&quot;/&gt;&lt;property id=&quot;20300&quot; value=&quot;Slide 32 - &amp;quot;Contact Us&amp;quot;&quot;/&gt;&lt;property id=&quot;20307&quot; value=&quot;275&quot;/&gt;&lt;property id=&quot;20309&quot; value=&quot;-1&quot;/&gt;&lt;/object&gt;&lt;object type=&quot;3&quot; unique_id=&quot;10314&quot;&gt;&lt;property id=&quot;20148&quot; value=&quot;5&quot;/&gt;&lt;property id=&quot;20300&quot; value=&quot;Slide 33 - &amp;quot;Thank You!&amp;quot;&quot;/&gt;&lt;property id=&quot;20307&quot; value=&quot;297&quot;/&gt;&lt;property id=&quot;20309&quot; value=&quot;-1&quot;/&gt;&lt;/object&gt;&lt;object type=&quot;3&quot; unique_id=&quot;10357&quot;&gt;&lt;property id=&quot;20148&quot; value=&quot;5&quot;/&gt;&lt;property id=&quot;20300&quot; value=&quot;Slide 2 - &amp;quot;Today’s Speakers&amp;quot;&quot;/&gt;&lt;property id=&quot;20307&quot; value=&quot;329&quot;/&gt;&lt;property id=&quot;20309&quot; value=&quot;-1&quot;/&gt;&lt;/object&gt;&lt;object type=&quot;3&quot; unique_id=&quot;10358&quot;&gt;&lt;property id=&quot;20148&quot; value=&quot;5&quot;/&gt;&lt;property id=&quot;20300&quot; value=&quot;Slide 6 - &amp;quot;SF-424 and Project Budget&amp;quot;&quot;/&gt;&lt;property id=&quot;20307&quot; value=&quot;309&quot;/&gt;&lt;property id=&quot;20309&quot; value=&quot;-1&quot;/&gt;&lt;/object&gt;&lt;object type=&quot;3&quot; unique_id=&quot;10359&quot;&gt;&lt;property id=&quot;20148&quot; value=&quot;5&quot;/&gt;&lt;property id=&quot;20300&quot; value=&quot;Slide 7 - &amp;quot;Project Narrative&amp;quot;&quot;/&gt;&lt;property id=&quot;20307&quot; value=&quot;310&quot;/&gt;&lt;property id=&quot;20309&quot; value=&quot;-1&quot;/&gt;&lt;/object&gt;&lt;object type=&quot;3&quot; unique_id=&quot;10360&quot;&gt;&lt;property id=&quot;20148&quot; value=&quot;5&quot;/&gt;&lt;property id=&quot;20300&quot; value=&quot;Slide 8 - &amp;quot;Attachments to the Project Narrative&amp;quot;&quot;/&gt;&lt;property id=&quot;20307&quot; value=&quot;311&quot;/&gt;&lt;property id=&quot;20309&quot; value=&quot;-1&quot;/&gt;&lt;/object&gt;&lt;object type=&quot;3&quot; unique_id=&quot;10361&quot;&gt;&lt;property id=&quot;20148&quot; value=&quot;5&quot;/&gt;&lt;property id=&quot;20300&quot; value=&quot;Slide 9 - &amp;quot;Application Screening Criteria&amp;quot;&quot;/&gt;&lt;property id=&quot;20307&quot; value=&quot;312&quot;/&gt;&lt;property id=&quot;20309&quot; value=&quot;-1&quot;/&gt;&lt;/object&gt;&lt;object type=&quot;3&quot; unique_id=&quot;10362&quot;&gt;&lt;property id=&quot;20148&quot; value=&quot;5&quot;/&gt;&lt;property id=&quot;20300&quot; value=&quot;Slide 10 - &amp;quot;Criteria&amp;quot;&quot;/&gt;&lt;property id=&quot;20307&quot; value=&quot;313&quot;/&gt;&lt;property id=&quot;20309&quot; value=&quot;-1&quot;/&gt;&lt;/object&gt;&lt;object type=&quot;3&quot; unique_id=&quot;10363&quot;&gt;&lt;property id=&quot;20148&quot; value=&quot;5&quot;/&gt;&lt;property id=&quot;20300&quot; value=&quot;Slide 11 - &amp;quot;Proposal Submission&amp;quot;&quot;/&gt;&lt;property id=&quot;20307&quot; value=&quot;314&quot;/&gt;&lt;property id=&quot;20309&quot; value=&quot;-1&quot;/&gt;&lt;/object&gt;&lt;object type=&quot;3&quot; unique_id=&quot;10364&quot;&gt;&lt;property id=&quot;20148&quot; value=&quot;5&quot;/&gt;&lt;property id=&quot;20300&quot; value=&quot;Slide 12 - &amp;quot;Eligibility, Partnerships, Grant Activities and Components, and Priority Consideration&amp;quot;&quot;/&gt;&lt;property id=&quot;20307&quot; value=&quot;307&quot;/&gt;&lt;property id=&quot;20309&quot; value=&quot;-1&quot;/&gt;&lt;/object&gt;&lt;object type=&quot;3&quot; unique_id=&quot;10365&quot;&gt;&lt;property id=&quot;20148&quot; value=&quot;5&quot;/&gt;&lt;property id=&quot;20300&quot; value=&quot;Slide 13 - &amp;quot;Eligible Applicants&amp;quot;&quot;/&gt;&lt;property id=&quot;20307&quot; value=&quot;315&quot;/&gt;&lt;property id=&quot;20309&quot; value=&quot;-1&quot;/&gt;&lt;/object&gt;&lt;object type=&quot;3&quot; unique_id=&quot;10366&quot;&gt;&lt;property id=&quot;20148&quot; value=&quot;5&quot;/&gt;&lt;property id=&quot;20300&quot; value=&quot;Slide 14 - &amp;quot;Eligible Participants&amp;quot;&quot;/&gt;&lt;property id=&quot;20307&quot; value=&quot;317&quot;/&gt;&lt;property id=&quot;20309&quot; value=&quot;-1&quot;/&gt;&lt;/object&gt;&lt;object type=&quot;3&quot; unique_id=&quot;10367&quot;&gt;&lt;property id=&quot;20148&quot; value=&quot;5&quot;/&gt;&lt;property id=&quot;20300&quot; value=&quot;Slide 15 - &amp;quot;Partnerships&amp;quot;&quot;/&gt;&lt;property id=&quot;20307&quot; value=&quot;316&quot;/&gt;&lt;property id=&quot;20309&quot; value=&quot;-1&quot;/&gt;&lt;/object&gt;&lt;object type=&quot;3&quot; unique_id=&quot;10368&quot;&gt;&lt;property id=&quot;20148&quot; value=&quot;5&quot;/&gt;&lt;property id=&quot;20300&quot; value=&quot;Slide 16 - &amp;quot;Primary Partnerships&amp;quot;&quot;/&gt;&lt;property id=&quot;20307&quot; value=&quot;326&quot;/&gt;&lt;property id=&quot;20309&quot; value=&quot;-1&quot;/&gt;&lt;/object&gt;&lt;object type=&quot;3&quot; unique_id=&quot;10369&quot;&gt;&lt;property id=&quot;20148&quot; value=&quot;5&quot;/&gt;&lt;property id=&quot;20300&quot; value=&quot;Slide 17 - &amp;quot;Additional Partnerships&amp;quot;&quot;/&gt;&lt;property id=&quot;20307&quot; value=&quot;327&quot;/&gt;&lt;property id=&quot;20309&quot; value=&quot;-1&quot;/&gt;&lt;/object&gt;&lt;object type=&quot;3&quot; unique_id=&quot;10370&quot;&gt;&lt;property id=&quot;20148&quot; value=&quot;5&quot;/&gt;&lt;property id=&quot;20300&quot; value=&quot;Slide 18 - &amp;quot;Grant Activities and Components&amp;quot;&quot;/&gt;&lt;property id=&quot;20307&quot; value=&quot;325&quot;/&gt;&lt;property id=&quot;20309&quot; value=&quot;-1&quot;/&gt;&lt;/object&gt;&lt;object type=&quot;3&quot; unique_id=&quot;10371&quot;&gt;&lt;property id=&quot;20148&quot; value=&quot;5&quot;/&gt;&lt;property id=&quot;20300&quot; value=&quot;Slide 19 - &amp;quot;Grant Activities and Components&amp;quot;&quot;/&gt;&lt;property id=&quot;20307&quot; value=&quot;324&quot;/&gt;&lt;property id=&quot;20309&quot; value=&quot;-1&quot;/&gt;&lt;/object&gt;&lt;object type=&quot;3&quot; unique_id=&quot;10372&quot;&gt;&lt;property id=&quot;20148&quot; value=&quot;5&quot;/&gt;&lt;property id=&quot;20300&quot; value=&quot;Slide 20 - &amp;quot;Grant Activities and Components&amp;quot;&quot;/&gt;&lt;property id=&quot;20307&quot; value=&quot;323&quot;/&gt;&lt;property id=&quot;20309&quot; value=&quot;-1&quot;/&gt;&lt;/object&gt;&lt;object type=&quot;3&quot; unique_id=&quot;10373&quot;&gt;&lt;property id=&quot;20148&quot; value=&quot;5&quot;/&gt;&lt;property id=&quot;20300&quot; value=&quot;Slide 21 - &amp;quot;Grant Activities and Components&amp;quot;&quot;/&gt;&lt;property id=&quot;20307&quot; value=&quot;322&quot;/&gt;&lt;property id=&quot;20309&quot; value=&quot;-1&quot;/&gt;&lt;/object&gt;&lt;object type=&quot;3&quot; unique_id=&quot;10374&quot;&gt;&lt;property id=&quot;20148&quot; value=&quot;5&quot;/&gt;&lt;property id=&quot;20300&quot; value=&quot;Slide 22 - &amp;quot;Grant Activities and Components&amp;quot;&quot;/&gt;&lt;property id=&quot;20307&quot; value=&quot;320&quot;/&gt;&lt;property id=&quot;20309&quot; value=&quot;-1&quot;/&gt;&lt;/object&gt;&lt;object type=&quot;3&quot; unique_id=&quot;10375&quot;&gt;&lt;property id=&quot;20148&quot; value=&quot;5&quot;/&gt;&lt;property id=&quot;20300&quot; value=&quot;Slide 23 - &amp;quot;Priority Consideration&amp;quot;&quot;/&gt;&lt;property id=&quot;20307&quot; value=&quot;321&quot;/&gt;&lt;property id=&quot;20309&quot; value=&quot;-1&quot;/&gt;&lt;/object&gt;&lt;object type=&quot;3&quot; unique_id=&quot;10376&quot;&gt;&lt;property id=&quot;20148&quot; value=&quot;5&quot;/&gt;&lt;property id=&quot;20300&quot; value=&quot;Slide 24 - &amp;quot;Evidence and Evaluation in Reentry&amp;quot;&quot;/&gt;&lt;property id=&quot;20307&quot; value=&quot;331&quot;/&gt;&lt;property id=&quot;20309&quot; value=&quot;-1&quot;/&gt;&lt;/object&gt;&lt;object type=&quot;3&quot; unique_id=&quot;10377&quot;&gt;&lt;property id=&quot;20148&quot; value=&quot;5&quot;/&gt;&lt;property id=&quot;20300&quot; value=&quot;Slide 25 - &amp;quot;Goals and objectives&amp;quot;&quot;/&gt;&lt;property id=&quot;20307&quot; value=&quot;332&quot;/&gt;&lt;property id=&quot;20309&quot; value=&quot;-1&quot;/&gt;&lt;/object&gt;&lt;object type=&quot;3&quot; unique_id=&quot;10378&quot;&gt;&lt;property id=&quot;20148&quot; value=&quot;5&quot;/&gt;&lt;property id=&quot;20300&quot; value=&quot;Slide 26 - &amp;quot;Why the Focus on Evidence?&amp;quot;&quot;/&gt;&lt;property id=&quot;20307&quot; value=&quot;333&quot;/&gt;&lt;property id=&quot;20309&quot; value=&quot;-1&quot;/&gt;&lt;/object&gt;&lt;object type=&quot;3&quot; unique_id=&quot;10379&quot;&gt;&lt;property id=&quot;20148&quot; value=&quot;5&quot;/&gt;&lt;property id=&quot;20300&quot; value=&quot;Slide 27 - &amp;quot;Use of Evidence in Policy/Program Implementation &amp;quot;&quot;/&gt;&lt;property id=&quot;20307&quot; value=&quot;334&quot;/&gt;&lt;property id=&quot;20309&quot; value=&quot;-1&quot;/&gt;&lt;/object&gt;&lt;object type=&quot;3&quot; unique_id=&quot;10380&quot;&gt;&lt;property id=&quot;20148&quot; value=&quot;5&quot;/&gt;&lt;property id=&quot;20300&quot; value=&quot;Slide 28 - &amp;quot;What We Know Now&amp;quot;&quot;/&gt;&lt;property id=&quot;20307&quot; value=&quot;335&quot;/&gt;&lt;property id=&quot;20309&quot; value=&quot;-1&quot;/&gt;&lt;/object&gt;&lt;object type=&quot;3&quot; unique_id=&quot;10381&quot;&gt;&lt;property id=&quot;20148&quot; value=&quot;5&quot;/&gt;&lt;property id=&quot;20300&quot; value=&quot;Slide 29 - &amp;quot;What We Know Now (Continued) &amp;quot;&quot;/&gt;&lt;property id=&quot;20307&quot; value=&quot;336&quot;/&gt;&lt;property id=&quot;20309&quot; value=&quot;-1&quot;/&gt;&lt;/object&gt;&lt;object type=&quot;3&quot; unique_id=&quot;10382&quot;&gt;&lt;property id=&quot;20148&quot; value=&quot;5&quot;/&gt;&lt;property id=&quot;20300&quot; value=&quot;Slide 30 - &amp;quot;Resources on Reentry &amp;quot;&quot;/&gt;&lt;property id=&quot;20307&quot; value=&quot;337&quot;/&gt;&lt;property id=&quot;20309&quot; value=&quot;-1&quot;/&gt;&lt;/object&gt;&lt;object type=&quot;3&quot; unique_id=&quot;10383&quot;&gt;&lt;property id=&quot;20148&quot; value=&quot;5&quot;/&gt;&lt;property id=&quot;20300&quot; value=&quot;Slide 31 - &amp;quot;Evaluation Requirements &amp;quot;&quot;/&gt;&lt;property id=&quot;20307&quot; value=&quot;338&quot;/&gt;&lt;property id=&quot;20309&quot; value=&quot;-1&quot;/&gt;&lt;/object&gt;&lt;/object&gt;&lt;object type=&quot;8&quot; unique_id=&quot;10356&quot;&gt;&lt;/object&gt;&lt;object type=&quot;10&quot; unique_id=&quot;10936&quot;&gt;&lt;object type=&quot;11&quot; unique_id=&quot;10937&quot;&gt;&lt;/object&gt;&lt;/object&gt;&lt;object type=&quot;4&quot; unique_id=&quot;10938&quot;&gt;&lt;/object&gt;&lt;/object&gt;&lt;/database&gt;"/>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44210926-7614-42F6-8E70-FBC0F75E7084}_2.png&quot;/&gt;&lt;left val=&quot;640&quot;/&gt;&lt;top val=&quot;304&quot;/&gt;&lt;width val=&quot;322&quot;/&gt;&lt;height val=&quot;174&quot;/&gt;&lt;hasText val=&quot;1&quot;/&gt;&lt;/Image&gt;&lt;/ThreeDShapeInfo&gt;"/>
  <p:tag name="PRESENTER_SHAPETEXTINFO" val="&lt;ShapeTextInfo&gt;&lt;TableIndex row=&quot;-1&quot; col=&quot;-1&quot;&gt;&lt;linesCount val=&quot;3&quot;/&gt;&lt;lineCharCount val=&quot;16&quot;/&gt;&lt;lineCharCount val=&quot;34&quot;/&gt;&lt;lineCharCount val=&quot;24&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3t2editing.wav"/>
  <p:tag name="PPSNARRATION" val="3,306276220,C:\Audio Files\March\YARP Pros App webinar 3.26.2020 Final_pptx\Media.ppcx"/>
  <p:tag name="HTML_SHAPEINFO" val="&lt;SlideThumbPath val=&quot;Slide3.PNG&quot;/&gt;"/>
</p:tagLst>
</file>

<file path=ppt/tags/tag1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4DD96E0-283C-4073-9C91-0F59516C8421}_3.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B62F14C-DD3D-40B3-B4C3-23B6A2B2C355}_3.png&quot;/&gt;&lt;left val=&quot;55&quot;/&gt;&lt;top val=&quot;0&quot;/&gt;&lt;width val=&quot;888&quot;/&gt;&lt;height val=&quot;76&quot;/&gt;&lt;hasText val=&quot;1&quot;/&gt;&lt;/Image&gt;&lt;/ThreeDShapeInfo&gt;"/>
  <p:tag name="PRESENTER_SHAPETEXTINFO" val="&lt;ShapeTextInfo&gt;&lt;TableIndex row=&quot;-1&quot; col=&quot;-1&quot;&gt;&lt;linesCount val=&quot;1&quot;/&gt;&lt;lineCharCount val=&quot;54&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28664F9C-78E9-4260-9308-9E6E4478E322}_3.png&quot;/&gt;&lt;left val=&quot;51&quot;/&gt;&lt;top val=&quot;89&quot;/&gt;&lt;width val=&quot;885&quot;/&gt;&lt;height val=&quot;397&quot;/&gt;&lt;hasText val=&quot;1&quot;/&gt;&lt;/Image&gt;&lt;/ThreeDShapeInfo&gt;"/>
  <p:tag name="PRESENTER_SHAPETEXTINFO" val="&lt;ShapeTextInfo&gt;&lt;TableIndex row=&quot;-1&quot; col=&quot;-1&quot;&gt;&lt;linesCount val=&quot;6&quot;/&gt;&lt;lineCharCount val=&quot;36&quot;/&gt;&lt;lineCharCount val=&quot;12&quot;/&gt;&lt;lineCharCount val=&quot;13&quot;/&gt;&lt;lineCharCount val=&quot;32&quot;/&gt;&lt;lineCharCount val=&quot;23&quot;/&gt;&lt;lineCharCount val=&quot;14&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4editing.wav"/>
  <p:tag name="PPSNARRATION" val="4,306276220,C:\Audio Files\March\YARP Pros App webinar 3.26.2020 Final_pptx\Media.ppcx"/>
  <p:tag name="HTML_SHAPEINFO" val="&lt;SlideThumbPath val=&quot;Slide4.PNG&quot;/&gt;"/>
</p:tagLst>
</file>

<file path=ppt/tags/tag1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12137119-5B6F-4E09-B5D6-8127C3FA584F}_4.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92C72D55-9111-4606-A7B9-543F6D2C6C23}_4.png&quot;/&gt;&lt;left val=&quot;9&quot;/&gt;&lt;top val=&quot;111&quot;/&gt;&lt;width val=&quot;744&quot;/&gt;&lt;height val=&quot;209&quot;/&gt;&lt;hasText val=&quot;1&quot;/&gt;&lt;/Image&gt;&lt;/ThreeDShapeInfo&gt;"/>
  <p:tag name="PRESENTER_SHAPETEXTINFO" val="&lt;ShapeTextInfo&gt;&lt;TableIndex row=&quot;-1&quot; col=&quot;-1&quot;&gt;&lt;linesCount val=&quot;1&quot;/&gt;&lt;lineCharCount val=&quot;35&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5editing.wav"/>
  <p:tag name="PPSNARRATION" val="5,306276220,C:\Audio Files\March\YARP Pros App webinar 3.26.2020 Final_pptx\Media.ppcx"/>
  <p:tag name="HTML_SHAPEINFO" val="&lt;SlideThumbPath val=&quot;Slide5.PNG&quot;/&gt;"/>
</p:tagLst>
</file>

<file path=ppt/tags/tag1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ED43A51-6E51-45CE-ABF6-4F2E73EB8F05}_5.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065F778-A8AB-478E-9FD5-A3A8A07D75BF}_5.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42&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B0F09015-16DC-42E8-BC92-6F0D19CE5AC5}_5.png&quot;/&gt;&lt;left val=&quot;56&quot;/&gt;&lt;top val=&quot;78&quot;/&gt;&lt;width val=&quot;838&quot;/&gt;&lt;height val=&quot;66&quot;/&gt;&lt;hasText val=&quot;1&quot;/&gt;&lt;/Image&gt;&lt;/ThreeDShapeInfo&gt;"/>
  <p:tag name="PRESENTER_SHAPETEXTINFO" val="&lt;ShapeTextInfo&gt;&lt;TableIndex row=&quot;-1&quot; col=&quot;-1&quot;&gt;&lt;linesCount val=&quot;1&quot;/&gt;&lt;lineCharCount val=&quot;12&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2C233C41-2A66-433D-883D-12131A1FCF8D}_5.png&quot;/&gt;&lt;left val=&quot;52&quot;/&gt;&lt;top val=&quot;164&quot;/&gt;&lt;width val=&quot;842&quot;/&gt;&lt;height val=&quot;323&quot;/&gt;&lt;hasText val=&quot;1&quot;/&gt;&lt;/Image&gt;&lt;/ThreeDShapeInfo&gt;"/>
  <p:tag name="PRESENTER_SHAPETEXTINFO" val="&lt;ShapeTextInfo&gt;&lt;TableIndex row=&quot;-1&quot; col=&quot;-1&quot;&gt;&lt;linesCount val=&quot;4&quot;/&gt;&lt;lineCharCount val=&quot;42&quot;/&gt;&lt;lineCharCount val=&quot;46&quot;/&gt;&lt;lineCharCount val=&quot;18&quot;/&gt;&lt;lineCharCount val=&quot;36&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6editing.wav"/>
  <p:tag name="PPSNARRATION" val="6,306276220,C:\Audio Files\March\YARP Pros App webinar 3.26.2020 Final_pptx\Media.ppcx"/>
  <p:tag name="HTML_SHAPEINFO" val="&lt;SlideThumbPath val=&quot;Slide6.PNG&quot;/&gt;"/>
</p:tagLst>
</file>

<file path=ppt/tags/tag1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F3D5DCC9-D45A-4BBF-B2DE-0D5CA6583020}_6.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7CABCF3-4679-44E9-BCF7-4081FA14B193}_6.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25&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C09BF291-9551-4AD6-B169-81CF5AB36B3E}_6.png&quot;/&gt;&lt;left val=&quot;56&quot;/&gt;&lt;top val=&quot;78&quot;/&gt;&lt;width val=&quot;838&quot;/&gt;&lt;height val=&quot;66&quot;/&gt;&lt;hasText val=&quot;1&quot;/&gt;&lt;/Image&gt;&lt;/ThreeDShapeInfo&gt;"/>
  <p:tag name="PRESENTER_SHAPETEXTINFO" val="&lt;ShapeTextInfo&gt;&lt;TableIndex row=&quot;-1&quot; col=&quot;-1&quot;&gt;&lt;linesCount val=&quot;1&quot;/&gt;&lt;lineCharCount val=&quot;33&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D4963737-DA9B-4740-A87A-36D7815A7374}_6.png&quot;/&gt;&lt;left val=&quot;52&quot;/&gt;&lt;top val=&quot;164&quot;/&gt;&lt;width val=&quot;842&quot;/&gt;&lt;height val=&quot;323&quot;/&gt;&lt;hasText val=&quot;1&quot;/&gt;&lt;/Image&gt;&lt;/ThreeDShapeInfo&gt;"/>
  <p:tag name="PRESENTER_SHAPETEXTINFO" val="&lt;ShapeTextInfo&gt;&lt;TableIndex row=&quot;-1&quot; col=&quot;-1&quot;&gt;&lt;linesCount val=&quot;6&quot;/&gt;&lt;lineCharCount val=&quot;42&quot;/&gt;&lt;lineCharCount val=&quot;12&quot;/&gt;&lt;lineCharCount val=&quot;23&quot;/&gt;&lt;lineCharCount val=&quot;16&quot;/&gt;&lt;lineCharCount val=&quot;33&quot;/&gt;&lt;lineCharCount val=&quot;16&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7editing.wav"/>
  <p:tag name="PPSNARRATION" val="7,306276220,C:\Audio Files\March\YARP Pros App webinar 3.26.2020 Final_pptx\Media.ppcx"/>
  <p:tag name="HTML_SHAPEINFO" val="&lt;SlideThumbPath val=&quot;Slide7.PNG&quot;/&gt;"/>
</p:tagLst>
</file>

<file path=ppt/tags/tag1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BE4D80F0-18DF-4A86-9733-4B24626C0846}_7.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F00C5EA-4B26-4EE2-8F38-10493FE39BBC}_7.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17&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A7C47C30-A916-4E3A-B5D2-FEB5A974E4A9}_7.png&quot;/&gt;&lt;left val=&quot;56&quot;/&gt;&lt;top val=&quot;78&quot;/&gt;&lt;width val=&quot;838&quot;/&gt;&lt;height val=&quot;66&quot;/&gt;&lt;hasText val=&quot;1&quot;/&gt;&lt;/Image&gt;&lt;/ThreeDShapeInfo&gt;"/>
  <p:tag name="PRESENTER_SHAPETEXTINFO" val="&lt;ShapeTextInfo&gt;&lt;TableIndex row=&quot;-1&quot; col=&quot;-1&quot;&gt;&lt;linesCount val=&quot;1&quot;/&gt;&lt;lineCharCount val=&quot;16&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AA101931-4B88-4741-9371-8B83353C2745}_7.png&quot;/&gt;&lt;left val=&quot;54&quot;/&gt;&lt;top val=&quot;165&quot;/&gt;&lt;width val=&quot;840&quot;/&gt;&lt;height val=&quot;323&quot;/&gt;&lt;hasText val=&quot;1&quot;/&gt;&lt;/Image&gt;&lt;/ThreeDShapeInfo&gt;"/>
  <p:tag name="PRESENTER_SHAPETEXTINFO" val="&lt;ShapeTextInfo&gt;&lt;TableIndex row=&quot;-1&quot; col=&quot;-1&quot;&gt;&lt;linesCount val=&quot;7&quot;/&gt;&lt;lineCharCount val=&quot;60&quot;/&gt;&lt;lineCharCount val=&quot;60&quot;/&gt;&lt;lineCharCount val=&quot;56&quot;/&gt;&lt;lineCharCount val=&quot;59&quot;/&gt;&lt;lineCharCount val=&quot;40&quot;/&gt;&lt;lineCharCount val=&quot;62&quot;/&gt;&lt;lineCharCount val=&quot;3&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8editing.wav"/>
  <p:tag name="PPSNARRATION" val="8,306276220,C:\Audio Files\March\YARP Pros App webinar 3.26.2020 Final_pptx\Media.ppcx"/>
  <p:tag name="HTML_SHAPEINFO" val="&lt;SlideThumbPath val=&quot;Slide8.PNG&quot;/&gt;"/>
</p:tagLst>
</file>

<file path=ppt/tags/tag1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6AEF19A8-003F-4B4B-BD5F-D6096985E927}_8.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854AB001-D6C3-4896-B5DB-3E3B5AFEC960}_8.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36&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6C369E46-BDAB-412E-9CCC-AA22C335669C}_8.png&quot;/&gt;&lt;left val=&quot;56&quot;/&gt;&lt;top val=&quot;78&quot;/&gt;&lt;width val=&quot;838&quot;/&gt;&lt;height val=&quot;66&quot;/&gt;&lt;hasText val=&quot;1&quot;/&gt;&lt;/Image&gt;&lt;/ThreeDShapeInfo&gt;"/>
  <p:tag name="PRESENTER_SHAPETEXTINFO" val="&lt;ShapeTextInfo&gt;&lt;TableIndex row=&quot;-1&quot; col=&quot;-1&quot;&gt;&lt;linesCount val=&quot;1&quot;/&gt;&lt;lineCharCount val=&quot;14&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AAC795F4-D9E4-4CBC-93EF-16EAD55001D9}_8.png&quot;/&gt;&lt;left val=&quot;56&quot;/&gt;&lt;top val=&quot;149&quot;/&gt;&lt;width val=&quot;838&quot;/&gt;&lt;height val=&quot;338&quot;/&gt;&lt;hasText val=&quot;1&quot;/&gt;&lt;/Image&gt;&lt;/ThreeDShapeInfo&gt;"/>
  <p:tag name="PRESENTER_SHAPETEXTINFO" val="&lt;ShapeTextInfo&gt;&lt;TableIndex row=&quot;-1&quot; col=&quot;-1&quot;&gt;&lt;linesCount val=&quot;7&quot;/&gt;&lt;lineCharCount val=&quot;60&quot;/&gt;&lt;lineCharCount val=&quot;13&quot;/&gt;&lt;lineCharCount val=&quot;40&quot;/&gt;&lt;lineCharCount val=&quot;66&quot;/&gt;&lt;lineCharCount val=&quot;21&quot;/&gt;&lt;lineCharCount val=&quot;44&quot;/&gt;&lt;lineCharCount val=&quot;66&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9editing.wav"/>
  <p:tag name="PPSNARRATION" val="9,306276220,C:\Audio Files\March\YARP Pros App webinar 3.26.2020 Final_pptx\Media.ppcx"/>
  <p:tag name="HTML_SHAPEINFO" val="&lt;SlideThumbPath val=&quot;Slide9.PNG&quot;/&gt;"/>
</p:tagLst>
</file>

<file path=ppt/tags/tag12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54D6D14A-039F-467E-B372-F6A52AEBC3B6}_9.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6BA39FF-597B-4643-8CBC-7DC75896AD6E}_9.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3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4EF75225-DFDD-4D13-A93B-99D3E55D1D97}_9.png&quot;/&gt;&lt;left val=&quot;58&quot;/&gt;&lt;top val=&quot;64&quot;/&gt;&lt;width val=&quot;833&quot;/&gt;&lt;height val=&quot;43&quot;/&gt;&lt;hasText val=&quot;1&quot;/&gt;&lt;/Image&gt;&lt;/ThreeDShapeInfo&gt;"/>
  <p:tag name="PRESENTER_SHAPETEXTINFO" val="&lt;ShapeTextInfo&gt;&lt;TableIndex row=&quot;-1&quot; col=&quot;-1&quot;&gt;&lt;linesCount val=&quot;1&quot;/&gt;&lt;lineCharCount val=&quot;15&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9CD2031-8AD2-477C-A9AC-52CA37BE07BD}_9.png&quot;/&gt;&lt;left val=&quot;161&quot;/&gt;&lt;top val=&quot;102&quot;/&gt;&lt;width val=&quot;628&quot;/&gt;&lt;height val=&quot;411&quot;/&gt;&lt;hasText val=&quot;1&quot;/&gt;&lt;/Image&gt;&lt;/ThreeDShapeInfo&gt;"/>
  <p:tag name="PRESENTER_SHAPETEXTINFO" val="&lt;ShapeTextInfo&gt;&lt;TableIndex row=&quot;1&quot; col=&quot;1&quot;&gt;&lt;linesCount val=&quot;1&quot;/&gt;&lt;lineCharCount val=&quot;23&quot;/&gt;&lt;/TableIndex&gt;&lt;TableIndex row=&quot;1&quot; col=&quot;2&quot;&gt;&lt;linesCount val=&quot;1&quot;/&gt;&lt;lineCharCount val=&quot;12&quot;/&gt;&lt;/TableIndex&gt;&lt;TableIndex row=&quot;2&quot; col=&quot;1&quot;&gt;&lt;linesCount val=&quot;1&quot;/&gt;&lt;lineCharCount val=&quot;45&quot;/&gt;&lt;/TableIndex&gt;&lt;TableIndex row=&quot;2&quot; col=&quot;2&quot;&gt;&lt;linesCount val=&quot;1&quot;/&gt;&lt;lineCharCount val=&quot;12&quot;/&gt;&lt;/TableIndex&gt;&lt;TableIndex row=&quot;3&quot; col=&quot;1&quot;&gt;&lt;linesCount val=&quot;1&quot;/&gt;&lt;lineCharCount val=&quot;11&quot;/&gt;&lt;/TableIndex&gt;&lt;TableIndex row=&quot;3&quot; col=&quot;2&quot;&gt;&lt;linesCount val=&quot;1&quot;/&gt;&lt;lineCharCount val=&quot;13&quot;/&gt;&lt;/TableIndex&gt;&lt;TableIndex row=&quot;4&quot; col=&quot;1&quot;&gt;&lt;linesCount val=&quot;3&quot;/&gt;&lt;lineCharCount val=&quot;87&quot;/&gt;&lt;lineCharCount val=&quot;86&quot;/&gt;&lt;lineCharCount val=&quot;77&quot;/&gt;&lt;/TableIndex&gt;&lt;TableIndex row=&quot;4&quot; col=&quot;2&quot;&gt;&lt;linesCount val=&quot;2&quot;/&gt;&lt;lineCharCount val=&quot;1&quot;/&gt;&lt;lineCharCount val=&quot;14&quot;/&gt;&lt;/TableIndex&gt;&lt;TableIndex row=&quot;5&quot; col=&quot;1&quot;&gt;&lt;linesCount val=&quot;2&quot;/&gt;&lt;lineCharCount val=&quot;62&quot;/&gt;&lt;lineCharCount val=&quot;20&quot;/&gt;&lt;/TableIndex&gt;&lt;TableIndex row=&quot;5&quot; col=&quot;2&quot;&gt;&lt;linesCount val=&quot;2&quot;/&gt;&lt;lineCharCount val=&quot;1&quot;/&gt;&lt;lineCharCount val=&quot;12&quot;/&gt;&lt;/TableIndex&gt;&lt;TableIndex row=&quot;6&quot; col=&quot;1&quot;&gt;&lt;linesCount val=&quot;1&quot;/&gt;&lt;lineCharCount val=&quot;16&quot;/&gt;&lt;/TableIndex&gt;&lt;TableIndex row=&quot;6&quot; col=&quot;2&quot;&gt;&lt;linesCount val=&quot;1&quot;/&gt;&lt;lineCharCount val=&quot;14&quot;/&gt;&lt;/TableIndex&gt;&lt;TableIndex row=&quot;7&quot; col=&quot;1&quot;&gt;&lt;linesCount val=&quot;1&quot;/&gt;&lt;lineCharCount val=&quot;42&quot;/&gt;&lt;/TableIndex&gt;&lt;TableIndex row=&quot;7&quot; col=&quot;2&quot;&gt;&lt;linesCount val=&quot;1&quot;/&gt;&lt;lineCharCount val=&quot;14&quot;/&gt;&lt;/TableIndex&gt;&lt;TableIndex row=&quot;8&quot; col=&quot;1&quot;&gt;&lt;linesCount val=&quot;1&quot;/&gt;&lt;lineCharCount val=&quot;27&quot;/&gt;&lt;/TableIndex&gt;&lt;TableIndex row=&quot;8&quot; col=&quot;2&quot;&gt;&lt;linesCount val=&quot;1&quot;/&gt;&lt;lineCharCount val=&quot;14&quot;/&gt;&lt;/TableIndex&gt;&lt;TableIndex row=&quot;9&quot; col=&quot;1&quot;&gt;&lt;linesCount val=&quot;1&quot;/&gt;&lt;lineCharCount val=&quot;32&quot;/&gt;&lt;/TableIndex&gt;&lt;TableIndex row=&quot;9&quot; col=&quot;2&quot;&gt;&lt;linesCount val=&quot;1&quot;/&gt;&lt;lineCharCount val=&quot;14&quot;/&gt;&lt;/TableIndex&gt;&lt;TableIndex row=&quot;10&quot; col=&quot;1&quot;&gt;&lt;linesCount val=&quot;1&quot;/&gt;&lt;lineCharCount val=&quot;16&quot;/&gt;&lt;/TableIndex&gt;&lt;TableIndex row=&quot;10&quot; col=&quot;2&quot;&gt;&lt;linesCount val=&quot;1&quot;/&gt;&lt;lineCharCount val=&quot;14&quot;/&gt;&lt;/TableIndex&gt;&lt;TableIndex row=&quot;11&quot; col=&quot;1&quot;&gt;&lt;linesCount val=&quot;1&quot;/&gt;&lt;lineCharCount val=&quot;17&quot;/&gt;&lt;/TableIndex&gt;&lt;TableIndex row=&quot;11&quot; col=&quot;2&quot;&gt;&lt;linesCount val=&quot;1&quot;/&gt;&lt;lineCharCount val=&quot;14&quot;/&gt;&lt;/TableIndex&gt;&lt;TableIndex row=&quot;12&quot; col=&quot;1&quot;&gt;&lt;linesCount val=&quot;2&quot;/&gt;&lt;lineCharCount val=&quot;59&quot;/&gt;&lt;lineCharCount val=&quot;12&quot;/&gt;&lt;/TableIndex&gt;&lt;TableIndex row=&quot;12&quot; col=&quot;2&quot;&gt;&lt;linesCount val=&quot;1&quot;/&gt;&lt;lineCharCount val=&quot;14&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10editing.wav"/>
  <p:tag name="PPSNARRATION" val="10,306276220,C:\Audio Files\March\YARP Pros App webinar 3.26.2020 Final_pptx\Media.ppcx"/>
  <p:tag name="HTML_SHAPEINFO" val="&lt;SlideThumbPath val=&quot;Slide10.PNG&quot;/&gt;"/>
</p:tagLst>
</file>

<file path=ppt/tags/tag1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9AF8AA87-6320-4661-8DA4-EFCE7538161D}_10.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BD137B9F-C3A4-4E00-8A4F-D8DFF7756F45}_10.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8&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98013AB5-EC40-4AB1-88DB-A35D7BDD5393}_10.png&quot;/&gt;&lt;left val=&quot;57&quot;/&gt;&lt;top val=&quot;65&quot;/&gt;&lt;width val=&quot;837&quot;/&gt;&lt;height val=&quot;55&quot;/&gt;&lt;hasText val=&quot;1&quot;/&gt;&lt;/Image&gt;&lt;/ThreeDShapeInfo&gt;"/>
  <p:tag name="PRESENTER_SHAPETEXTINFO" val="&lt;ShapeTextInfo&gt;&lt;TableIndex row=&quot;-1&quot; col=&quot;-1&quot;&gt;&lt;linesCount val=&quot;1&quot;/&gt;&lt;lineCharCount val=&quot;11&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8C4E44A7-D08B-49FA-BDB2-902506CEBC82}_10.png&quot;/&gt;&lt;left val=&quot;165&quot;/&gt;&lt;top val=&quot;106&quot;/&gt;&lt;width val=&quot;629&quot;/&gt;&lt;height val=&quot;379&quot;/&gt;&lt;hasText val=&quot;1&quot;/&gt;&lt;/Image&gt;&lt;/ThreeDShapeInfo&gt;"/>
  <p:tag name="PRESENTER_SHAPETEXTINFO" val="&lt;ShapeTextInfo&gt;&lt;TableIndex row=&quot;1&quot; col=&quot;1&quot;&gt;&lt;linesCount val=&quot;1&quot;/&gt;&lt;lineCharCount val=&quot;9&quot;/&gt;&lt;/TableIndex&gt;&lt;TableIndex row=&quot;1&quot; col=&quot;2&quot;&gt;&lt;linesCount val=&quot;2&quot;/&gt;&lt;lineCharCount val=&quot;7&quot;/&gt;&lt;lineCharCount val=&quot;9&quot;/&gt;&lt;/TableIndex&gt;&lt;TableIndex row=&quot;2&quot; col=&quot;1&quot;&gt;&lt;linesCount val=&quot;1&quot;/&gt;&lt;lineCharCount val=&quot;100&quot;/&gt;&lt;/TableIndex&gt;&lt;TableIndex row=&quot;2&quot; col=&quot;2&quot;&gt;&lt;linesCount val=&quot;1&quot;/&gt;&lt;lineCharCount val=&quot;1&quot;/&gt;&lt;/TableIndex&gt;&lt;TableIndex row=&quot;3&quot; col=&quot;1&quot;&gt;&lt;linesCount val=&quot;1&quot;/&gt;&lt;lineCharCount val=&quot;98&quot;/&gt;&lt;/TableIndex&gt;&lt;TableIndex row=&quot;3&quot; col=&quot;2&quot;&gt;&lt;linesCount val=&quot;1&quot;/&gt;&lt;lineCharCount val=&quot;2&quot;/&gt;&lt;/TableIndex&gt;&lt;TableIndex row=&quot;4&quot; col=&quot;1&quot;&gt;&lt;linesCount val=&quot;1&quot;/&gt;&lt;lineCharCount val=&quot;105&quot;/&gt;&lt;/TableIndex&gt;&lt;TableIndex row=&quot;4&quot; col=&quot;2&quot;&gt;&lt;linesCount val=&quot;1&quot;/&gt;&lt;lineCharCount val=&quot;2&quot;/&gt;&lt;/TableIndex&gt;&lt;TableIndex row=&quot;5&quot; col=&quot;1&quot;&gt;&lt;linesCount val=&quot;1&quot;/&gt;&lt;lineCharCount val=&quot;106&quot;/&gt;&lt;/TableIndex&gt;&lt;TableIndex row=&quot;5&quot; col=&quot;2&quot;&gt;&lt;linesCount val=&quot;1&quot;/&gt;&lt;lineCharCount val=&quot;2&quot;/&gt;&lt;/TableIndex&gt;&lt;TableIndex row=&quot;6&quot; col=&quot;1&quot;&gt;&lt;linesCount val=&quot;1&quot;/&gt;&lt;lineCharCount val=&quot;87&quot;/&gt;&lt;/TableIndex&gt;&lt;TableIndex row=&quot;6&quot; col=&quot;2&quot;&gt;&lt;linesCount val=&quot;1&quot;/&gt;&lt;lineCharCount val=&quot;1&quot;/&gt;&lt;/TableIndex&gt;&lt;TableIndex row=&quot;7&quot; col=&quot;1&quot;&gt;&lt;linesCount val=&quot;1&quot;/&gt;&lt;lineCharCount val=&quot;85&quot;/&gt;&lt;/TableIndex&gt;&lt;TableIndex row=&quot;7&quot; col=&quot;2&quot;&gt;&lt;linesCount val=&quot;1&quot;/&gt;&lt;lineCharCount val=&quot;2&quot;/&gt;&lt;/TableIndex&gt;&lt;TableIndex row=&quot;8&quot; col=&quot;1&quot;&gt;&lt;linesCount val=&quot;1&quot;/&gt;&lt;lineCharCount val=&quot;95&quot;/&gt;&lt;/TableIndex&gt;&lt;TableIndex row=&quot;8&quot; col=&quot;2&quot;&gt;&lt;linesCount val=&quot;1&quot;/&gt;&lt;lineCharCount val=&quot;1&quot;/&gt;&lt;/TableIndex&gt;&lt;TableIndex row=&quot;9&quot; col=&quot;1&quot;&gt;&lt;linesCount val=&quot;1&quot;/&gt;&lt;lineCharCount val=&quot;5&quot;/&gt;&lt;/TableIndex&gt;&lt;TableIndex row=&quot;9&quot; col=&quot;2&quot;&gt;&lt;linesCount val=&quot;1&quot;/&gt;&lt;lineCharCount val=&quot;3&quot;/&gt;&lt;/TableIndex&gt;&lt;TableIndex row=&quot;10&quot; col=&quot;1&quot;&gt;&lt;linesCount val=&quot;5&quot;/&gt;&lt;lineCharCount val=&quot;24&quot;/&gt;&lt;lineCharCount val=&quot;28&quot;/&gt;&lt;lineCharCount val=&quot;85&quot;/&gt;&lt;lineCharCount val=&quot;6&quot;/&gt;&lt;lineCharCount val=&quot;48&quot;/&gt;&lt;/TableIndex&gt;&lt;TableIndex row=&quot;10&quot; col=&quot;2&quot;&gt;&lt;linesCount val=&quot;3&quot;/&gt;&lt;lineCharCount val=&quot;1&quot;/&gt;&lt;lineCharCount val=&quot;1&quot;/&gt;&lt;lineCharCount val=&quot;14&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11editing.wav"/>
  <p:tag name="PPSNARRATION" val="11,306276220,C:\Audio Files\March\YARP Pros App webinar 3.26.2020 Final_pptx\Media.ppcx"/>
  <p:tag name="HTML_SHAPEINFO" val="&lt;SlideThumbPath val=&quot;Slide11.PNG&quot;/&gt;"/>
</p:tagLst>
</file>

<file path=ppt/tags/tag1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3CFEFD6D-D69C-4504-8AB0-F038E9FC3EA1}_11.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6FD36285-FC2B-42C2-8BC0-E3938AFBF3A6}_11.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19&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25B61AE-2CA7-42DF-9915-37BE67C9A3D9}_11.png&quot;/&gt;&lt;left val=&quot;57&quot;/&gt;&lt;top val=&quot;70&quot;/&gt;&lt;width val=&quot;837&quot;/&gt;&lt;height val=&quot;55&quot;/&gt;&lt;hasText val=&quot;1&quot;/&gt;&lt;/Image&gt;&lt;/ThreeDShapeInfo&gt;"/>
  <p:tag name="PRESENTER_SHAPETEXTINFO" val="&lt;ShapeTextInfo&gt;&lt;TableIndex row=&quot;-1&quot; col=&quot;-1&quot;&gt;&lt;linesCount val=&quot;1&quot;/&gt;&lt;lineCharCount val=&quot;12&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98C7623-D733-4930-A4C1-BA2340638DC3}_11.png&quot;/&gt;&lt;left val=&quot;56&quot;/&gt;&lt;top val=&quot;149&quot;/&gt;&lt;width val=&quot;838&quot;/&gt;&lt;height val=&quot;338&quot;/&gt;&lt;hasText val=&quot;1&quot;/&gt;&lt;/Image&gt;&lt;/ThreeDShapeInfo&gt;"/>
  <p:tag name="PRESENTER_SHAPETEXTINFO" val="&lt;ShapeTextInfo&gt;&lt;TableIndex row=&quot;-1&quot; col=&quot;-1&quot;&gt;&lt;linesCount val=&quot;3&quot;/&gt;&lt;lineCharCount val=&quot;69&quot;/&gt;&lt;lineCharCount val=&quot;21&quot;/&gt;&lt;lineCharCount val=&quot;29&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12editing.wav"/>
  <p:tag name="PPSNARRATION" val="12,306276220,C:\Audio Files\March\YARP Pros App webinar 3.26.2020 Final_pptx\Media.ppcx"/>
  <p:tag name="HTML_SHAPEINFO" val="&lt;SlideThumbPath val=&quot;Slide12.PNG&quot;/&gt;"/>
</p:tagLst>
</file>

<file path=ppt/tags/tag1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6C67360-9ACE-4221-9A5A-E9A9566F69EA}_12.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862ECC91-0FF0-421D-A38F-D421528253E8}_12.png&quot;/&gt;&lt;left val=&quot;43&quot;/&gt;&lt;top val=&quot;110&quot;/&gt;&lt;width val=&quot;687&quot;/&gt;&lt;height val=&quot;209&quot;/&gt;&lt;hasText val=&quot;1&quot;/&gt;&lt;/Image&gt;&lt;/ThreeDShapeInfo&gt;"/>
  <p:tag name="PRESENTER_SHAPETEXTINFO" val="&lt;ShapeTextInfo&gt;&lt;TableIndex row=&quot;-1&quot; col=&quot;-1&quot;&gt;&lt;linesCount val=&quot;3&quot;/&gt;&lt;lineCharCount val=&quot;33&quot;/&gt;&lt;lineCharCount val=&quot;31&quot;/&gt;&lt;lineCharCount val=&quot;22&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13editing.wav"/>
  <p:tag name="PPSNARRATION" val="13,306276220,C:\Audio Files\March\YARP Pros App webinar 3.26.2020 Final_pptx\Media.ppcx"/>
  <p:tag name="HTML_SHAPEINFO" val="&lt;SlideThumbPath val=&quot;Slide13.PNG&quot;/&gt;"/>
</p:tagLst>
</file>

<file path=ppt/tags/tag1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10047B82-78E2-45D9-9321-51ECE4F49F82}_13.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A37D38C2-9F77-4717-866E-C5CF8BF5308E}_13.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19&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B8064BBA-14E3-43BD-A78E-5515E5B2A261}_13.png&quot;/&gt;&lt;left val=&quot;57&quot;/&gt;&lt;top val=&quot;63&quot;/&gt;&lt;width val=&quot;850&quot;/&gt;&lt;height val=&quot;424&quot;/&gt;&lt;hasText val=&quot;1&quot;/&gt;&lt;/Image&gt;&lt;/ThreeDShapeInfo&gt;"/>
  <p:tag name="PRESENTER_SHAPETEXTINFO" val="&lt;ShapeTextInfo&gt;&lt;TableIndex row=&quot;-1&quot; col=&quot;-1&quot;&gt;&lt;linesCount val=&quot;12&quot;/&gt;&lt;lineCharCount val=&quot;51&quot;/&gt;&lt;lineCharCount val=&quot;68&quot;/&gt;&lt;lineCharCount val=&quot;75&quot;/&gt;&lt;lineCharCount val=&quot;73&quot;/&gt;&lt;lineCharCount val=&quot;75&quot;/&gt;&lt;lineCharCount val=&quot;64&quot;/&gt;&lt;lineCharCount val=&quot;61&quot;/&gt;&lt;lineCharCount val=&quot;72&quot;/&gt;&lt;lineCharCount val=&quot;69&quot;/&gt;&lt;lineCharCount val=&quot;74&quot;/&gt;&lt;lineCharCount val=&quot;1&quot;/&gt;&lt;lineCharCount val=&quot;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14editing.wav"/>
  <p:tag name="PPSNARRATION" val="14,306276220,C:\Audio Files\March\YARP Pros App webinar 3.26.2020 Final_pptx\Media.ppcx"/>
  <p:tag name="HTML_SHAPEINFO" val="&lt;SlideThumbPath val=&quot;Slide14.PNG&quot;/&gt;"/>
</p:tagLst>
</file>

<file path=ppt/tags/tag1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5021216-2ABC-46AE-B359-EE56172A8AB0}_14.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90A0B21F-4603-4805-8524-9692C03AE095}_14.png&quot;/&gt;&lt;left val=&quot;60&quot;/&gt;&lt;top val=&quot;6&quot;/&gt;&lt;width val=&quot;873&quot;/&gt;&lt;height val=&quot;68&quot;/&gt;&lt;hasText val=&quot;1&quot;/&gt;&lt;/Image&gt;&lt;/ThreeDShapeInfo&gt;"/>
  <p:tag name="PRESENTER_SHAPETEXTINFO" val="&lt;ShapeTextInfo&gt;&lt;TableIndex row=&quot;-1&quot; col=&quot;-1&quot;&gt;&lt;linesCount val=&quot;1&quot;/&gt;&lt;lineCharCount val=&quot;21&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607B3C4-1203-459B-88ED-9F42004EB0FE}_14.png&quot;/&gt;&lt;left val=&quot;66&quot;/&gt;&lt;top val=&quot;68&quot;/&gt;&lt;width val=&quot;830&quot;/&gt;&lt;height val=&quot;446&quot;/&gt;&lt;hasText val=&quot;1&quot;/&gt;&lt;/Image&gt;&lt;/ThreeDShapeInfo&gt;"/>
  <p:tag name="PRESENTER_SHAPETEXTINFO" val="&lt;ShapeTextInfo&gt;&lt;TableIndex row=&quot;-1&quot; col=&quot;-1&quot;&gt;&lt;linesCount val=&quot;15&quot;/&gt;&lt;lineCharCount val=&quot;88&quot;/&gt;&lt;lineCharCount val=&quot;57&quot;/&gt;&lt;lineCharCount val=&quot;127&quot;/&gt;&lt;lineCharCount val=&quot;10&quot;/&gt;&lt;lineCharCount val=&quot;38&quot;/&gt;&lt;lineCharCount val=&quot;108&quot;/&gt;&lt;lineCharCount val=&quot;65&quot;/&gt;&lt;lineCharCount val=&quot;59&quot;/&gt;&lt;lineCharCount val=&quot;50&quot;/&gt;&lt;lineCharCount val=&quot;47&quot;/&gt;&lt;lineCharCount val=&quot;63&quot;/&gt;&lt;lineCharCount val=&quot;42&quot;/&gt;&lt;lineCharCount val=&quot;88&quot;/&gt;&lt;lineCharCount val=&quot;127&quot;/&gt;&lt;lineCharCount val=&quot;16&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15editing.wav"/>
  <p:tag name="PPSNARRATION" val="15,306276220,C:\Audio Files\March\YARP Pros App webinar 3.26.2020 Final_pptx\Media.ppcx"/>
  <p:tag name="HTML_SHAPEINFO" val="&lt;SlideThumbPath val=&quot;Slide15.PNG&quot;/&gt;"/>
</p:tagLst>
</file>

<file path=ppt/tags/tag1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CD34E3D-48A5-4E11-A2B1-C93A7F6A6C4F}_15.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D5FA34F1-AE9C-47A5-BECD-8DF987FC86A3}_15.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12&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7196981-6E3E-4F2C-864B-EBFDCF430163}_15.png&quot;/&gt;&lt;left val=&quot;58&quot;/&gt;&lt;top val=&quot;66&quot;/&gt;&lt;width val=&quot;836&quot;/&gt;&lt;height val=&quot;442&quot;/&gt;&lt;hasText val=&quot;1&quot;/&gt;&lt;/Image&gt;&lt;/ThreeDShapeInfo&gt;"/>
  <p:tag name="PRESENTER_SHAPETEXTINFO" val="&lt;ShapeTextInfo&gt;&lt;TableIndex row=&quot;-1&quot; col=&quot;-1&quot;&gt;&lt;linesCount val=&quot;11&quot;/&gt;&lt;lineCharCount val=&quot;79&quot;/&gt;&lt;lineCharCount val=&quot;77&quot;/&gt;&lt;lineCharCount val=&quot;76&quot;/&gt;&lt;lineCharCount val=&quot;49&quot;/&gt;&lt;lineCharCount val=&quot;59&quot;/&gt;&lt;lineCharCount val=&quot;55&quot;/&gt;&lt;lineCharCount val=&quot;61&quot;/&gt;&lt;lineCharCount val=&quot;52&quot;/&gt;&lt;lineCharCount val=&quot;68&quot;/&gt;&lt;lineCharCount val=&quot;79&quot;/&gt;&lt;lineCharCount val=&quot;19&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16editing.wav"/>
  <p:tag name="PPSNARRATION" val="16,306276220,C:\Audio Files\March\YARP Pros App webinar 3.26.2020 Final_pptx\Media.ppcx"/>
  <p:tag name="HTML_SHAPEINFO" val="&lt;SlideThumbPath val=&quot;Slide16.PNG&quot;/&gt;"/>
</p:tagLst>
</file>

<file path=ppt/tags/tag1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972497A-4F9C-4E5E-8FEB-872924EE6776}_16.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5E62D14D-890A-41E4-981D-BF6E99147731}_16.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2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ABF65F52-1BCF-45AE-952F-B2972ED20220}_16.png&quot;/&gt;&lt;left val=&quot;62&quot;/&gt;&lt;top val=&quot;67&quot;/&gt;&lt;width val=&quot;839&quot;/&gt;&lt;height val=&quot;440&quot;/&gt;&lt;hasText val=&quot;1&quot;/&gt;&lt;/Image&gt;&lt;/ThreeDShapeInfo&gt;"/>
  <p:tag name="PRESENTER_SHAPETEXTINFO" val="&lt;ShapeTextInfo&gt;&lt;TableIndex row=&quot;-1&quot; col=&quot;-1&quot;&gt;&lt;linesCount val=&quot;19&quot;/&gt;&lt;lineCharCount val=&quot;22&quot;/&gt;&lt;lineCharCount val=&quot;99&quot;/&gt;&lt;lineCharCount val=&quot;98&quot;/&gt;&lt;lineCharCount val=&quot;90&quot;/&gt;&lt;lineCharCount val=&quot;25&quot;/&gt;&lt;lineCharCount val=&quot;102&quot;/&gt;&lt;lineCharCount val=&quot;74&quot;/&gt;&lt;lineCharCount val=&quot;61&quot;/&gt;&lt;lineCharCount val=&quot;24&quot;/&gt;&lt;lineCharCount val=&quot;7&quot;/&gt;&lt;lineCharCount val=&quot;10&quot;/&gt;&lt;lineCharCount val=&quot;28&quot;/&gt;&lt;lineCharCount val=&quot;24&quot;/&gt;&lt;lineCharCount val=&quot;7&quot;/&gt;&lt;lineCharCount val=&quot;45&quot;/&gt;&lt;lineCharCount val=&quot;108&quot;/&gt;&lt;lineCharCount val=&quot;109&quot;/&gt;&lt;lineCharCount val=&quot;103&quot;/&gt;&lt;lineCharCount val=&quot;4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17editing.wav"/>
  <p:tag name="PPSNARRATION" val="17,306276220,C:\Audio Files\March\YARP Pros App webinar 3.26.2020 Final_pptx\Media.ppcx"/>
  <p:tag name="HTML_SHAPEINFO" val="&lt;SlideThumbPath val=&quot;Slide17.PNG&quot;/&gt;"/>
</p:tagLst>
</file>

<file path=ppt/tags/tag1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5AC8BECC-6DD1-4E6B-9071-D6A88192CF7F}_17.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95B8AC0-DCB0-4560-AB4B-1DAD9CD4493B}_17.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23&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391F8E8D-BBC0-4E04-9F0F-6A95AF7FDE59}_17.png&quot;/&gt;&lt;left val=&quot;61&quot;/&gt;&lt;top val=&quot;67&quot;/&gt;&lt;width val=&quot;838&quot;/&gt;&lt;height val=&quot;433&quot;/&gt;&lt;hasText val=&quot;1&quot;/&gt;&lt;/Image&gt;&lt;/ThreeDShapeInfo&gt;"/>
  <p:tag name="PRESENTER_SHAPETEXTINFO" val="&lt;ShapeTextInfo&gt;&lt;TableIndex row=&quot;-1&quot; col=&quot;-1&quot;&gt;&lt;linesCount val=&quot;14&quot;/&gt;&lt;lineCharCount val=&quot;96&quot;/&gt;&lt;lineCharCount val=&quot;87&quot;/&gt;&lt;lineCharCount val=&quot;88&quot;/&gt;&lt;lineCharCount val=&quot;86&quot;/&gt;&lt;lineCharCount val=&quot;51&quot;/&gt;&lt;lineCharCount val=&quot;92&quot;/&gt;&lt;lineCharCount val=&quot;51&quot;/&gt;&lt;lineCharCount val=&quot;99&quot;/&gt;&lt;lineCharCount val=&quot;94&quot;/&gt;&lt;lineCharCount val=&quot;36&quot;/&gt;&lt;lineCharCount val=&quot;61&quot;/&gt;&lt;lineCharCount val=&quot;63&quot;/&gt;&lt;lineCharCount val=&quot;87&quot;/&gt;&lt;lineCharCount val=&quot;59&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18editing.wav"/>
  <p:tag name="PPSNARRATION" val="18,306276220,C:\Audio Files\March\YARP Pros App webinar 3.26.2020 Final_pptx\Media.ppcx"/>
  <p:tag name="HTML_SHAPEINFO" val="&lt;SlideThumbPath val=&quot;Slide18.PNG&quot;/&gt;"/>
</p:tagLst>
</file>

<file path=ppt/tags/tag1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29A0C2D-89EF-4338-8756-80A71555FB59}_18.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42312D33-1F27-4A7D-A65F-186B7737D996}_18.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31&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36F91FDB-6621-46F2-A6AE-6C2F7DDFEF5C}_18.png&quot;/&gt;&lt;left val=&quot;61&quot;/&gt;&lt;top val=&quot;66&quot;/&gt;&lt;width val=&quot;834&quot;/&gt;&lt;height val=&quot;424&quot;/&gt;&lt;hasText val=&quot;1&quot;/&gt;&lt;/Image&gt;&lt;/ThreeDShapeInfo&gt;"/>
  <p:tag name="PRESENTER_SHAPETEXTINFO" val="&lt;ShapeTextInfo&gt;&lt;TableIndex row=&quot;-1&quot; col=&quot;-1&quot;&gt;&lt;linesCount val=&quot;13&quot;/&gt;&lt;lineCharCount val=&quot;88&quot;/&gt;&lt;lineCharCount val=&quot;83&quot;/&gt;&lt;lineCharCount val=&quot;22&quot;/&gt;&lt;lineCharCount val=&quot;67&quot;/&gt;&lt;lineCharCount val=&quot;61&quot;/&gt;&lt;lineCharCount val=&quot;17&quot;/&gt;&lt;lineCharCount val=&quot;83&quot;/&gt;&lt;lineCharCount val=&quot;13&quot;/&gt;&lt;lineCharCount val=&quot;56&quot;/&gt;&lt;lineCharCount val=&quot;16&quot;/&gt;&lt;lineCharCount val=&quot;26&quot;/&gt;&lt;lineCharCount val=&quot;64&quot;/&gt;&lt;lineCharCount val=&quot;4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19editing.wav"/>
  <p:tag name="PPSNARRATION" val="19,306276220,C:\Audio Files\March\YARP Pros App webinar 3.26.2020 Final_pptx\Media.ppcx"/>
  <p:tag name="HTML_SHAPEINFO" val="&lt;SlideThumbPath val=&quot;Slide19.PNG&quot;/&gt;"/>
</p:tagLst>
</file>

<file path=ppt/tags/tag1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57A7BED-A2E6-4263-B7D3-25D6BBCB2AD1}_19.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D4E7F43B-3178-4828-A402-A3D2D9470040}_19.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31&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8158C752-1F59-415E-A9F3-6D8FD0B8758E}_19.png&quot;/&gt;&lt;left val=&quot;58&quot;/&gt;&lt;top val=&quot;62&quot;/&gt;&lt;width val=&quot;836&quot;/&gt;&lt;height val=&quot;51&quot;/&gt;&lt;hasText val=&quot;1&quot;/&gt;&lt;/Image&gt;&lt;/ThreeDShapeInfo&gt;"/>
  <p:tag name="PRESENTER_SHAPETEXTINFO" val="&lt;ShapeTextInfo&gt;&lt;TableIndex row=&quot;-1&quot; col=&quot;-1&quot;&gt;&lt;linesCount val=&quot;1&quot;/&gt;&lt;lineCharCount val=&quot;18&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6AE4307F-0F0A-4703-8147-B33FD0EBA1DF}_19.png&quot;/&gt;&lt;left val=&quot;60&quot;/&gt;&lt;top val=&quot;98&quot;/&gt;&lt;width val=&quot;834&quot;/&gt;&lt;height val=&quot;414&quot;/&gt;&lt;hasText val=&quot;1&quot;/&gt;&lt;/Image&gt;&lt;/ThreeDShapeInfo&gt;"/>
  <p:tag name="PRESENTER_SHAPETEXTINFO" val="&lt;ShapeTextInfo&gt;&lt;TableIndex row=&quot;-1&quot; col=&quot;-1&quot;&gt;&lt;linesCount val=&quot;14&quot;/&gt;&lt;lineCharCount val=&quot;90&quot;/&gt;&lt;lineCharCount val=&quot;84&quot;/&gt;&lt;lineCharCount val=&quot;93&quot;/&gt;&lt;lineCharCount val=&quot;7&quot;/&gt;&lt;lineCharCount val=&quot;88&quot;/&gt;&lt;lineCharCount val=&quot;89&quot;/&gt;&lt;lineCharCount val=&quot;63&quot;/&gt;&lt;lineCharCount val=&quot;74&quot;/&gt;&lt;lineCharCount val=&quot;60&quot;/&gt;&lt;lineCharCount val=&quot;86&quot;/&gt;&lt;lineCharCount val=&quot;23&quot;/&gt;&lt;lineCharCount val=&quot;66&quot;/&gt;&lt;lineCharCount val=&quot;83&quot;/&gt;&lt;lineCharCount val=&quot;1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20editing.wav"/>
  <p:tag name="PPSNARRATION" val="20,306276220,C:\Audio Files\March\YARP Pros App webinar 3.26.2020 Final_pptx\Media.ppcx"/>
  <p:tag name="HTML_SHAPEINFO" val="&lt;SlideThumbPath val=&quot;Slide20.PNG&quot;/&gt;"/>
</p:tagLst>
</file>

<file path=ppt/tags/tag1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23542D0F-F409-4FBA-8C99-C1502CC6C381}_20.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35F779B-1355-4DA6-81D6-A9B9AADCA1D1}_20.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31&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6F33C990-0CC8-49BA-800B-E99BBF45BAE4}_20.png&quot;/&gt;&lt;left val=&quot;58&quot;/&gt;&lt;top val=&quot;68&quot;/&gt;&lt;width val=&quot;836&quot;/&gt;&lt;height val=&quot;51&quot;/&gt;&lt;hasText val=&quot;1&quot;/&gt;&lt;/Image&gt;&lt;/ThreeDShapeInfo&gt;"/>
  <p:tag name="PRESENTER_SHAPETEXTINFO" val="&lt;ShapeTextInfo&gt;&lt;TableIndex row=&quot;-1&quot; col=&quot;-1&quot;&gt;&lt;linesCount val=&quot;1&quot;/&gt;&lt;lineCharCount val=&quot;28&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C915B28E-93FC-45F1-B5D2-93CF553AAA74}_20.png&quot;/&gt;&lt;left val=&quot;59&quot;/&gt;&lt;top val=&quot;105&quot;/&gt;&lt;width val=&quot;843&quot;/&gt;&lt;height val=&quot;395&quot;/&gt;&lt;hasText val=&quot;1&quot;/&gt;&lt;/Image&gt;&lt;/ThreeDShapeInfo&gt;"/>
  <p:tag name="PRESENTER_SHAPETEXTINFO" val="&lt;ShapeTextInfo&gt;&lt;TableIndex row=&quot;-1&quot; col=&quot;-1&quot;&gt;&lt;linesCount val=&quot;12&quot;/&gt;&lt;lineCharCount val=&quot;89&quot;/&gt;&lt;lineCharCount val=&quot;87&quot;/&gt;&lt;lineCharCount val=&quot;82&quot;/&gt;&lt;lineCharCount val=&quot;47&quot;/&gt;&lt;lineCharCount val=&quot;1&quot;/&gt;&lt;lineCharCount val=&quot;86&quot;/&gt;&lt;lineCharCount val=&quot;15&quot;/&gt;&lt;lineCharCount val=&quot;83&quot;/&gt;&lt;lineCharCount val=&quot;1&quot;/&gt;&lt;lineCharCount val=&quot;89&quot;/&gt;&lt;lineCharCount val=&quot;86&quot;/&gt;&lt;lineCharCount val=&quot;84&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753D6687-C709-47EB-9A8B-C50C11825E3F}&quot;/&gt;&lt;isInvalidForFieldText val=&quot;0&quot;/&gt;&lt;Image&gt;&lt;filename val=&quot;C:\Users\GraceMcCall\AppData\Local\Temp\PR\data\asimages\{753D6687-C709-47EB-9A8B-C50C11825E3F}.png&quot;/&gt;&lt;left val=&quot;608&quot;/&gt;&lt;top val=&quot;49&quot;/&gt;&lt;width val=&quot;245&quot;/&gt;&lt;height val=&quot;83&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21editing.wav"/>
  <p:tag name="PPSNARRATION" val="21,306276220,C:\Audio Files\March\YARP Pros App webinar 3.26.2020 Final_pptx\Media.ppcx"/>
  <p:tag name="HTML_SHAPEINFO" val="&lt;SlideThumbPath val=&quot;Slide21.PNG&quot;/&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2BE0A941-32B3-4473-BFE6-49FB28032091}_21.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0325444-F179-4649-B99F-CE5BFA896097}_21.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31&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BBA30114-8822-4B23-8104-121ACB8FA871}_21.png&quot;/&gt;&lt;left val=&quot;58&quot;/&gt;&lt;top val=&quot;68&quot;/&gt;&lt;width val=&quot;836&quot;/&gt;&lt;height val=&quot;51&quot;/&gt;&lt;hasText val=&quot;1&quot;/&gt;&lt;/Image&gt;&lt;/ThreeDShapeInfo&gt;"/>
  <p:tag name="PRESENTER_SHAPETEXTINFO" val="&lt;ShapeTextInfo&gt;&lt;TableIndex row=&quot;-1&quot; col=&quot;-1&quot;&gt;&lt;linesCount val=&quot;1&quot;/&gt;&lt;lineCharCount val=&quot;21&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2AB845AB-7549-4BED-8ED1-923DC0513849}_21.png&quot;/&gt;&lt;left val=&quot;60&quot;/&gt;&lt;top val=&quot;105&quot;/&gt;&lt;width val=&quot;841&quot;/&gt;&lt;height val=&quot;409&quot;/&gt;&lt;hasText val=&quot;1&quot;/&gt;&lt;/Image&gt;&lt;/ThreeDShapeInfo&gt;"/>
  <p:tag name="PRESENTER_SHAPETEXTINFO" val="&lt;ShapeTextInfo&gt;&lt;TableIndex row=&quot;-1&quot; col=&quot;-1&quot;&gt;&lt;linesCount val=&quot;14&quot;/&gt;&lt;lineCharCount val=&quot;106&quot;/&gt;&lt;lineCharCount val=&quot;102&quot;/&gt;&lt;lineCharCount val=&quot;79&quot;/&gt;&lt;lineCharCount val=&quot;25&quot;/&gt;&lt;lineCharCount val=&quot;29&quot;/&gt;&lt;lineCharCount val=&quot;31&quot;/&gt;&lt;lineCharCount val=&quot;72&quot;/&gt;&lt;lineCharCount val=&quot;58&quot;/&gt;&lt;lineCharCount val=&quot;94&quot;/&gt;&lt;lineCharCount val=&quot;88&quot;/&gt;&lt;lineCharCount val=&quot;15&quot;/&gt;&lt;lineCharCount val=&quot;101&quot;/&gt;&lt;lineCharCount val=&quot;31&quot;/&gt;&lt;lineCharCount val=&quot;43&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22editing.wav"/>
  <p:tag name="PPSNARRATION" val="22,306276220,C:\Audio Files\March\YARP Pros App webinar 3.26.2020 Final_pptx\Media.ppcx"/>
  <p:tag name="HTML_SHAPEINFO" val="&lt;SlideThumbPath val=&quot;Slide22.PNG&quot;/&gt;"/>
</p:tagLst>
</file>

<file path=ppt/tags/tag18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D7D6B624-9555-42DE-949F-A9F365234CF3}_22.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28488FB-3385-469A-8ED6-99023E9782FF}_22.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31&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10A17FB5-D613-4C37-9943-9F0E5C4C66BC}_22.png&quot;/&gt;&lt;left val=&quot;58&quot;/&gt;&lt;top val=&quot;68&quot;/&gt;&lt;width val=&quot;836&quot;/&gt;&lt;height val=&quot;51&quot;/&gt;&lt;hasText val=&quot;1&quot;/&gt;&lt;/Image&gt;&lt;/ThreeDShapeInfo&gt;"/>
  <p:tag name="PRESENTER_SHAPETEXTINFO" val="&lt;ShapeTextInfo&gt;&lt;TableIndex row=&quot;-1&quot; col=&quot;-1&quot;&gt;&lt;linesCount val=&quot;1&quot;/&gt;&lt;lineCharCount val=&quot;31&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86D757BA-CDBB-4346-9E98-1749FA375ACA}_22.png&quot;/&gt;&lt;left val=&quot;54&quot;/&gt;&lt;top val=&quot;102&quot;/&gt;&lt;width val=&quot;840&quot;/&gt;&lt;height val=&quot;398&quot;/&gt;&lt;hasText val=&quot;1&quot;/&gt;&lt;/Image&gt;&lt;/ThreeDShapeInfo&gt;"/>
  <p:tag name="PRESENTER_SHAPETEXTINFO" val="&lt;ShapeTextInfo&gt;&lt;TableIndex row=&quot;-1&quot; col=&quot;-1&quot;&gt;&lt;linesCount val=&quot;4&quot;/&gt;&lt;lineCharCount val=&quot;59&quot;/&gt;&lt;lineCharCount val=&quot;58&quot;/&gt;&lt;lineCharCount val=&quot;61&quot;/&gt;&lt;lineCharCount val=&quot;1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23editing.wav"/>
  <p:tag name="PPSNARRATION" val="23,306276220,C:\Audio Files\March\YARP Pros App webinar 3.26.2020 Final_pptx\Media.ppcx"/>
  <p:tag name="HTML_SHAPEINFO" val="&lt;SlideThumbPath val=&quot;Slide23.PNG&quot;/&gt;"/>
</p:tagLst>
</file>

<file path=ppt/tags/tag1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8D174B75-7F23-458A-B1A3-D25391DD02BB}_23.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E70757A-8FE8-441E-80E8-2F5986FBC190}_23.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22&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8B91ACEA-8F0C-4A96-8418-486762F322B5}_23.png&quot;/&gt;&lt;left val=&quot;56&quot;/&gt;&lt;top val=&quot;63&quot;/&gt;&lt;width val=&quot;846&quot;/&gt;&lt;height val=&quot;424&quot;/&gt;&lt;hasText val=&quot;1&quot;/&gt;&lt;/Image&gt;&lt;/ThreeDShapeInfo&gt;"/>
  <p:tag name="PRESENTER_SHAPETEXTINFO" val="&lt;ShapeTextInfo&gt;&lt;TableIndex row=&quot;-1&quot; col=&quot;-1&quot;&gt;&lt;linesCount val=&quot;11&quot;/&gt;&lt;lineCharCount val=&quot;65&quot;/&gt;&lt;lineCharCount val=&quot;68&quot;/&gt;&lt;lineCharCount val=&quot;58&quot;/&gt;&lt;lineCharCount val=&quot;73&quot;/&gt;&lt;lineCharCount val=&quot;70&quot;/&gt;&lt;lineCharCount val=&quot;71&quot;/&gt;&lt;lineCharCount val=&quot;66&quot;/&gt;&lt;lineCharCount val=&quot;68&quot;/&gt;&lt;lineCharCount val=&quot;59&quot;/&gt;&lt;lineCharCount val=&quot;46&quot;/&gt;&lt;lineCharCount val=&quot;2&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24editing.wav"/>
  <p:tag name="PPSNARRATION" val="24,306276220,C:\Audio Files\March\YARP Pros App webinar 3.26.2020 Final_pptx\Media.ppcx"/>
  <p:tag name="HTML_SHAPEINFO" val="&lt;SlideThumbPath val=&quot;Slide24.PNG&quot;/&gt;"/>
</p:tagLst>
</file>

<file path=ppt/tags/tag19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A5354CE5-9A99-4F76-BF4A-59E66C9CCF7D}_24.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B1E8142B-E018-43A5-8E77-E7D07AEB087A}_24.png&quot;/&gt;&lt;left val=&quot;43&quot;/&gt;&lt;top val=&quot;110&quot;/&gt;&lt;width val=&quot;550&quot;/&gt;&lt;height val=&quot;209&quot;/&gt;&lt;hasText val=&quot;1&quot;/&gt;&lt;/Image&gt;&lt;/ThreeDShapeInfo&gt;"/>
  <p:tag name="PRESENTER_SHAPETEXTINFO" val="&lt;ShapeTextInfo&gt;&lt;TableIndex row=&quot;-1&quot; col=&quot;-1&quot;&gt;&lt;linesCount val=&quot;2&quot;/&gt;&lt;lineCharCount val=&quot;27&quot;/&gt;&lt;lineCharCount val=&quot;7&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25editing.wav"/>
  <p:tag name="PPSNARRATION" val="25,306276220,C:\Audio Files\March\YARP Pros App webinar 3.26.2020 Final_pptx\Media.ppcx"/>
  <p:tag name="HTML_SHAPEINFO" val="&lt;SlideThumbPath val=&quot;Slide25.PNG&quot;/&gt;"/>
</p:tagLst>
</file>

<file path=ppt/tags/tag1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C7FA8C1A-51EC-44B8-AB4C-8F9338BB0295}_25.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A6CE420-2353-44A9-9BD6-63D761DF97E4}_25.png&quot;/&gt;&lt;left val=&quot;58&quot;/&gt;&lt;top val=&quot;3&quot;/&gt;&lt;width val=&quot;878&quot;/&gt;&lt;height val=&quot;68&quot;/&gt;&lt;hasText val=&quot;1&quot;/&gt;&lt;/Image&gt;&lt;/ThreeDShapeInfo&gt;"/>
  <p:tag name="PRESENTER_SHAPETEXTINFO" val="&lt;ShapeTextInfo&gt;&lt;TableIndex row=&quot;-1&quot; col=&quot;-1&quot;&gt;&lt;linesCount val=&quot;1&quot;/&gt;&lt;lineCharCount val=&quot;2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49264F9-CE71-4214-9088-53BDF9B7B817}&quot;/&gt;&lt;isInvalidForFieldText val=&quot;0&quot;/&gt;&lt;Image&gt;&lt;filename val=&quot;C:\Users\GraceMcCall\AppData\Local\Temp\PR\data\asimages\{549264F9-CE71-4214-9088-53BDF9B7B817}_MtorLt.png&quot;/&gt;&lt;left val=&quot;470&quot;/&gt;&lt;top val=&quot;-1&quot;/&gt;&lt;width val=&quot;491&quot;/&gt;&lt;height val=&quot;543&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06A8D79-CF99-42EB-9B21-CAA6A454B48C}_25.png&quot;/&gt;&lt;left val=&quot;59&quot;/&gt;&lt;top val=&quot;151&quot;/&gt;&lt;width val=&quot;835&quot;/&gt;&lt;height val=&quot;336&quot;/&gt;&lt;hasText val=&quot;1&quot;/&gt;&lt;/Image&gt;&lt;/ThreeDShapeInfo&gt;"/>
  <p:tag name="PRESENTER_SHAPETEXTINFO" val="&lt;ShapeTextInfo&gt;&lt;TableIndex row=&quot;-1&quot; col=&quot;-1&quot;&gt;&lt;linesCount val=&quot;3&quot;/&gt;&lt;lineCharCount val=&quot;39&quot;/&gt;&lt;lineCharCount val=&quot;30&quot;/&gt;&lt;lineCharCount val=&quot;17&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26editing.wav"/>
  <p:tag name="PPSNARRATION" val="26,306276220,C:\Audio Files\March\YARP Pros App webinar 3.26.2020 Final_pptx\Media.ppcx"/>
  <p:tag name="HTML_SHAPEINFO" val="&lt;SlideThumbPath val=&quot;Slide26.PNG&quot;/&gt;"/>
</p:tagLst>
</file>

<file path=ppt/tags/tag2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3B43D894-4C50-44D9-8ED3-79F5201FE60E}_26.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4D32921-C8A9-4792-BE26-DC0E441CF22F}_26.png&quot;/&gt;&lt;left val=&quot;58&quot;/&gt;&lt;top val=&quot;3&quot;/&gt;&lt;width val=&quot;878&quot;/&gt;&lt;height val=&quot;68&quot;/&gt;&lt;hasText val=&quot;1&quot;/&gt;&lt;/Image&gt;&lt;/ThreeDShapeInfo&gt;"/>
  <p:tag name="PRESENTER_SHAPETEXTINFO" val="&lt;ShapeTextInfo&gt;&lt;TableIndex row=&quot;-1&quot; col=&quot;-1&quot;&gt;&lt;linesCount val=&quot;1&quot;/&gt;&lt;lineCharCount val=&quot;26&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4A1B6A8-7F57-4351-A440-D6E6B377C953}_26.png&quot;/&gt;&lt;left val=&quot;57&quot;/&gt;&lt;top val=&quot;94&quot;/&gt;&lt;width val=&quot;834&quot;/&gt;&lt;height val=&quot;363&quot;/&gt;&lt;hasText val=&quot;1&quot;/&gt;&lt;/Image&gt;&lt;/ThreeDShapeInfo&gt;"/>
  <p:tag name="PRESENTER_SHAPETEXTINFO" val="&lt;ShapeTextInfo&gt;&lt;TableIndex row=&quot;-1&quot; col=&quot;-1&quot;&gt;&lt;linesCount val=&quot;12&quot;/&gt;&lt;lineCharCount val=&quot;69&quot;/&gt;&lt;lineCharCount val=&quot;44&quot;/&gt;&lt;lineCharCount val=&quot;39&quot;/&gt;&lt;lineCharCount val=&quot;79&quot;/&gt;&lt;lineCharCount val=&quot;12&quot;/&gt;&lt;lineCharCount val=&quot;85&quot;/&gt;&lt;lineCharCount val=&quot;33&quot;/&gt;&lt;lineCharCount val=&quot;73&quot;/&gt;&lt;lineCharCount val=&quot;48&quot;/&gt;&lt;lineCharCount val=&quot;17&quot;/&gt;&lt;lineCharCount val=&quot;83&quot;/&gt;&lt;lineCharCount val=&quot;1&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27editing.wav"/>
  <p:tag name="PPSNARRATION" val="27,306276220,C:\Audio Files\March\YARP Pros App webinar 3.26.2020 Final_pptx\Media.ppcx"/>
  <p:tag name="HTML_SHAPEINFO" val="&lt;SlideThumbPath val=&quot;Slide27.PNG&quot;/&gt;"/>
</p:tagLst>
</file>

<file path=ppt/tags/tag2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954A31AB-033B-44BA-90B5-2E4F31BEDB05}_27.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6ECF0E03-CA01-45D9-AE0D-4B369F5D319F}_27.png&quot;/&gt;&lt;left val=&quot;58&quot;/&gt;&lt;top val=&quot;3&quot;/&gt;&lt;width val=&quot;878&quot;/&gt;&lt;height val=&quot;68&quot;/&gt;&lt;hasText val=&quot;1&quot;/&gt;&lt;/Image&gt;&lt;/ThreeDShapeInfo&gt;"/>
  <p:tag name="PRESENTER_SHAPETEXTINFO" val="&lt;ShapeTextInfo&gt;&lt;TableIndex row=&quot;-1&quot; col=&quot;-1&quot;&gt;&lt;linesCount val=&quot;1&quot;/&gt;&lt;lineCharCount val=&quot;49&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D91AD-C5C2-4508-BC38-5F48CB25A561}&quot;/&gt;&lt;isInvalidForFieldText val=&quot;1&quot;/&gt;&lt;Image&gt;&lt;filename val=&quot;C:\Users\GraceMcCall\AppData\Local\Temp\PR\data\asimages\{9A7D91AD-C5C2-4508-BC38-5F48CB25A561}_27_S.png&quot;/&gt;&lt;left val=&quot;576&quot;/&gt;&lt;top val=&quot;141&quot;/&gt;&lt;width val=&quot;70&quot;/&gt;&lt;height val=&quot;66&quot;/&gt;&lt;hasText val=&quot;0&quot;/&gt;&lt;/Image&gt;&lt;Image&gt;&lt;filename val=&quot;C:\Users\GraceMcCall\AppData\Local\Temp\PR\data\asimages\{9A7D91AD-C5C2-4508-BC38-5F48CB25A561}_27_T.png&quot;/&gt;&lt;left val=&quot;577&quot;/&gt;&lt;top val=&quot;141&quot;/&gt;&lt;width val=&quot;69&quot;/&gt;&lt;height val=&quot;65&quot;/&gt;&lt;hasText val=&quot;1&quot;/&gt;&lt;/Image&gt;&lt;/ThreeDShapeInfo&gt;"/>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529240B9-C18E-4337-A337-78CC59C485A2}_27.png&quot;/&gt;&lt;left val=&quot;579&quot;/&gt;&lt;top val=&quot;248&quot;/&gt;&lt;width val=&quot;136&quot;/&gt;&lt;height val=&quot;51&quot;/&gt;&lt;hasText val=&quot;1&quot;/&gt;&lt;/Image&gt;&lt;/ThreeDShapeInfo&gt;"/>
  <p:tag name="PRESENTER_SHAPETEXTINFO" val="&lt;ShapeTextInfo&gt;&lt;TableIndex row=&quot;-1&quot; col=&quot;-1&quot;&gt;&lt;linesCount val=&quot;1&quot;/&gt;&lt;lineCharCount val=&quot;9&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HTML_AUTOSHAPE_INFO" val="&lt;ThreeDShapeInfo&gt;&lt;uuid val=&quot;{2EDD88E3-61E3-4273-8900-A7DAFB291A1C}&quot;/&gt;&lt;isInvalidForFieldText val=&quot;0&quot;/&gt;&lt;Image&gt;&lt;filename val=&quot;C:\Users\GraceMcCall\AppData\Local\Temp\PR\data\asimages\{2EDD88E3-61E3-4273-8900-A7DAFB291A1C}.png&quot;/&gt;&lt;left val=&quot;647&quot;/&gt;&lt;top val=&quot;494&quot;/&gt;&lt;width val=&quot;110&quot;/&gt;&lt;height val=&quot;38&quot;/&gt;&lt;hasText val=&quot;1&quot;/&gt;&lt;/Image&gt;&lt;/ThreeDShapeInfo&gt;"/>
</p:tagLst>
</file>

<file path=ppt/tags/tag2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226964B-671F-4F2A-8A8D-F23AA1C88C65}_27.png&quot;/&gt;&lt;left val=&quot;434&quot;/&gt;&lt;top val=&quot;358&quot;/&gt;&lt;width val=&quot;112&quot;/&gt;&lt;height val=&quot;51&quot;/&gt;&lt;hasText val=&quot;1&quot;/&gt;&lt;/Image&gt;&lt;/ThreeDShapeInfo&gt;"/>
  <p:tag name="PRESENTER_SHAPETEXTINFO" val="&lt;ShapeTextInfo&gt;&lt;TableIndex row=&quot;-1&quot; col=&quot;-1&quot;&gt;&lt;linesCount val=&quot;1&quot;/&gt;&lt;lineCharCount val=&quot;8&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41A67888-D4D3-4181-9725-2599AAA9FA55}_27.png&quot;/&gt;&lt;left val=&quot;234&quot;/&gt;&lt;top val=&quot;233&quot;/&gt;&lt;width val=&quot;178&quot;/&gt;&lt;height val=&quot;80&quot;/&gt;&lt;hasText val=&quot;1&quot;/&gt;&lt;/Image&gt;&lt;/ThreeDShapeInfo&gt;"/>
  <p:tag name="PRESENTER_SHAPETEXTINFO" val="&lt;ShapeTextInfo&gt;&lt;TableIndex row=&quot;-1&quot; col=&quot;-1&quot;&gt;&lt;linesCount val=&quot;2&quot;/&gt;&lt;lineCharCount val=&quot;16&quot;/&gt;&lt;lineCharCount val=&quot;11&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61AB25DD-1130-4B93-B2A0-401388889D1B}&quot;/&gt;&lt;isInvalidForFieldText val=&quot;1&quot;/&gt;&lt;Image&gt;&lt;filename val=&quot;C:\Users\GraceMcCall\AppData\Local\Temp\PR\data\asimages\{61AB25DD-1130-4B93-B2A0-401388889D1B}_27_S.png&quot;/&gt;&lt;left val=&quot;586&quot;/&gt;&lt;top val=&quot;336&quot;/&gt;&lt;width val=&quot;66&quot;/&gt;&lt;height val=&quot;70&quot;/&gt;&lt;hasText val=&quot;0&quot;/&gt;&lt;/Image&gt;&lt;Image&gt;&lt;filename val=&quot;C:\Users\GraceMcCall\AppData\Local\Temp\PR\data\asimages\{61AB25DD-1130-4B93-B2A0-401388889D1B}_27_T.png&quot;/&gt;&lt;left val=&quot;587&quot;/&gt;&lt;top val=&quot;336&quot;/&gt;&lt;width val=&quot;64&quot;/&gt;&lt;height val=&quot;69&quot;/&gt;&lt;hasText val=&quot;1&quot;/&gt;&lt;/Image&gt;&lt;/ThreeDShapeInfo&gt;"/>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56DF27D-792B-4B72-B7B1-686B5502BE32}&quot;/&gt;&lt;isInvalidForFieldText val=&quot;1&quot;/&gt;&lt;Image&gt;&lt;filename val=&quot;C:\Users\GraceMcCall\AppData\Local\Temp\PR\data\asimages\{956DF27D-792B-4B72-B7B1-686B5502BE32}_27_S.png&quot;/&gt;&lt;left val=&quot;304&quot;/&gt;&lt;top val=&quot;347&quot;/&gt;&lt;width val=&quot;70&quot;/&gt;&lt;height val=&quot;66&quot;/&gt;&lt;hasText val=&quot;0&quot;/&gt;&lt;/Image&gt;&lt;Image&gt;&lt;filename val=&quot;C:\Users\GraceMcCall\AppData\Local\Temp\PR\data\asimages\{956DF27D-792B-4B72-B7B1-686B5502BE32}_27_T.png&quot;/&gt;&lt;left val=&quot;305&quot;/&gt;&lt;top val=&quot;348&quot;/&gt;&lt;width val=&quot;69&quot;/&gt;&lt;height val=&quot;65&quot;/&gt;&lt;hasText val=&quot;1&quot;/&gt;&lt;/Image&gt;&lt;/ThreeDShapeInfo&gt;"/>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702DA061-DFFA-43B3-81CC-0A3EC73ADE2B}&quot;/&gt;&lt;isInvalidForFieldText val=&quot;1&quot;/&gt;&lt;Image&gt;&lt;filename val=&quot;C:\Users\GraceMcCall\AppData\Local\Temp\PR\data\asimages\{702DA061-DFFA-43B3-81CC-0A3EC73ADE2B}_27_S.png&quot;/&gt;&lt;left val=&quot;306&quot;/&gt;&lt;top val=&quot;123&quot;/&gt;&lt;width val=&quot;66&quot;/&gt;&lt;height val=&quot;70&quot;/&gt;&lt;hasText val=&quot;0&quot;/&gt;&lt;/Image&gt;&lt;Image&gt;&lt;filename val=&quot;C:\Users\GraceMcCall\AppData\Local\Temp\PR\data\asimages\{702DA061-DFFA-43B3-81CC-0A3EC73ADE2B}_27_T.png&quot;/&gt;&lt;left val=&quot;307&quot;/&gt;&lt;top val=&quot;123&quot;/&gt;&lt;width val=&quot;65&quot;/&gt;&lt;height val=&quot;69&quot;/&gt;&lt;hasText val=&quot;1&quot;/&gt;&lt;/Image&gt;&lt;/ThreeDShapeInfo&gt;"/>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57E79487-7546-41D9-8BC3-0354D0209FCE}_27.png&quot;/&gt;&lt;left val=&quot;445&quot;/&gt;&lt;top val=&quot;136&quot;/&gt;&lt;width val=&quot;71&quot;/&gt;&lt;height val=&quot;51&quot;/&gt;&lt;hasText val=&quot;1&quot;/&gt;&lt;/Image&gt;&lt;/ThreeDShapeInfo&gt;"/>
  <p:tag name="PRESENTER_SHAPETEXTINFO" val="&lt;ShapeTextInfo&gt;&lt;TableIndex row=&quot;-1&quot; col=&quot;-1&quot;&gt;&lt;linesCount val=&quot;1&quot;/&gt;&lt;lineCharCount val=&quot;4&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28editing.wav"/>
  <p:tag name="PPSNARRATION" val="28,306276220,C:\Audio Files\March\YARP Pros App webinar 3.26.2020 Final_pptx\Media.ppcx"/>
  <p:tag name="HTML_SHAPEINFO" val="&lt;SlideThumbPath val=&quot;Slide28.PNG&quot;/&gt;"/>
</p:tagLst>
</file>

<file path=ppt/tags/tag2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4A156D80-7F47-45E5-9BC4-EE0E9180F50B}_28.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965766BE-E345-41F3-8F55-6756FC699D9D}_28.png&quot;/&gt;&lt;left val=&quot;58&quot;/&gt;&lt;top val=&quot;3&quot;/&gt;&lt;width val=&quot;878&quot;/&gt;&lt;height val=&quot;68&quot;/&gt;&lt;hasText val=&quot;1&quot;/&gt;&lt;/Image&gt;&lt;/ThreeDShapeInfo&gt;"/>
  <p:tag name="PRESENTER_SHAPETEXTINFO" val="&lt;ShapeTextInfo&gt;&lt;TableIndex row=&quot;-1&quot; col=&quot;-1&quot;&gt;&lt;linesCount val=&quot;1&quot;/&gt;&lt;lineCharCount val=&quot;16&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AA118D7-C236-48B5-954A-6E2E976B6316}_28.png&quot;/&gt;&lt;left val=&quot;59&quot;/&gt;&lt;top val=&quot;151&quot;/&gt;&lt;width val=&quot;835&quot;/&gt;&lt;height val=&quot;336&quot;/&gt;&lt;hasText val=&quot;1&quot;/&gt;&lt;/Image&gt;&lt;/ThreeDShapeInfo&gt;"/>
  <p:tag name="PRESENTER_SHAPETEXTINFO" val="&lt;ShapeTextInfo&gt;&lt;TableIndex row=&quot;-1&quot; col=&quot;-1&quot;&gt;&lt;linesCount val=&quot;6&quot;/&gt;&lt;lineCharCount val=&quot;79&quot;/&gt;&lt;lineCharCount val=&quot;75&quot;/&gt;&lt;lineCharCount val=&quot;81&quot;/&gt;&lt;lineCharCount val=&quot;21&quot;/&gt;&lt;lineCharCount val=&quot;34&quot;/&gt;&lt;lineCharCount val=&quot;18&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29editing.wav"/>
  <p:tag name="PPSNARRATION" val="29,306276220,C:\Audio Files\March\YARP Pros App webinar 3.26.2020 Final_pptx\Media.ppcx"/>
  <p:tag name="HTML_SHAPEINFO" val="&lt;SlideThumbPath val=&quot;Slide29.PNG&quot;/&gt;"/>
</p:tagLst>
</file>

<file path=ppt/tags/tag2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357CB252-4FF4-43BA-8B13-BC4EE057F102}_29.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8817F058-3F1C-4635-9B2F-58623021DA30}_29.png&quot;/&gt;&lt;left val=&quot;58&quot;/&gt;&lt;top val=&quot;3&quot;/&gt;&lt;width val=&quot;878&quot;/&gt;&lt;height val=&quot;68&quot;/&gt;&lt;hasText val=&quot;1&quot;/&gt;&lt;/Image&gt;&lt;/ThreeDShapeInfo&gt;"/>
  <p:tag name="PRESENTER_SHAPETEXTINFO" val="&lt;ShapeTextInfo&gt;&lt;TableIndex row=&quot;-1&quot; col=&quot;-1&quot;&gt;&lt;linesCount val=&quot;1&quot;/&gt;&lt;lineCharCount val=&quot;29&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B5978618-C249-47A6-92E3-568450DE4705}_29.png&quot;/&gt;&lt;left val=&quot;56&quot;/&gt;&lt;top val=&quot;78&quot;/&gt;&lt;width val=&quot;838&quot;/&gt;&lt;height val=&quot;66&quot;/&gt;&lt;hasText val=&quot;1&quot;/&gt;&lt;/Image&gt;&lt;/ThreeDShapeInfo&gt;"/>
  <p:tag name="PRESENTER_SHAPETEXTINFO" val="&lt;ShapeTextInfo&gt;&lt;TableIndex row=&quot;-1&quot; col=&quot;-1&quot;&gt;&lt;linesCount val=&quot;1&quot;/&gt;&lt;lineCharCount val=&quot;12&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A838951-CDF1-401D-BB26-3AC0DB465EC6}_29.png&quot;/&gt;&lt;left val=&quot;59&quot;/&gt;&lt;top val=&quot;151&quot;/&gt;&lt;width val=&quot;835&quot;/&gt;&lt;height val=&quot;336&quot;/&gt;&lt;hasText val=&quot;1&quot;/&gt;&lt;/Image&gt;&lt;/ThreeDShapeInfo&gt;"/>
  <p:tag name="PRESENTER_SHAPETEXTINFO" val="&lt;ShapeTextInfo&gt;&lt;TableIndex row=&quot;-1&quot; col=&quot;-1&quot;&gt;&lt;linesCount val=&quot;7&quot;/&gt;&lt;lineCharCount val=&quot;55&quot;/&gt;&lt;lineCharCount val=&quot;68&quot;/&gt;&lt;lineCharCount val=&quot;16&quot;/&gt;&lt;lineCharCount val=&quot;21&quot;/&gt;&lt;lineCharCount val=&quot;29&quot;/&gt;&lt;lineCharCount val=&quot;20&quot;/&gt;&lt;lineCharCount val=&quot;48&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30editing.wav"/>
  <p:tag name="PPSNARRATION" val="30,306276220,C:\Audio Files\March\YARP Pros App webinar 3.26.2020 Final_pptx\Media.ppcx"/>
  <p:tag name="HTML_SHAPEINFO" val="&lt;SlideThumbPath val=&quot;Slide30.PNG&quot;/&gt;"/>
</p:tagLst>
</file>

<file path=ppt/tags/tag2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457F922-845C-477F-991E-9721C10B6913}_30.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4DDB74A9-228D-47CF-A03B-1927AC4A3134}_30.png&quot;/&gt;&lt;left val=&quot;58&quot;/&gt;&lt;top val=&quot;3&quot;/&gt;&lt;width val=&quot;878&quot;/&gt;&lt;height val=&quot;68&quot;/&gt;&lt;hasText val=&quot;1&quot;/&gt;&lt;/Image&gt;&lt;/ThreeDShapeInfo&gt;"/>
  <p:tag name="PRESENTER_SHAPETEXTINFO" val="&lt;ShapeTextInfo&gt;&lt;TableIndex row=&quot;-1&quot; col=&quot;-1&quot;&gt;&lt;linesCount val=&quot;1&quot;/&gt;&lt;lineCharCount val=&quot;21&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60B683E-D802-49E8-B9C1-380DD4159E21}_30.png&quot;/&gt;&lt;left val=&quot;63&quot;/&gt;&lt;top val=&quot;78&quot;/&gt;&lt;width val=&quot;833&quot;/&gt;&lt;height val=&quot;408&quot;/&gt;&lt;hasText val=&quot;1&quot;/&gt;&lt;/Image&gt;&lt;/ThreeDShapeInfo&gt;"/>
  <p:tag name="PRESENTER_SHAPETEXTINFO" val="&lt;ShapeTextInfo&gt;&lt;TableIndex row=&quot;-1&quot; col=&quot;-1&quot;&gt;&lt;linesCount val=&quot;19&quot;/&gt;&lt;lineCharCount val=&quot;97&quot;/&gt;&lt;lineCharCount val=&quot;102&quot;/&gt;&lt;lineCharCount val=&quot;36&quot;/&gt;&lt;lineCharCount val=&quot;66&quot;/&gt;&lt;lineCharCount val=&quot;65&quot;/&gt;&lt;lineCharCount val=&quot;40&quot;/&gt;&lt;lineCharCount val=&quot;33&quot;/&gt;&lt;lineCharCount val=&quot;57&quot;/&gt;&lt;lineCharCount val=&quot;33&quot;/&gt;&lt;lineCharCount val=&quot;49&quot;/&gt;&lt;lineCharCount val=&quot;27&quot;/&gt;&lt;lineCharCount val=&quot;28&quot;/&gt;&lt;lineCharCount val=&quot;19&quot;/&gt;&lt;lineCharCount val=&quot;35&quot;/&gt;&lt;lineCharCount val=&quot;22&quot;/&gt;&lt;lineCharCount val=&quot;30&quot;/&gt;&lt;lineCharCount val=&quot;63&quot;/&gt;&lt;lineCharCount val=&quot;75&quot;/&gt;&lt;lineCharCount val=&quot;73&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31editing.wav"/>
  <p:tag name="PPSNARRATION" val="31,306276220,C:\Audio Files\March\YARP Pros App webinar 3.26.2020 Final_pptx\Media.ppcx"/>
  <p:tag name="HTML_SHAPEINFO" val="&lt;SlideThumbPath val=&quot;Slide31.PNG&quot;/&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9AAE3917-069D-4539-A347-9651B07E2391}_31.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2CFDAA47-31E4-46B1-9966-95A74A7155CC}_31.png&quot;/&gt;&lt;left val=&quot;58&quot;/&gt;&lt;top val=&quot;3&quot;/&gt;&lt;width val=&quot;878&quot;/&gt;&lt;height val=&quot;68&quot;/&gt;&lt;hasText val=&quot;1&quot;/&gt;&lt;/Image&gt;&lt;/ThreeDShapeInfo&gt;"/>
  <p:tag name="PRESENTER_SHAPETEXTINFO" val="&lt;ShapeTextInfo&gt;&lt;TableIndex row=&quot;-1&quot; col=&quot;-1&quot;&gt;&lt;linesCount val=&quot;1&quot;/&gt;&lt;lineCharCount val=&quot;24&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F7BE37B7-DD52-436E-B973-F2610BF67C7B}_31.png&quot;/&gt;&lt;left val=&quot;59&quot;/&gt;&lt;top val=&quot;151&quot;/&gt;&lt;width val=&quot;838&quot;/&gt;&lt;height val=&quot;336&quot;/&gt;&lt;hasText val=&quot;1&quot;/&gt;&lt;/Image&gt;&lt;/ThreeDShapeInfo&gt;"/>
  <p:tag name="PRESENTER_SHAPETEXTINFO" val="&lt;ShapeTextInfo&gt;&lt;TableIndex row=&quot;-1&quot; col=&quot;-1&quot;&gt;&lt;linesCount val=&quot;11&quot;/&gt;&lt;lineCharCount val=&quot;50&quot;/&gt;&lt;lineCharCount val=&quot;84&quot;/&gt;&lt;lineCharCount val=&quot;10&quot;/&gt;&lt;lineCharCount val=&quot;91&quot;/&gt;&lt;lineCharCount val=&quot;84&quot;/&gt;&lt;lineCharCount val=&quot;90&quot;/&gt;&lt;lineCharCount val=&quot;92&quot;/&gt;&lt;lineCharCount val=&quot;87&quot;/&gt;&lt;lineCharCount val=&quot;19&quot;/&gt;&lt;lineCharCount val=&quot;91&quot;/&gt;&lt;lineCharCount val=&quot;8&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32editing.wav"/>
  <p:tag name="PPSNARRATION" val="32,306276220,C:\Audio Files\March\YARP Pros App webinar 3.26.2020 Final_pptx\Media.ppcx"/>
  <p:tag name="HTML_SHAPEINFO" val="&lt;SlideThumbPath val=&quot;Slide32.PNG&quot;/&gt;"/>
</p:tagLst>
</file>

<file path=ppt/tags/tag2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549E4E48-A7CA-47E7-BE3D-E83F20363159}_32.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32DE7794-B276-4E50-B61C-526547BD6459}_32.png&quot;/&gt;&lt;left val=&quot;55&quot;/&gt;&lt;top val=&quot;0&quot;/&gt;&lt;width val=&quot;880&quot;/&gt;&lt;height val=&quot;76&quot;/&gt;&lt;hasText val=&quot;1&quot;/&gt;&lt;/Image&gt;&lt;/ThreeDShapeInfo&gt;"/>
  <p:tag name="PRESENTER_SHAPETEXTINFO" val="&lt;ShapeTextInfo&gt;&lt;TableIndex row=&quot;-1&quot; col=&quot;-1&quot;&gt;&lt;linesCount val=&quot;1&quot;/&gt;&lt;lineCharCount val=&quot;1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C34C3876-B721-459C-94C0-C46054DA0A42}_32.png&quot;/&gt;&lt;left val=&quot;54&quot;/&gt;&lt;top val=&quot;89&quot;/&gt;&lt;width val=&quot;581&quot;/&gt;&lt;height val=&quot;397&quot;/&gt;&lt;hasText val=&quot;1&quot;/&gt;&lt;/Image&gt;&lt;/ThreeDShapeInfo&gt;"/>
  <p:tag name="PRESENTER_SHAPETEXTINFO" val="&lt;ShapeTextInfo&gt;&lt;TableIndex row=&quot;-1&quot; col=&quot;-1&quot;&gt;&lt;linesCount val=&quot;4&quot;/&gt;&lt;lineCharCount val=&quot;17&quot;/&gt;&lt;lineCharCount val=&quot;34&quot;/&gt;&lt;lineCharCount val=&quot;25&quot;/&gt;&lt;lineCharCount val=&quot;22&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33editing.wav"/>
  <p:tag name="PPSNARRATION" val="33,306276220,C:\Audio Files\March\YARP Pros App webinar 3.26.2020 Final_pptx\Media.ppcx"/>
  <p:tag name="HTML_SHAPEINFO" val="&lt;SlideThumbPath val=&quot;Slide33.PNG&quot;/&gt;"/>
</p:tagLst>
</file>

<file path=ppt/tags/tag2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AD02597C-C07F-43A0-92BE-61BBD32B6D8A}_33.png&quot;/&gt;&lt;left val=&quot;17&quot;/&gt;&lt;top val=&quot;53&quot;/&gt;&lt;width val=&quot;506&quot;/&gt;&lt;height val=&quot;120&quot;/&gt;&lt;hasText val=&quot;1&quot;/&gt;&lt;/Image&gt;&lt;/ThreeDShapeInfo&gt;"/>
  <p:tag name="PRESENTER_SHAPETEXTINFO" val="&lt;ShapeTextInfo&gt;&lt;TableIndex row=&quot;-1&quot; col=&quot;-1&quot;&gt;&lt;linesCount val=&quot;1&quot;/&gt;&lt;lineCharCount val=&quot;1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20B4FBD1-994A-4A3E-897E-E599788BD27F}_33.png&quot;/&gt;&lt;left val=&quot;43&quot;/&gt;&lt;top val=&quot;469&quot;/&gt;&lt;width val=&quot;423&quot;/&gt;&lt;height val=&quot;75&quot;/&gt;&lt;hasText val=&quot;1&quot;/&gt;&lt;/Image&gt;&lt;/ThreeDShapeInfo&gt;"/>
  <p:tag name="PRESENTER_SHAPETEXTINFO" val="&lt;ShapeTextInfo&gt;&lt;TableIndex row=&quot;-1&quot; col=&quot;-1&quot;&gt;&lt;linesCount val=&quot;1&quot;/&gt;&lt;lineCharCount val=&quot;4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29&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EEF16E-C943-4A34-AFF1-1A2AAF14CFE7}&quot;/&gt;&lt;isInvalidForFieldText val=&quot;0&quot;/&gt;&lt;Image&gt;&lt;filename val=&quot;C:\Users\GraceMcCall\AppData\Local\Temp\PR\data\asimages\{62EEF16E-C943-4A34-AFF1-1A2AAF14CFE7}_MtorLt.png&quot;/&gt;&lt;left val=&quot;0&quot;/&gt;&lt;top val=&quot;0&quot;/&gt;&lt;width val=&quot;63&quot;/&gt;&lt;height val=&quot;99&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AUTOSHAPE_INFO" val="&lt;ThreeDShapeInfo&gt;&lt;uuid val=&quot;{AED566A9-388E-436E-A635-B4DD6FBC050D}&quot;/&gt;&lt;isInvalidForFieldText val=&quot;0&quot;/&gt;&lt;Image&gt;&lt;filename val=&quot;C:\Users\GraceMcCall\AppData\Local\Temp\PR\data\asimages\{AED566A9-388E-436E-A635-B4DD6FBC050D}.png&quot;/&gt;&lt;left val=&quot;757&quot;/&gt;&lt;top val=&quot;494&quot;/&gt;&lt;width val=&quot;110&quot;/&gt;&lt;height val=&quot;38&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EDA1E8A-B0DC-4209-AADA-934B6F069327}&quot;/&gt;&lt;isInvalidForFieldText val=&quot;0&quot;/&gt;&lt;Image&gt;&lt;filename val=&quot;C:\Users\GraceMcCall\AppData\Local\Temp\PR\data\asimages\{BEDA1E8A-B0DC-4209-AADA-934B6F069327}_MtorLt.png&quot;/&gt;&lt;left val=&quot;888&quot;/&gt;&lt;top val=&quot;444&quot;/&gt;&lt;width val=&quot;72&quot;/&gt;&lt;height val=&quot;9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5AD5C24-3469-47A1-B4B7-5BAEE33F9633}&quot;/&gt;&lt;isInvalidForFieldText val=&quot;0&quot;/&gt;&lt;Image&gt;&lt;filename val=&quot;C:\Users\GraceMcCall\AppData\Local\Temp\PR\data\asimages\{45AD5C24-3469-47A1-B4B7-5BAEE33F9633}_MtorLt.png&quot;/&gt;&lt;left val=&quot;0&quot;/&gt;&lt;top val=&quot;0&quot;/&gt;&lt;width val=&quot;63&quot;/&gt;&lt;height val=&quot;9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02531A-3113-4200-BE70-09AB3B675A3D}&quot;/&gt;&lt;isInvalidForFieldText val=&quot;0&quot;/&gt;&lt;Image&gt;&lt;filename val=&quot;C:\Users\GraceMcCall\AppData\Local\Temp\PR\data\asimages\{0902531A-3113-4200-BE70-09AB3B675A3D}_MtorLt.png&quot;/&gt;&lt;left val=&quot;888&quot;/&gt;&lt;top val=&quot;444&quot;/&gt;&lt;width val=&quot;72&quot;/&gt;&lt;height val=&quot;95&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A16D13FB-01D2-422A-8B14-86DBE238B339}&quot;/&gt;&lt;isInvalidForFieldText val=&quot;0&quot;/&gt;&lt;Image&gt;&lt;filename val=&quot;C:\Users\GraceMcCall\AppData\Local\Temp\PR\data\asimages\{A16D13FB-01D2-422A-8B14-86DBE238B339}.png&quot;/&gt;&lt;left val=&quot;757&quot;/&gt;&lt;top val=&quot;494&quot;/&gt;&lt;width val=&quot;110&quot;/&gt;&lt;height val=&quot;3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9BB762-FECE-4AFF-A55D-6D72B33CE702}&quot;/&gt;&lt;isInvalidForFieldText val=&quot;0&quot;/&gt;&lt;Image&gt;&lt;filename val=&quot;C:\Users\GraceMcCall\AppData\Local\Temp\PR\data\asimages\{F19BB762-FECE-4AFF-A55D-6D72B33CE702}_MtorLt.png&quot;/&gt;&lt;left val=&quot;0&quot;/&gt;&lt;top val=&quot;200&quot;/&gt;&lt;width val=&quot;663&quot;/&gt;&lt;height val=&quot;139&quot;/&gt;&lt;hasText val=&quot;1&quot;/&gt;&lt;/Image&gt;&lt;/ThreeDShapeInfo&gt;"/>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5&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29&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D4271E58-194B-4B5D-A614-86787A20E515}&quot;/&gt;&lt;isInvalidForFieldText val=&quot;0&quot;/&gt;&lt;Image&gt;&lt;filename val=&quot;C:\Users\GraceMcCall\AppData\Local\Temp\PR\data\asimages\{D4271E58-194B-4B5D-A614-86787A20E515}.png&quot;/&gt;&lt;left val=&quot;148&quot;/&gt;&lt;top val=&quot;228&quot;/&gt;&lt;width val=&quot;245&quot;/&gt;&lt;height val=&quot;84&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HTML_AUTOSHAPE_INFO" val="&lt;ThreeDShapeInfo&gt;&lt;uuid val=&quot;{7512F750-A83C-4043-89A0-3BD960B2B031}&quot;/&gt;&lt;isInvalidForFieldText val=&quot;0&quot;/&gt;&lt;Image&gt;&lt;filename val=&quot;C:\Users\GraceMcCall\AppData\Local\Temp\PR\data\asimages\{7512F750-A83C-4043-89A0-3BD960B2B031}.png&quot;/&gt;&lt;left val=&quot;757&quot;/&gt;&lt;top val=&quot;494&quot;/&gt;&lt;width val=&quot;110&quot;/&gt;&lt;height val=&quot;38&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7C36DD-1742-423D-B109-426400B16F2E}&quot;/&gt;&lt;isInvalidForFieldText val=&quot;0&quot;/&gt;&lt;Image&gt;&lt;filename val=&quot;C:\Users\GraceMcCall\AppData\Local\Temp\PR\data\asimages\{D67C36DD-1742-423D-B109-426400B16F2E}_MtorLt.png&quot;/&gt;&lt;left val=&quot;888&quot;/&gt;&lt;top val=&quot;444&quot;/&gt;&lt;width val=&quot;72&quot;/&gt;&lt;height val=&quot;9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9C38812-B4CB-4073-929C-7819B6CAB602}&quot;/&gt;&lt;isInvalidForFieldText val=&quot;0&quot;/&gt;&lt;Image&gt;&lt;filename val=&quot;C:\Users\GraceMcCall\AppData\Local\Temp\PR\data\asimages\{99C38812-B4CB-4073-929C-7819B6CAB602}_MtorLt.png&quot;/&gt;&lt;left val=&quot;0&quot;/&gt;&lt;top val=&quot;0&quot;/&gt;&lt;width val=&quot;63&quot;/&gt;&lt;height val=&quot;99&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9&quot;/&gt;&lt;lineCharCount val=&quot;9&quot;/&gt;&lt;lineCharCount val=&quot;13&quot;/&gt;&lt;lineCharCount val=&quot;6&quot;/&gt;&lt;lineCharCount val=&quot;5&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8&quot;/&gt;&lt;lineCharCount val=&quot;17&quot;/&gt;&lt;lineCharCount val=&quot;14&quot;/&gt;&lt;lineCharCount val=&quot;1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9&quot;/&gt;&lt;lineCharCount val=&quot;9&quot;/&gt;&lt;lineCharCount val=&quot;13&quot;/&gt;&lt;lineCharCount val=&quot;6&quot;/&gt;&lt;lineCharCount val=&quot;5&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8&quot;/&gt;&lt;lineCharCount val=&quot;17&quot;/&gt;&lt;lineCharCount val=&quot;14&quot;/&gt;&lt;lineCharCount val=&quot;11&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9&quot;/&gt;&lt;lineCharCount val=&quot;9&quot;/&gt;&lt;lineCharCount val=&quot;13&quot;/&gt;&lt;lineCharCount val=&quot;6&quot;/&gt;&lt;lineCharCount val=&quot;5&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8&quot;/&gt;&lt;lineCharCount val=&quot;17&quot;/&gt;&lt;lineCharCount val=&quot;14&quot;/&gt;&lt;lineCharCount val=&quot;11&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9&quot;/&gt;&lt;lineCharCount val=&quot;9&quot;/&gt;&lt;lineCharCount val=&quot;13&quot;/&gt;&lt;lineCharCount val=&quot;6&quot;/&gt;&lt;lineCharCount val=&quot;5&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53CF55-5860-46EE-8926-8B6E72CA9361}&quot;/&gt;&lt;isInvalidForFieldText val=&quot;0&quot;/&gt;&lt;Image&gt;&lt;filename val=&quot;C:\Users\GraceMcCall\AppData\Local\Temp\PR\data\asimages\{8753CF55-5860-46EE-8926-8B6E72CA9361}_MtorLt.png&quot;/&gt;&lt;left val=&quot;740&quot;/&gt;&lt;top val=&quot;186&quot;/&gt;&lt;width val=&quot;151&quot;/&gt;&lt;height val=&quot;166&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9&quot;/&gt;&lt;lineCharCount val=&quot;9&quot;/&gt;&lt;lineCharCount val=&quot;13&quot;/&gt;&lt;lineCharCount val=&quot;6&quot;/&gt;&lt;lineCharCount val=&quot;5&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1t2editing.wav"/>
  <p:tag name="PPSNARRATION" val="1,306276220,C:\Audio Files\March\YARP Pros App webinar 3.26.2020 Final_pptx\Media.ppcx"/>
  <p:tag name="HTML_SHAPEINFO" val="&lt;SlideThumbPath val=&quot;Slide1.PNG&quot;/&gt;"/>
</p:tagLst>
</file>

<file path=ppt/tags/tag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27094EC5-2F47-4B31-87C2-9C9EA7514F0A}_1.png&quot;/&gt;&lt;left val=&quot;298&quot;/&gt;&lt;top val=&quot;181&quot;/&gt;&lt;width val=&quot;645&quot;/&gt;&lt;height val=&quot;184&quot;/&gt;&lt;hasText val=&quot;1&quot;/&gt;&lt;/Image&gt;&lt;/ThreeDShapeInfo&gt;"/>
  <p:tag name="PRESENTER_SHAPETEXTINFO" val="&lt;ShapeTextInfo&gt;&lt;TableIndex row=&quot;-1&quot; col=&quot;-1&quot;&gt;&lt;linesCount val=&quot;3&quot;/&gt;&lt;lineCharCount val=&quot;32&quot;/&gt;&lt;lineCharCount val=&quot;29&quot;/&gt;&lt;lineCharCount val=&quot;7&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BE484916-3985-4106-B227-444E1B0DFBF6}_1.png&quot;/&gt;&lt;left val=&quot;149&quot;/&gt;&lt;top val=&quot;456&quot;/&gt;&lt;width val=&quot;216&quot;/&gt;&lt;height val=&quot;43&quot;/&gt;&lt;hasText val=&quot;1&quot;/&gt;&lt;/Image&gt;&lt;/ThreeDShapeInfo&gt;"/>
  <p:tag name="PRESENTER_SHAPETEXTINFO" val="&lt;ShapeTextInfo&gt;&lt;TableIndex row=&quot;-1&quot; col=&quot;-1&quot;&gt;&lt;linesCount val=&quot;1&quot;/&gt;&lt;lineCharCount val=&quot;14&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2t2editing.wav"/>
  <p:tag name="PPSNARRATION" val="2,306276220,C:\Audio Files\March\YARP Pros App webinar 3.26.2020 Final_pptx\Media.ppcx"/>
  <p:tag name="HTML_SHAPEINFO" val="&lt;SlideThumbPath val=&quot;Slide2.PNG&quot;/&gt;"/>
</p:tagLst>
</file>

<file path=ppt/tags/tag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C4ED8153-4FF5-4C40-8A90-CA10B60E1820}_2.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C261C63-025F-4AA9-8F87-E3D09F7A05F4}_2.png&quot;/&gt;&lt;left val=&quot;55&quot;/&gt;&lt;top val=&quot;0&quot;/&gt;&lt;width val=&quot;880&quot;/&gt;&lt;height val=&quot;76&quot;/&gt;&lt;hasText val=&quot;1&quot;/&gt;&lt;/Image&gt;&lt;/ThreeDShapeInfo&gt;"/>
  <p:tag name="PRESENTER_SHAPETEXTINFO" val="&lt;ShapeTextInfo&gt;&lt;TableIndex row=&quot;-1&quot; col=&quot;-1&quot;&gt;&lt;linesCount val=&quot;1&quot;/&gt;&lt;lineCharCount val=&quot;16&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62A8EFD-B0E4-40ED-9320-7DE132835BF4}_2.png&quot;/&gt;&lt;left val=&quot;25&quot;/&gt;&lt;top val=&quot;304&quot;/&gt;&lt;width val=&quot;288&quot;/&gt;&lt;height val=&quot;174&quot;/&gt;&lt;hasText val=&quot;1&quot;/&gt;&lt;/Image&gt;&lt;/ThreeDShapeInfo&gt;"/>
  <p:tag name="PRESENTER_SHAPETEXTINFO" val="&lt;ShapeTextInfo&gt;&lt;TableIndex row=&quot;-1&quot; col=&quot;-1&quot;&gt;&lt;linesCount val=&quot;3&quot;/&gt;&lt;lineCharCount val=&quot;17&quot;/&gt;&lt;lineCharCount val=&quot;19&quot;/&gt;&lt;lineCharCount val=&quot;24&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5E779C3D-AF4A-4AAB-BA61-CFC042433229}_2.png&quot;/&gt;&lt;left val=&quot;338&quot;/&gt;&lt;top val=&quot;304&quot;/&gt;&lt;width val=&quot;289&quot;/&gt;&lt;height val=&quot;174&quot;/&gt;&lt;hasText val=&quot;1&quot;/&gt;&lt;/Image&gt;&lt;/ThreeDShapeInfo&gt;"/>
  <p:tag name="PRESENTER_SHAPETEXTINFO" val="&lt;ShapeTextInfo&gt;&lt;TableIndex row=&quot;-1&quot; col=&quot;-1&quot;&gt;&lt;linesCount val=&quot;3&quot;/&gt;&lt;lineCharCount val=&quot;16&quot;/&gt;&lt;lineCharCount val=&quot;23&quot;/&gt;&lt;lineCharCount val=&quot;24&quot;/&gt;&lt;/TableIndex&gt;&lt;/ShapeTextInfo&gt;"/>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F06CF600AA1645A90DE1C54C8E5C41" ma:contentTypeVersion="12" ma:contentTypeDescription="Create a new document." ma:contentTypeScope="" ma:versionID="ced0bebf2712b0d49e47083449fad16f">
  <xsd:schema xmlns:xsd="http://www.w3.org/2001/XMLSchema" xmlns:xs="http://www.w3.org/2001/XMLSchema" xmlns:p="http://schemas.microsoft.com/office/2006/metadata/properties" xmlns:ns3="08fe4fcf-e690-4837-bb85-a751c8655aa6" xmlns:ns4="2a21bd68-4fb4-49fd-8f96-f43ec8415e65" targetNamespace="http://schemas.microsoft.com/office/2006/metadata/properties" ma:root="true" ma:fieldsID="bfb49bf0aa67d28982f38d04dc59194f" ns3:_="" ns4:_="">
    <xsd:import namespace="08fe4fcf-e690-4837-bb85-a751c8655aa6"/>
    <xsd:import namespace="2a21bd68-4fb4-49fd-8f96-f43ec8415e6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fe4fcf-e690-4837-bb85-a751c8655a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21bd68-4fb4-49fd-8f96-f43ec8415e6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FE3A9D-5C8F-4014-AA81-164B499A1B18}">
  <ds:schemaRefs>
    <ds:schemaRef ds:uri="http://schemas.microsoft.com/sharepoint/v3/contenttype/forms"/>
  </ds:schemaRefs>
</ds:datastoreItem>
</file>

<file path=customXml/itemProps2.xml><?xml version="1.0" encoding="utf-8"?>
<ds:datastoreItem xmlns:ds="http://schemas.openxmlformats.org/officeDocument/2006/customXml" ds:itemID="{1C0FA307-D141-4480-8B7A-19960D9EE9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fe4fcf-e690-4837-bb85-a751c8655aa6"/>
    <ds:schemaRef ds:uri="2a21bd68-4fb4-49fd-8f96-f43ec8415e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4.xml><?xml version="1.0" encoding="utf-8"?>
<ds:datastoreItem xmlns:ds="http://schemas.openxmlformats.org/officeDocument/2006/customXml" ds:itemID="{5138CF36-EA14-451B-9B9E-E6B8BFF22C9F}">
  <ds:schemaRefs>
    <ds:schemaRef ds:uri="08fe4fcf-e690-4837-bb85-a751c8655aa6"/>
    <ds:schemaRef ds:uri="http://purl.org/dc/terms/"/>
    <ds:schemaRef ds:uri="http://schemas.openxmlformats.org/package/2006/metadata/core-properties"/>
    <ds:schemaRef ds:uri="http://schemas.microsoft.com/office/2006/documentManagement/types"/>
    <ds:schemaRef ds:uri="2a21bd68-4fb4-49fd-8f96-f43ec8415e65"/>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20243</TotalTime>
  <Words>2741</Words>
  <Application>Microsoft Office PowerPoint</Application>
  <PresentationFormat>Widescreen</PresentationFormat>
  <Paragraphs>335</Paragraphs>
  <Slides>33</Slides>
  <Notes>33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33</vt:i4>
      </vt:variant>
    </vt:vector>
  </HeadingPairs>
  <TitlesOfParts>
    <vt:vector size="46"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Young Adult Reentry Partnership (YARP) Prospective Applicant Webinar</vt:lpstr>
      <vt:lpstr>Today’s Speakers</vt:lpstr>
      <vt:lpstr>Key Young Adult Reentry Partnership FOA Areas of Focus</vt:lpstr>
      <vt:lpstr>Application Submission Requirements</vt:lpstr>
      <vt:lpstr>Content and Form of Application Submission</vt:lpstr>
      <vt:lpstr>SF-424 and Project Budget</vt:lpstr>
      <vt:lpstr>Project Narrative</vt:lpstr>
      <vt:lpstr>Attachments to the Project Narrative</vt:lpstr>
      <vt:lpstr>Application Screening Criteria</vt:lpstr>
      <vt:lpstr>Criteria</vt:lpstr>
      <vt:lpstr>Proposal Submission</vt:lpstr>
      <vt:lpstr>Eligibility, Partnerships, Grant Activities and Components, and Priority Consideration</vt:lpstr>
      <vt:lpstr>Eligible Applicants</vt:lpstr>
      <vt:lpstr>Eligible Participants</vt:lpstr>
      <vt:lpstr>Partnerships</vt:lpstr>
      <vt:lpstr>Primary Partnerships</vt:lpstr>
      <vt:lpstr>Additional Partnerships</vt:lpstr>
      <vt:lpstr>Grant Activities and Components</vt:lpstr>
      <vt:lpstr>Grant Activities and Components</vt:lpstr>
      <vt:lpstr>Grant Activities and Components</vt:lpstr>
      <vt:lpstr>Grant Activities and Components</vt:lpstr>
      <vt:lpstr>Grant Activities and Components</vt:lpstr>
      <vt:lpstr>Priority Consideration</vt:lpstr>
      <vt:lpstr>Evidence and Evaluation in Reentry</vt:lpstr>
      <vt:lpstr>Goals and objectives</vt:lpstr>
      <vt:lpstr>Why the Focus on Evidence?</vt:lpstr>
      <vt:lpstr>Use of Evidence in Policy/Program Implementation </vt:lpstr>
      <vt:lpstr>What We Know Now</vt:lpstr>
      <vt:lpstr>What We Know Now (Continued) </vt:lpstr>
      <vt:lpstr>Resources on Reentry </vt:lpstr>
      <vt:lpstr>Evaluation Requirements </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223</cp:revision>
  <dcterms:created xsi:type="dcterms:W3CDTF">2019-06-21T16:58:05Z</dcterms:created>
  <dcterms:modified xsi:type="dcterms:W3CDTF">2020-03-27T19:41:30Z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0x01010035F06CF600AA1645A90DE1C54C8E5C41</vt:lpwstr>
  </property>
</Properties>
</file>