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1" r:id="rId5"/>
  </p:sldMasterIdLst>
  <p:notesMasterIdLst>
    <p:notesMasterId r:id="rId48"/>
  </p:notesMasterIdLst>
  <p:handoutMasterIdLst>
    <p:handoutMasterId r:id="rId49"/>
  </p:handoutMasterIdLst>
  <p:sldIdLst>
    <p:sldId id="287" r:id="rId6"/>
    <p:sldId id="272" r:id="rId7"/>
    <p:sldId id="280" r:id="rId8"/>
    <p:sldId id="286" r:id="rId9"/>
    <p:sldId id="325" r:id="rId10"/>
    <p:sldId id="326" r:id="rId11"/>
    <p:sldId id="258" r:id="rId12"/>
    <p:sldId id="313" r:id="rId13"/>
    <p:sldId id="276" r:id="rId14"/>
    <p:sldId id="341" r:id="rId15"/>
    <p:sldId id="339" r:id="rId16"/>
    <p:sldId id="340" r:id="rId17"/>
    <p:sldId id="323" r:id="rId18"/>
    <p:sldId id="327" r:id="rId19"/>
    <p:sldId id="335" r:id="rId20"/>
    <p:sldId id="328" r:id="rId21"/>
    <p:sldId id="329" r:id="rId22"/>
    <p:sldId id="330" r:id="rId23"/>
    <p:sldId id="331" r:id="rId24"/>
    <p:sldId id="332" r:id="rId25"/>
    <p:sldId id="292" r:id="rId26"/>
    <p:sldId id="334" r:id="rId27"/>
    <p:sldId id="293" r:id="rId28"/>
    <p:sldId id="289" r:id="rId29"/>
    <p:sldId id="321" r:id="rId30"/>
    <p:sldId id="294" r:id="rId31"/>
    <p:sldId id="290" r:id="rId32"/>
    <p:sldId id="322" r:id="rId33"/>
    <p:sldId id="338" r:id="rId34"/>
    <p:sldId id="337" r:id="rId35"/>
    <p:sldId id="296" r:id="rId36"/>
    <p:sldId id="312" r:id="rId37"/>
    <p:sldId id="295" r:id="rId38"/>
    <p:sldId id="297" r:id="rId39"/>
    <p:sldId id="310" r:id="rId40"/>
    <p:sldId id="311" r:id="rId41"/>
    <p:sldId id="300" r:id="rId42"/>
    <p:sldId id="324" r:id="rId43"/>
    <p:sldId id="309" r:id="rId44"/>
    <p:sldId id="281" r:id="rId45"/>
    <p:sldId id="275" r:id="rId46"/>
    <p:sldId id="282" r:id="rId47"/>
  </p:sldIdLst>
  <p:sldSz cx="9144000" cy="6858000" type="screen4x3"/>
  <p:notesSz cx="7010400" cy="9296400"/>
  <p:custDataLst>
    <p:tags r:id="rId5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3" autoAdjust="0"/>
    <p:restoredTop sz="46566" autoAdjust="0"/>
  </p:normalViewPr>
  <p:slideViewPr>
    <p:cSldViewPr snapToGrid="0">
      <p:cViewPr varScale="1">
        <p:scale>
          <a:sx n="56" d="100"/>
          <a:sy n="56" d="100"/>
        </p:scale>
        <p:origin x="304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3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8ADFC-F175-4781-9EDB-506D87FA0BDB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81896-8405-4CC7-ADAD-27DAF21E9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61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788989-C4F2-419E-8CC5-53E2453B8A9F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B0D2C8-4E9D-4ABA-936B-5E500A1B4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4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4A3CE4-AFDF-43E4-A89E-E2185B2E67B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185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536CCA-E361-4D0B-814E-A67A30281C78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2080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D85D2E-9CBE-4773-9653-715C55CB503E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224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34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27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50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8" name="Isosceles Triangle 7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/>
        </p:nvGrpSpPr>
        <p:grpSpPr>
          <a:xfrm rot="16200000" flipV="1">
            <a:off x="2158718" y="-2158721"/>
            <a:ext cx="1720507" cy="6037943"/>
            <a:chOff x="8150764" y="3372336"/>
            <a:chExt cx="993237" cy="3485664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150764" y="3372336"/>
              <a:ext cx="993237" cy="3485663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121812"/>
            <a:ext cx="996650" cy="983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4512772"/>
            <a:ext cx="2952750" cy="99740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572635" y="4425121"/>
            <a:ext cx="45720" cy="14096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081" y="113503"/>
            <a:ext cx="2221861" cy="356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5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/>
              <a:t>Month ##, 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1836"/>
            <a:ext cx="77724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9544" y="4425121"/>
            <a:ext cx="4798656" cy="1392508"/>
          </a:xfrm>
        </p:spPr>
        <p:txBody>
          <a:bodyPr vert="horz" lIns="182880" tIns="45720" rIns="91440" bIns="4572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sz="2300" dirty="0"/>
            </a:lvl1pPr>
            <a:lvl2pPr marL="457200" indent="-182880">
              <a:buClr>
                <a:schemeClr val="accent1"/>
              </a:buClr>
              <a:defRPr sz="1800"/>
            </a:lvl2pPr>
            <a:lvl3pPr>
              <a:defRPr/>
            </a:lvl3pPr>
          </a:lstStyle>
          <a:p>
            <a:pPr marL="274320" lvl="0" indent="-274320">
              <a:buSzPct val="101000"/>
            </a:pPr>
            <a:r>
              <a:rPr lang="en-US" dirty="0"/>
              <a:t>Click to edit Master subtitle style</a:t>
            </a:r>
          </a:p>
          <a:p>
            <a:pPr marL="960120" lvl="1" indent="-274320">
              <a:buSzPct val="101000"/>
            </a:pPr>
            <a:r>
              <a:rPr lang="en-US" dirty="0"/>
              <a:t>If a note is needed, list here</a:t>
            </a:r>
          </a:p>
        </p:txBody>
      </p:sp>
    </p:spTree>
    <p:extLst>
      <p:ext uri="{BB962C8B-B14F-4D97-AF65-F5344CB8AC3E}">
        <p14:creationId xmlns:p14="http://schemas.microsoft.com/office/powerpoint/2010/main" val="141454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Your Moderator: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Moderator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8363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453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1769287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1769288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90999" y="4115205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827005" y="4115206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656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04211" y="1550213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2289149" y="1550214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603599" y="3169259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788537" y="3169260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412FA4-B02E-44E6-8B54-8C543AF1254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41624" y="4788305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81D4FF5-6288-4D27-802B-1F68F7152C8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226562" y="4788306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1879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100"/>
            <a:ext cx="7955280" cy="4614863"/>
          </a:xfrm>
        </p:spPr>
        <p:txBody>
          <a:bodyPr anchor="ctr"/>
          <a:lstStyle>
            <a:lvl1pPr marL="274320" indent="-274320">
              <a:buSzPct val="130000"/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1AEB-41C4-4F09-A84E-76A8A2E5FB0C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Today’s Objectives: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BC28C-8AF2-4940-BDB9-E673A8611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23" y="365126"/>
            <a:ext cx="2206570" cy="109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BDA01-EE61-49D4-8FAA-01389FC14AC8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6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65126"/>
            <a:ext cx="7110730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48CE21-7AFE-4E43-95C7-CE54C7F8E328}"/>
              </a:ext>
            </a:extLst>
          </p:cNvPr>
          <p:cNvGrpSpPr/>
          <p:nvPr userDrawn="1"/>
        </p:nvGrpSpPr>
        <p:grpSpPr>
          <a:xfrm>
            <a:off x="408972" y="0"/>
            <a:ext cx="796952" cy="1591228"/>
            <a:chOff x="628648" y="-1"/>
            <a:chExt cx="1019624" cy="1591228"/>
          </a:xfrm>
          <a:effectLst>
            <a:outerShdw blurRad="50800" dist="254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8" name="Pentagon 3">
              <a:extLst>
                <a:ext uri="{FF2B5EF4-FFF2-40B4-BE49-F238E27FC236}">
                  <a16:creationId xmlns:a16="http://schemas.microsoft.com/office/drawing/2014/main" id="{66EF78EF-7007-4AD8-B0B0-9D842402A112}"/>
                </a:ext>
              </a:extLst>
            </p:cNvPr>
            <p:cNvSpPr/>
            <p:nvPr userDrawn="1"/>
          </p:nvSpPr>
          <p:spPr>
            <a:xfrm rot="5400000">
              <a:off x="342847" y="285802"/>
              <a:ext cx="1591227" cy="1019623"/>
            </a:xfrm>
            <a:prstGeom prst="homePlate">
              <a:avLst>
                <a:gd name="adj" fmla="val 44467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entagon 3">
              <a:extLst>
                <a:ext uri="{FF2B5EF4-FFF2-40B4-BE49-F238E27FC236}">
                  <a16:creationId xmlns:a16="http://schemas.microsoft.com/office/drawing/2014/main" id="{D523D052-BBAD-4207-B109-48CB7A77CC9E}"/>
                </a:ext>
              </a:extLst>
            </p:cNvPr>
            <p:cNvSpPr/>
            <p:nvPr userDrawn="1"/>
          </p:nvSpPr>
          <p:spPr>
            <a:xfrm rot="5400000">
              <a:off x="430116" y="198531"/>
              <a:ext cx="1416687" cy="1019623"/>
            </a:xfrm>
            <a:prstGeom prst="homePlate">
              <a:avLst>
                <a:gd name="adj" fmla="val 4175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3000">
                  <a:srgbClr val="F1F1F1"/>
                </a:gs>
                <a:gs pos="25000">
                  <a:schemeClr val="bg1">
                    <a:lumMod val="95000"/>
                  </a:schemeClr>
                </a:gs>
                <a:gs pos="6000">
                  <a:schemeClr val="bg1">
                    <a:lumMod val="85000"/>
                  </a:schemeClr>
                </a:gs>
                <a:gs pos="77000">
                  <a:srgbClr val="E3E3E3"/>
                </a:gs>
                <a:gs pos="97345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85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1EAC3E-DB16-448B-9877-1345E9FF8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9424" y="528805"/>
            <a:ext cx="921646" cy="804862"/>
          </a:xfrm>
        </p:spPr>
        <p:txBody>
          <a:bodyPr tIns="73152">
            <a:normAutofit/>
          </a:bodyPr>
          <a:lstStyle>
            <a:lvl1pPr marL="0" indent="0" algn="ctr">
              <a:buNone/>
              <a:defRPr lang="en-US" sz="4000" b="1" i="0" kern="1200" cap="small" spc="40" baseline="0" dirty="0" smtClean="0">
                <a:ln w="15875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01600" dist="76200" dir="18900000">
                    <a:prstClr val="black">
                      <a:alpha val="30000"/>
                    </a:prstClr>
                  </a:innerShdw>
                </a:effectLst>
                <a:latin typeface="+mj-lt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1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025" y="4800600"/>
            <a:ext cx="6724083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62025" y="5398235"/>
            <a:ext cx="6724083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77594-847C-4D9F-8E9C-BA000729C35F}"/>
              </a:ext>
            </a:extLst>
          </p:cNvPr>
          <p:cNvSpPr/>
          <p:nvPr userDrawn="1"/>
        </p:nvSpPr>
        <p:spPr>
          <a:xfrm rot="5400000">
            <a:off x="4311972" y="1309431"/>
            <a:ext cx="27432" cy="6720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01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B4496C-42F2-4A52-9C95-651EE6720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693411"/>
            <a:ext cx="2343150" cy="7615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0525" y="1756800"/>
            <a:ext cx="8307704" cy="325194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2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This slide format is to draw attention to precise legal language.  Place legal language here.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543174" y="1064168"/>
            <a:ext cx="6155055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68B8A7-EB81-4FD2-82D4-E645AB5DA130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81F1B3-A836-409F-B9E6-2E2CAEB1F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119319"/>
            <a:ext cx="6374129" cy="86247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3153095-E629-4333-A9E6-44B7EAB756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90526" y="5095875"/>
            <a:ext cx="7905749" cy="119710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If needed, include a callout note about the legal language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59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892" y="1120346"/>
            <a:ext cx="4032473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92608" indent="0">
              <a:spcBef>
                <a:spcPts val="600"/>
              </a:spcBef>
              <a:spcAft>
                <a:spcPts val="200"/>
              </a:spcAft>
              <a:buNone/>
              <a:defRPr sz="1400" i="1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576072" indent="-27432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sz="13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Details about resource listed here.</a:t>
            </a:r>
          </a:p>
          <a:p>
            <a:pPr lvl="2"/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5824" y="1120346"/>
            <a:ext cx="4032504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lang="en-US" sz="1400" i="1" kern="12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7502" indent="-28575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lang="en-US" sz="1300" u="sng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marL="560070" lvl="1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Details about resource listed here.</a:t>
            </a:r>
          </a:p>
          <a:p>
            <a:pPr marL="587502" lvl="2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8" y="1003986"/>
            <a:ext cx="45720" cy="585216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4" y="-357680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D9F95-E05B-461F-9AB6-FCC469E64AE0}"/>
              </a:ext>
            </a:extLst>
          </p:cNvPr>
          <p:cNvSpPr txBox="1"/>
          <p:nvPr userDrawn="1"/>
        </p:nvSpPr>
        <p:spPr>
          <a:xfrm>
            <a:off x="1309816" y="365126"/>
            <a:ext cx="6880779" cy="61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/>
              <a:t>Resources: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C2AD0-E385-4C6D-9FC1-7C6479504B69}"/>
              </a:ext>
            </a:extLst>
          </p:cNvPr>
          <p:cNvSpPr txBox="1"/>
          <p:nvPr userDrawn="1"/>
        </p:nvSpPr>
        <p:spPr>
          <a:xfrm>
            <a:off x="2509079" y="205945"/>
            <a:ext cx="1318054" cy="9473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6600" dirty="0">
                <a:solidFill>
                  <a:schemeClr val="bg1">
                    <a:lumMod val="75000"/>
                  </a:schemeClr>
                </a:solidFill>
                <a:sym typeface="Webdings" panose="05030102010509060703" pitchFamily="18" charset="2"/>
              </a:rPr>
              <a:t></a:t>
            </a:r>
            <a:endParaRPr lang="en-US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46DD3-D6C3-4914-8E87-5DA06C725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13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Contact Information: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543613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55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E19837-98EC-4FB4-8EB6-985880253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" y="2270681"/>
            <a:ext cx="7180494" cy="15909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84F2E-6236-45E4-BF4A-77147E579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36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146980-D8A2-4012-978A-9289360E76CE}"/>
              </a:ext>
            </a:extLst>
          </p:cNvPr>
          <p:cNvCxnSpPr>
            <a:cxnSpLocks/>
          </p:cNvCxnSpPr>
          <p:nvPr userDrawn="1"/>
        </p:nvCxnSpPr>
        <p:spPr>
          <a:xfrm>
            <a:off x="4568467" y="5377715"/>
            <a:ext cx="457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0" y="3981452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0" y="5513221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48000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20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offerings,</a:t>
            </a:r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Your Moderator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Speaker </a:t>
            </a: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Slide choices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Today’s Objectives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</a:p>
          <a:p>
            <a:pPr marL="0" indent="0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5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&amp; Name / Occupation / Org boxes:</a:t>
            </a:r>
            <a:endParaRPr lang="en-US" sz="1500" b="1" baseline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works like a multi-level bulleted list</a:t>
            </a: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.  Use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list level buttons on your “Home” tab to</a:t>
            </a:r>
            <a:b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change formatting levels.</a:t>
            </a:r>
            <a:endParaRPr lang="en-US" sz="105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084799" y="4562930"/>
            <a:ext cx="1734243" cy="644333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040000" y="1"/>
            <a:ext cx="278130" cy="137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376381"/>
            <a:ext cx="278130" cy="5481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480004"/>
            <a:ext cx="4337666" cy="5352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available.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of an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existing slide, click the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Layout”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button right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the 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9144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none" spc="60" baseline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sz="1800" b="1" u="none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1" u="sng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DO </a:t>
            </a:r>
            <a:r>
              <a:rPr lang="en-US" sz="1800" b="1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NOT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ý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  Please note if a spacing adjustment is required.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</a:t>
            </a:r>
            <a:r>
              <a:rPr lang="en-US" sz="1050" b="1" baseline="0">
                <a:latin typeface="Arial" panose="020B0604020202020204" pitchFamily="34" charset="0"/>
                <a:cs typeface="Arial" panose="020B0604020202020204" pitchFamily="34" charset="0"/>
              </a:rPr>
              <a:t>or location for standard content slide material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u="none" kern="1200" spc="60" baseline="0">
                <a:solidFill>
                  <a:srgbClr val="92D050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sng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DO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AF2F"/>
              </a:buClr>
              <a:buSzTx/>
              <a:buFont typeface="Wingdings" panose="05000000000000000000" pitchFamily="2" charset="2"/>
              <a:buChar char="þ"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originated.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08798" y="88691"/>
            <a:ext cx="3245631" cy="11028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contains information on how to use </a:t>
            </a: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template, and is hidden. </a:t>
            </a:r>
          </a:p>
          <a:p>
            <a:pPr algn="l">
              <a:spcBef>
                <a:spcPts val="300"/>
              </a:spcBef>
            </a:pP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not a part of </a:t>
            </a:r>
            <a:b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presentation.</a:t>
            </a:r>
            <a:endParaRPr lang="en-US" sz="1400" i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6381"/>
            <a:ext cx="9144000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084799" y="2286069"/>
            <a:ext cx="1619719" cy="1620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1" indent="-1714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Legal Language</a:t>
            </a:r>
            <a:endParaRPr lang="en-US" sz="1100" b="0" baseline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Poll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Save the Date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Questions</a:t>
            </a:r>
            <a:endParaRPr lang="en-US" sz="1100" b="0" baseline="0" dirty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5258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76653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EBE4A4-93BC-4F5F-96D7-3EB1B9477815}"/>
              </a:ext>
            </a:extLst>
          </p:cNvPr>
          <p:cNvGrpSpPr/>
          <p:nvPr userDrawn="1"/>
        </p:nvGrpSpPr>
        <p:grpSpPr>
          <a:xfrm>
            <a:off x="5101094" y="5519741"/>
            <a:ext cx="3776420" cy="1204516"/>
            <a:chOff x="9823451" y="-913608"/>
            <a:chExt cx="3776420" cy="1204516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11200962" y="-833368"/>
              <a:ext cx="2398909" cy="104403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i="0" spc="4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</a:t>
              </a:r>
              <a:r>
                <a:rPr lang="en-US" sz="12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this slide until the presentation is final.</a:t>
              </a:r>
              <a:endParaRPr lang="en-US" sz="12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</a:t>
              </a:r>
              <a:r>
                <a:rPr lang="en-US" sz="1500" b="1" i="0" spc="40" baseline="0">
                  <a:solidFill>
                    <a:srgbClr val="9D1C30"/>
                  </a:solidFill>
                  <a:latin typeface="+mj-lt"/>
                </a:rPr>
                <a:t>in the template</a:t>
              </a: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7DF8FF-D711-4A8A-8948-673270B8AE9D}"/>
                </a:ext>
              </a:extLst>
            </p:cNvPr>
            <p:cNvGrpSpPr/>
            <p:nvPr userDrawn="1"/>
          </p:nvGrpSpPr>
          <p:grpSpPr>
            <a:xfrm>
              <a:off x="9823451" y="-913608"/>
              <a:ext cx="1204516" cy="1204516"/>
              <a:chOff x="9823451" y="-913608"/>
              <a:chExt cx="1204516" cy="1204516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9823451" y="-913608"/>
                <a:ext cx="1204516" cy="1204516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9929466" y="-730460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247590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6D14EF-EBC7-433A-8C95-1D2C470B7DF1}"/>
              </a:ext>
            </a:extLst>
          </p:cNvPr>
          <p:cNvSpPr txBox="1"/>
          <p:nvPr userDrawn="1"/>
        </p:nvSpPr>
        <p:spPr>
          <a:xfrm>
            <a:off x="7427" y="161985"/>
            <a:ext cx="504000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85000"/>
              </a:lnSpc>
            </a:pPr>
            <a:r>
              <a:rPr lang="en-US" sz="50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2017 Template</a:t>
            </a:r>
          </a:p>
          <a:p>
            <a:pPr lvl="0" algn="ctr">
              <a:lnSpc>
                <a:spcPct val="85000"/>
              </a:lnSpc>
            </a:pPr>
            <a:r>
              <a:rPr lang="en-US" sz="4000" b="0" spc="60" baseline="0" dirty="0"/>
              <a:t>Usage Instructions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AAE9CEC-A7E3-43C1-AC4A-1C3889F366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43" y="626792"/>
            <a:ext cx="1736362" cy="5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0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Save the Date: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802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Room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AA60EFC-21EF-4756-ABD1-14D137A0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4103" y="-1"/>
            <a:ext cx="3379489" cy="3456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5" y="1319429"/>
            <a:ext cx="7528945" cy="1448602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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60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i="0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C394F9-EFD5-42F9-891E-4F9A50F08A68}"/>
              </a:ext>
            </a:extLst>
          </p:cNvPr>
          <p:cNvGrpSpPr/>
          <p:nvPr userDrawn="1"/>
        </p:nvGrpSpPr>
        <p:grpSpPr>
          <a:xfrm>
            <a:off x="4848225" y="193023"/>
            <a:ext cx="4019550" cy="1264286"/>
            <a:chOff x="4895850" y="193023"/>
            <a:chExt cx="4019550" cy="126428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FC41472-478F-4A01-9B2E-B66290F9B7CB}"/>
                </a:ext>
              </a:extLst>
            </p:cNvPr>
            <p:cNvSpPr/>
            <p:nvPr userDrawn="1"/>
          </p:nvSpPr>
          <p:spPr>
            <a:xfrm>
              <a:off x="4895850" y="193023"/>
              <a:ext cx="4019550" cy="1264286"/>
            </a:xfrm>
            <a:prstGeom prst="wedgeRoundRectCallout">
              <a:avLst>
                <a:gd name="adj1" fmla="val 1245"/>
                <a:gd name="adj2" fmla="val 9564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300" b="1" kern="1200" cap="none" spc="0" baseline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Breakout Room</a:t>
              </a:r>
              <a:r>
                <a:rPr lang="en-US" sz="3300" b="1" kern="1200" cap="none" spc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0" kern="1200" cap="all" spc="220" baseline="0" noProof="0">
                  <a:gradFill flip="none" rotWithShape="1">
                    <a:gsLst>
                      <a:gs pos="58000">
                        <a:srgbClr val="AF3F49"/>
                      </a:gs>
                      <a:gs pos="100000">
                        <a:srgbClr val="AD3B46"/>
                      </a:gs>
                      <a:gs pos="19000">
                        <a:schemeClr val="accent2"/>
                      </a:gs>
                      <a:gs pos="59000">
                        <a:schemeClr val="accent2"/>
                      </a:gs>
                    </a:gsLst>
                    <a:lin ang="5400000" scaled="1"/>
                    <a:tileRect/>
                  </a:gradFill>
                  <a:effectLst>
                    <a:innerShdw blurRad="76200" dist="38100" dir="18900000">
                      <a:schemeClr val="accent5">
                        <a:lumMod val="75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Discussions</a:t>
              </a:r>
              <a:endParaRPr lang="en-US" sz="3400" b="0" kern="1200" cap="all" spc="220" baseline="0" noProof="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D30ECD-A8EE-4AE1-AE33-FD6E6D3A1A06}"/>
                </a:ext>
              </a:extLst>
            </p:cNvPr>
            <p:cNvSpPr/>
            <p:nvPr userDrawn="1"/>
          </p:nvSpPr>
          <p:spPr>
            <a:xfrm rot="5400000">
              <a:off x="6882765" y="-738460"/>
              <a:ext cx="45720" cy="3081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5AA38BA-BC5A-4469-A67D-0B1D8AF2EB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5" y="3037379"/>
            <a:ext cx="7528945" cy="1371658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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9447CD6-F586-496A-B33A-672175DDF8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5" y="4678385"/>
            <a:ext cx="7528945" cy="137165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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37327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628650" y="365126"/>
            <a:ext cx="795527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3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9B1C7-376C-4588-9479-8B7FD89AEA1C}"/>
              </a:ext>
            </a:extLst>
          </p:cNvPr>
          <p:cNvSpPr/>
          <p:nvPr userDrawn="1"/>
        </p:nvSpPr>
        <p:spPr>
          <a:xfrm rot="5400000">
            <a:off x="4946904" y="-2303737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636507"/>
            <a:ext cx="8295970" cy="5656619"/>
          </a:xfrm>
          <a:prstGeom prst="rect">
            <a:avLst/>
          </a:prstGeom>
          <a:effectLst>
            <a:innerShdw blurRad="63500" dist="25400" dir="18900000">
              <a:schemeClr val="accent1">
                <a:lumMod val="50000"/>
                <a:alpha val="50000"/>
              </a:scheme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D1450-DC26-4EDD-BBBC-73EB1D776CF7}"/>
              </a:ext>
            </a:extLst>
          </p:cNvPr>
          <p:cNvSpPr txBox="1"/>
          <p:nvPr userDrawn="1"/>
        </p:nvSpPr>
        <p:spPr>
          <a:xfrm>
            <a:off x="5601600" y="1207559"/>
            <a:ext cx="2982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Enter your location in the chat window</a:t>
            </a:r>
            <a:b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 sz="1200" i="1">
                <a:solidFill>
                  <a:schemeClr val="accent3">
                    <a:lumMod val="50000"/>
                    <a:lumOff val="50000"/>
                  </a:schemeClr>
                </a:solidFill>
              </a:rPr>
              <a:t>(lower left of screen)</a:t>
            </a:r>
            <a:endParaRPr lang="en-US" sz="1200" i="1" dirty="0">
              <a:solidFill>
                <a:schemeClr val="accent3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54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  <a:endParaRPr lang="en-US" sz="7200" b="1" kern="1200" dirty="0">
              <a:gradFill flip="none" rotWithShape="1">
                <a:gsLst>
                  <a:gs pos="58000">
                    <a:srgbClr val="AF3F49"/>
                  </a:gs>
                  <a:gs pos="100000">
                    <a:srgbClr val="AD3B46"/>
                  </a:gs>
                  <a:gs pos="19000">
                    <a:schemeClr val="accent2"/>
                  </a:gs>
                  <a:gs pos="59000">
                    <a:schemeClr val="accent2"/>
                  </a:gs>
                </a:gsLst>
                <a:lin ang="5400000" scaled="1"/>
                <a:tileRect/>
              </a:gradFill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6532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Down 7">
            <a:extLst>
              <a:ext uri="{FF2B5EF4-FFF2-40B4-BE49-F238E27FC236}">
                <a16:creationId xmlns:a16="http://schemas.microsoft.com/office/drawing/2014/main" id="{8D1EBE43-28AC-4EDE-922C-0DEE355DCAF4}"/>
              </a:ext>
            </a:extLst>
          </p:cNvPr>
          <p:cNvSpPr/>
          <p:nvPr userDrawn="1"/>
        </p:nvSpPr>
        <p:spPr>
          <a:xfrm>
            <a:off x="795232" y="1197034"/>
            <a:ext cx="640080" cy="5046431"/>
          </a:xfrm>
          <a:prstGeom prst="downArrow">
            <a:avLst>
              <a:gd name="adj1" fmla="val 100000"/>
              <a:gd name="adj2" fmla="val 50000"/>
            </a:avLst>
          </a:prstGeom>
          <a:gradFill flip="none" rotWithShape="1">
            <a:gsLst>
              <a:gs pos="49000">
                <a:schemeClr val="bg1">
                  <a:lumMod val="95000"/>
                  <a:alpha val="65000"/>
                </a:schemeClr>
              </a:gs>
              <a:gs pos="51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7234" y="571074"/>
            <a:ext cx="6796695" cy="105156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Type your polling question here.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114" y="2188127"/>
            <a:ext cx="7364627" cy="3693690"/>
          </a:xfrm>
        </p:spPr>
        <p:txBody>
          <a:bodyPr anchor="ctr"/>
          <a:lstStyle>
            <a:lvl1pPr marL="514350" indent="-514350">
              <a:spcBef>
                <a:spcPts val="1800"/>
              </a:spcBef>
              <a:buFont typeface="+mj-lt"/>
              <a:buAutoNum type="arabicPeriod"/>
              <a:defRPr sz="2400"/>
            </a:lvl1pPr>
            <a:lvl2pPr marL="777240" indent="-228600">
              <a:lnSpc>
                <a:spcPct val="95000"/>
              </a:lnSpc>
              <a:spcBef>
                <a:spcPts val="200"/>
              </a:spcBef>
              <a:buSzPct val="70000"/>
              <a:buFont typeface="+mj-lt"/>
              <a:buAutoNum type="alphaLcParenR"/>
              <a:defRPr sz="2100"/>
            </a:lvl2pPr>
            <a:lvl3pPr marL="1143000" indent="-228600">
              <a:spcBef>
                <a:spcPts val="2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+mj-lt"/>
              <a:buAutoNum type="romanLcPeriod"/>
              <a:defRPr sz="1900"/>
            </a:lvl3pPr>
            <a:lvl4pPr marL="1417320" indent="-228600">
              <a:spcBef>
                <a:spcPts val="200"/>
              </a:spcBef>
              <a:buSzPct val="70000"/>
              <a:buFont typeface="+mj-lt"/>
              <a:buAutoNum type="arabicPeriod"/>
              <a:defRPr/>
            </a:lvl4pPr>
            <a:lvl5pPr marL="1645920" indent="-201168">
              <a:spcBef>
                <a:spcPts val="200"/>
              </a:spcBef>
              <a:buSzPct val="7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Type your possible choices/answers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4D85F-6F7F-45C7-83F3-FD9113F0E7CB}"/>
              </a:ext>
            </a:extLst>
          </p:cNvPr>
          <p:cNvSpPr/>
          <p:nvPr userDrawn="1"/>
        </p:nvSpPr>
        <p:spPr>
          <a:xfrm rot="5400000">
            <a:off x="4946904" y="-1628776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28CEE-638E-4D8A-8127-346A25790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10" y="449939"/>
            <a:ext cx="1343925" cy="134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571A4E-C4B0-4CA2-936E-E627457E6BED}"/>
              </a:ext>
            </a:extLst>
          </p:cNvPr>
          <p:cNvSpPr txBox="1"/>
          <p:nvPr userDrawn="1"/>
        </p:nvSpPr>
        <p:spPr>
          <a:xfrm>
            <a:off x="2630804" y="1882520"/>
            <a:ext cx="5953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Choose the answer that best reflects you (or your organization)</a:t>
            </a:r>
          </a:p>
        </p:txBody>
      </p:sp>
    </p:spTree>
    <p:extLst>
      <p:ext uri="{BB962C8B-B14F-4D97-AF65-F5344CB8AC3E}">
        <p14:creationId xmlns:p14="http://schemas.microsoft.com/office/powerpoint/2010/main" val="128910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842964"/>
            <a:ext cx="7863840" cy="2852737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add section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1021" y="4064000"/>
            <a:ext cx="7269574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subheading</a:t>
            </a: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549140" y="-68775"/>
            <a:ext cx="45720" cy="78638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1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2" y="-292233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57564-4952-4BB3-8D17-85D07E8E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7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10C90F-ED6C-4D1B-A25F-8C9CF9B83DA2}"/>
              </a:ext>
            </a:extLst>
          </p:cNvPr>
          <p:cNvSpPr/>
          <p:nvPr userDrawn="1"/>
        </p:nvSpPr>
        <p:spPr>
          <a:xfrm rot="5400000">
            <a:off x="4321982" y="-2686037"/>
            <a:ext cx="500034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51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68895"/>
            <a:ext cx="3868340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567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68895"/>
            <a:ext cx="3887391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5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B3D28B-CE3D-4466-9666-609B2668EC8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07D7D-3897-4B51-871B-6518969A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D7B24-A705-44C8-8854-0D01A5CB6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2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4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D562C-A495-48E7-A662-90C4D7E5E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8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94950"/>
            <a:ext cx="4629150" cy="534932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200000"/>
              </a:lnSpc>
              <a:buNone/>
              <a:defRPr sz="28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08F9-D6D9-4EDB-9511-1995786E1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2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>
            <a:grpSpLocks noChangeAspect="1"/>
          </p:cNvGrpSpPr>
          <p:nvPr userDrawn="1"/>
        </p:nvGrpSpPr>
        <p:grpSpPr>
          <a:xfrm rot="16200000" flipV="1">
            <a:off x="837624" y="-837625"/>
            <a:ext cx="667903" cy="2343153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3" r:id="rId10"/>
    <p:sldLayoutId id="2147483684" r:id="rId11"/>
    <p:sldLayoutId id="2147483685" r:id="rId12"/>
    <p:sldLayoutId id="2147483686" r:id="rId13"/>
    <p:sldLayoutId id="2147483702" r:id="rId14"/>
    <p:sldLayoutId id="2147483696" r:id="rId15"/>
    <p:sldLayoutId id="2147483689" r:id="rId16"/>
    <p:sldLayoutId id="2147483701" r:id="rId17"/>
    <p:sldLayoutId id="2147483700" r:id="rId18"/>
    <p:sldLayoutId id="2147483690" r:id="rId19"/>
    <p:sldLayoutId id="2147483695" r:id="rId20"/>
    <p:sldLayoutId id="2147483704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i="0" u="none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BC8923-5990-4505-8338-F181A486DCBA}"/>
              </a:ext>
            </a:extLst>
          </p:cNvPr>
          <p:cNvGrpSpPr/>
          <p:nvPr userDrawn="1"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8023226" y="2924758"/>
              <a:ext cx="1120774" cy="3933242"/>
              <a:chOff x="8023226" y="2924758"/>
              <a:chExt cx="1120774" cy="3933242"/>
            </a:xfrm>
          </p:grpSpPr>
          <p:sp>
            <p:nvSpPr>
              <p:cNvPr id="13" name="Isosceles Triangle 12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 userDrawn="1"/>
            </p:nvSpPr>
            <p:spPr>
              <a:xfrm>
                <a:off x="8239885" y="3685101"/>
                <a:ext cx="904115" cy="3172899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 userDrawn="1"/>
          </p:nvGrpSpPr>
          <p:grpSpPr>
            <a:xfrm rot="16200000" flipV="1">
              <a:off x="837624" y="-837625"/>
              <a:ext cx="667903" cy="2343153"/>
              <a:chOff x="8023226" y="2924758"/>
              <a:chExt cx="1120774" cy="3933243"/>
            </a:xfrm>
          </p:grpSpPr>
          <p:sp>
            <p:nvSpPr>
              <p:cNvPr id="16" name="Isosceles Triangle 15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/>
              <p:cNvSpPr/>
              <p:nvPr userDrawn="1"/>
            </p:nvSpPr>
            <p:spPr>
              <a:xfrm>
                <a:off x="8314926" y="3948449"/>
                <a:ext cx="829074" cy="2909552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0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87" r:id="rId3"/>
    <p:sldLayoutId id="2147483692" r:id="rId4"/>
    <p:sldLayoutId id="214748368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h.workforcegps.org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orkforcegps.org/resources/2017/02/14/16/39/WorkforceGPS_Member_Directory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mailto:youth.services@dol.gov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7FF2BB-E1BF-49EA-A117-CAD4FED05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fld id="{F9B4886A-ACCF-4465-9905-FF6BD48FB85A}" type="datetime4">
              <a:rPr lang="en-US" smtClean="0"/>
              <a:t>October 23, 2017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F54E9F-EE23-4326-AFBD-5DC41FCD0D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i="1" dirty="0"/>
              <a:t>Our Journey Together: The WIOA Youth Program Technical Assistance (TA) Series Kick-off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3B88AC5-1443-4329-92A3-834FF7872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Where We’ve Been, Where We Are Now and Where We’re Going!</a:t>
            </a:r>
          </a:p>
        </p:txBody>
      </p:sp>
    </p:spTree>
    <p:extLst>
      <p:ext uri="{BB962C8B-B14F-4D97-AF65-F5344CB8AC3E}">
        <p14:creationId xmlns:p14="http://schemas.microsoft.com/office/powerpoint/2010/main" val="3579039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The Goals of WIOA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368300">
              <a:lnSpc>
                <a:spcPct val="115000"/>
              </a:lnSpc>
              <a:spcBef>
                <a:spcPts val="600"/>
              </a:spcBef>
              <a:buClr>
                <a:srgbClr val="003366"/>
              </a:buClr>
            </a:pPr>
            <a:r>
              <a:rPr lang="en-US" altLang="en-US" sz="1800"/>
              <a:t>Increase the prosperity of workers and employers.</a:t>
            </a:r>
          </a:p>
          <a:p>
            <a:pPr marL="457200" indent="-368300">
              <a:lnSpc>
                <a:spcPct val="115000"/>
              </a:lnSpc>
              <a:spcBef>
                <a:spcPts val="600"/>
              </a:spcBef>
              <a:buClr>
                <a:srgbClr val="003366"/>
              </a:buClr>
            </a:pPr>
            <a:r>
              <a:rPr lang="en-US" altLang="en-US" sz="1800"/>
              <a:t>Reduce welfare dependency, increase economic self-sufficiency, meet employer needs, and enhance the productivity and competitiveness of the nation.</a:t>
            </a:r>
          </a:p>
          <a:p>
            <a:pPr marL="457200" indent="-368300">
              <a:lnSpc>
                <a:spcPct val="115000"/>
              </a:lnSpc>
              <a:spcBef>
                <a:spcPts val="600"/>
              </a:spcBef>
              <a:buClr>
                <a:srgbClr val="003366"/>
              </a:buClr>
            </a:pPr>
            <a:r>
              <a:rPr lang="en-US" altLang="en-US" sz="1800"/>
              <a:t>Promote improvement in the structure and delivery of services.</a:t>
            </a:r>
          </a:p>
          <a:p>
            <a:pPr marL="457200" indent="-368300">
              <a:lnSpc>
                <a:spcPct val="115000"/>
              </a:lnSpc>
              <a:spcBef>
                <a:spcPts val="600"/>
              </a:spcBef>
              <a:buClr>
                <a:srgbClr val="003366"/>
              </a:buClr>
            </a:pPr>
            <a:r>
              <a:rPr lang="en-US" altLang="en-US" sz="1800"/>
              <a:t>Increase access to education, training, and employment--particularly for people with barriers to employment.</a:t>
            </a:r>
          </a:p>
          <a:p>
            <a:pPr marL="457200" indent="-368300">
              <a:lnSpc>
                <a:spcPct val="115000"/>
              </a:lnSpc>
              <a:spcBef>
                <a:spcPts val="600"/>
              </a:spcBef>
              <a:buClr>
                <a:srgbClr val="003366"/>
              </a:buClr>
            </a:pPr>
            <a:r>
              <a:rPr lang="en-US" altLang="en-US" sz="1800"/>
              <a:t>Create a comprehensive, high-quality workforce development system by aligning workforce investment, education, and economic development.</a:t>
            </a:r>
          </a:p>
          <a:p>
            <a:pPr marL="457200" indent="-368300">
              <a:lnSpc>
                <a:spcPct val="115000"/>
              </a:lnSpc>
              <a:spcBef>
                <a:spcPts val="600"/>
              </a:spcBef>
              <a:buClr>
                <a:srgbClr val="003366"/>
              </a:buClr>
            </a:pPr>
            <a:r>
              <a:rPr lang="en-US" altLang="en-US" sz="1800"/>
              <a:t>Improve the quality and labor market relevance of workforce investment, education, and economic development efforts.</a:t>
            </a:r>
          </a:p>
          <a:p>
            <a:pPr marL="457200" indent="-368300">
              <a:lnSpc>
                <a:spcPct val="115000"/>
              </a:lnSpc>
              <a:spcBef>
                <a:spcPts val="600"/>
              </a:spcBef>
              <a:buClr>
                <a:srgbClr val="003366"/>
              </a:buClr>
              <a:buFontTx/>
              <a:buNone/>
            </a:pPr>
            <a:endParaRPr lang="en-US" altLang="en-US" sz="2400">
              <a:solidFill>
                <a:srgbClr val="003366"/>
              </a:solidFill>
            </a:endParaRPr>
          </a:p>
          <a:p>
            <a:pPr marL="457200" indent="-368300">
              <a:lnSpc>
                <a:spcPct val="115000"/>
              </a:lnSpc>
              <a:spcBef>
                <a:spcPts val="600"/>
              </a:spcBef>
              <a:buClr>
                <a:srgbClr val="003366"/>
              </a:buClr>
              <a:buFontTx/>
              <a:buAutoNum type="arabicPeriod" startAt="3"/>
            </a:pPr>
            <a:endParaRPr lang="en-US" altLang="en-US" sz="2400">
              <a:solidFill>
                <a:srgbClr val="003366"/>
              </a:solidFill>
            </a:endParaRPr>
          </a:p>
          <a:p>
            <a:pPr marL="457200" indent="-368300">
              <a:lnSpc>
                <a:spcPct val="115000"/>
              </a:lnSpc>
              <a:spcBef>
                <a:spcPts val="600"/>
              </a:spcBef>
              <a:buClr>
                <a:srgbClr val="003366"/>
              </a:buClr>
              <a:buFontTx/>
              <a:buAutoNum type="arabicPeriod"/>
            </a:pPr>
            <a:endParaRPr lang="en-US" altLang="en-US">
              <a:solidFill>
                <a:srgbClr val="003366"/>
              </a:solidFill>
            </a:endParaRPr>
          </a:p>
          <a:p>
            <a:pPr marL="457200" indent="-368300">
              <a:lnSpc>
                <a:spcPct val="115000"/>
              </a:lnSpc>
              <a:spcBef>
                <a:spcPts val="600"/>
              </a:spcBef>
              <a:buClr>
                <a:srgbClr val="003366"/>
              </a:buClr>
              <a:buFontTx/>
              <a:buAutoNum type="arabicPeriod"/>
            </a:pPr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AA4A69-BE99-4C6F-8224-31AC73C1E8A7}" type="slidenum">
              <a:rPr lang="en-US" altLang="en-US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31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Sector Strategies</a:t>
            </a:r>
          </a:p>
        </p:txBody>
      </p:sp>
      <p:pic>
        <p:nvPicPr>
          <p:cNvPr id="15363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676400"/>
            <a:ext cx="7543800" cy="4613275"/>
          </a:xfrm>
        </p:spPr>
      </p:pic>
    </p:spTree>
    <p:extLst>
      <p:ext uri="{BB962C8B-B14F-4D97-AF65-F5344CB8AC3E}">
        <p14:creationId xmlns:p14="http://schemas.microsoft.com/office/powerpoint/2010/main" val="2770900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990600"/>
          </a:xfrm>
        </p:spPr>
        <p:txBody>
          <a:bodyPr/>
          <a:lstStyle/>
          <a:p>
            <a:pPr algn="ctr"/>
            <a:r>
              <a:rPr lang="en-US" altLang="en-US" sz="3200"/>
              <a:t>Career Pathways Operate At Many Levels</a:t>
            </a: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136650"/>
            <a:ext cx="7558087" cy="1154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6096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294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WIOA Vision for Youth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DOL Only Final Rule Preamble outlines a clear vision for serving youth under WIOA:</a:t>
            </a:r>
          </a:p>
          <a:p>
            <a:r>
              <a:rPr lang="en-US" dirty="0"/>
              <a:t>WIOA aligns and coordinates service strategies across all youth-serving programs to help youth, particularly out-of-school youth, achieve educational and employment-related goals.  </a:t>
            </a:r>
          </a:p>
          <a:p>
            <a:r>
              <a:rPr lang="en-US" dirty="0"/>
              <a:t>Across the system, continuous improvement is supported through evaluation, accountability, identification of best practices, and data driven decision making.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26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WIOA Youth Program Resources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to find them on youth.workforceGPS.org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49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828675"/>
            <a:ext cx="63627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550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485775"/>
            <a:ext cx="6467475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E2C4ED-42DF-46B4-9615-CDDA27BF3CE6}"/>
              </a:ext>
            </a:extLst>
          </p:cNvPr>
          <p:cNvSpPr txBox="1"/>
          <p:nvPr/>
        </p:nvSpPr>
        <p:spPr>
          <a:xfrm>
            <a:off x="1776218" y="9914"/>
            <a:ext cx="602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3"/>
              </a:rPr>
              <a:t>https://youth.workforcegps.org/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5387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6225"/>
            <a:ext cx="64389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054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2" y="352425"/>
            <a:ext cx="6429375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539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409575"/>
            <a:ext cx="6448425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449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D68BA9-AB21-4A23-988F-B0FEAE20B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82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404813"/>
            <a:ext cx="64293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901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 Now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23888" y="4017964"/>
            <a:ext cx="7863840" cy="1912936"/>
          </a:xfrm>
        </p:spPr>
        <p:txBody>
          <a:bodyPr/>
          <a:lstStyle/>
          <a:p>
            <a:r>
              <a:rPr lang="en-US" dirty="0"/>
              <a:t>Implementation of the WIOA Youth Program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501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makes a program a WIOA Youth Program?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 your responses in the chat feature.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762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Priorities of WIOA Youth Program: OSY – Why the need?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Approx. 5 million out-of-school and out-of-work youth*</a:t>
            </a:r>
          </a:p>
          <a:p>
            <a:r>
              <a:rPr lang="en-US" dirty="0"/>
              <a:t>Cost:$51,340 per year and $939,700 over the course of a lifetime per disconnected youth **</a:t>
            </a:r>
          </a:p>
          <a:p>
            <a:r>
              <a:rPr lang="en-US" dirty="0"/>
              <a:t>WIOA Youth program in PY 2015 served over 156,000 youth with a budget of  just under $830 million</a:t>
            </a:r>
          </a:p>
          <a:p>
            <a:r>
              <a:rPr lang="en-US" dirty="0"/>
              <a:t>Important that the public workforce systems sees itself as the system responsible for these youth.</a:t>
            </a:r>
          </a:p>
          <a:p>
            <a:r>
              <a:rPr lang="en-US" sz="2000" i="1" dirty="0"/>
              <a:t>*Measure of America and **The Economics of Investing in Opportunity Youth</a:t>
            </a:r>
            <a:r>
              <a:rPr lang="en-US" sz="20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58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Priorities of WIOA Youth Program: OSY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Serving Out-of-School Youth - 75% minimum expenditure requirement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57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Priorities of WIOA Youth Program: OSY – How we’re doing.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Workforce system responded impressively to huge shift in focus to primarily serving OSY</a:t>
            </a:r>
          </a:p>
          <a:p>
            <a:pPr lvl="1"/>
            <a:r>
              <a:rPr lang="en-US" dirty="0"/>
              <a:t>In PY 2015, the nation spent 79.4% of local area youth funds on OSY, far exceeding the 75% in the first year of WIOA implementation.</a:t>
            </a:r>
          </a:p>
          <a:p>
            <a:pPr lvl="1"/>
            <a:r>
              <a:rPr lang="en-US" dirty="0"/>
              <a:t>Every state met the PY ‘15 transition goal of spending at least 50% of local area youth funds on OSY and increasing OSY expenditures by 10 percentage points.</a:t>
            </a:r>
          </a:p>
          <a:p>
            <a:pPr lvl="1"/>
            <a:r>
              <a:rPr lang="en-US" dirty="0"/>
              <a:t>So far in PY ‘16, 84.2% of local area youth funds have been expended on OSY – on track to exceed both the 75% requirement and PY ‘15 expenditures.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40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Priorities of WIOA Youth Program: Work Experience: Why the need?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work experience is critical for development</a:t>
            </a:r>
          </a:p>
          <a:p>
            <a:r>
              <a:rPr lang="en-US" dirty="0"/>
              <a:t>At least 2/3 of all jobs require at least some postsecondary education</a:t>
            </a:r>
          </a:p>
          <a:p>
            <a:r>
              <a:rPr lang="en-US" dirty="0"/>
              <a:t>Early exposure to work leads to increased earnings potential, provides youth an opportunity to develop soft skills and build networks and connection to the world of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82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Priorities of WIOA Youth Program: Work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Providing Work Experiences - 20% minimum expenditure requirement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1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Priorities of WIOA Youth Program: Work Experience: How we’re doing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Workforce system responded to priority focus on work experience</a:t>
            </a:r>
          </a:p>
          <a:p>
            <a:pPr lvl="1"/>
            <a:r>
              <a:rPr lang="en-US" dirty="0"/>
              <a:t>For PY 2015, exactly 20% of local areas youth funds nationally were spent on work experience.</a:t>
            </a:r>
          </a:p>
          <a:p>
            <a:pPr lvl="1"/>
            <a:r>
              <a:rPr lang="en-US" dirty="0"/>
              <a:t>Met the 20% requirement despite work experience expenditures being a new financial reporting requirement and despite implementation of new ETA-9130 not until beginning of PY ‘16.</a:t>
            </a:r>
          </a:p>
          <a:p>
            <a:pPr lvl="1"/>
            <a:r>
              <a:rPr lang="en-US" dirty="0"/>
              <a:t>So far in  PY 2016, 22.7% of local area youth expenditures have been spent on work experience.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2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allowable work experience expenditures?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Wages/stipends paid for participation in a work experience;</a:t>
            </a:r>
          </a:p>
          <a:p>
            <a:r>
              <a:rPr lang="en-US" dirty="0"/>
              <a:t>Participant work experience orientation sessions</a:t>
            </a:r>
          </a:p>
          <a:p>
            <a:r>
              <a:rPr lang="en-US" dirty="0"/>
              <a:t>Employer work experience orientation sessions</a:t>
            </a:r>
          </a:p>
          <a:p>
            <a:r>
              <a:rPr lang="en-US" dirty="0"/>
              <a:t>Staff time working with employers to ensure a successful work experience</a:t>
            </a:r>
          </a:p>
          <a:p>
            <a:r>
              <a:rPr lang="en-US" dirty="0"/>
              <a:t>All of the above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622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43AF2F-C8D2-45F3-9DD0-5FBC6628D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Sara Hastings</a:t>
            </a:r>
          </a:p>
          <a:p>
            <a:pPr lvl="1"/>
            <a:r>
              <a:rPr lang="en-US" dirty="0"/>
              <a:t>Unit Chief /Division of Youth Services</a:t>
            </a:r>
          </a:p>
          <a:p>
            <a:pPr lvl="2"/>
            <a:r>
              <a:rPr lang="en-US" dirty="0"/>
              <a:t>DOL/ETA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618E1A-B751-4EF3-859E-FAFBE09EEC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1" b="37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03712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747263"/>
            <a:ext cx="7955280" cy="105156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Allowable work experience expenditures include the following (TEGL 21-16)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42197"/>
            <a:ext cx="7955280" cy="463476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Wages/stipends paid for participation in a work experience;</a:t>
            </a:r>
          </a:p>
          <a:p>
            <a:r>
              <a:rPr lang="en-US" dirty="0"/>
              <a:t>Staff time working to identify and develop a work experience opportunity, including staff time spent working with employers to identify and develop the work experience;</a:t>
            </a:r>
          </a:p>
          <a:p>
            <a:r>
              <a:rPr lang="en-US" dirty="0"/>
              <a:t>Staff time working with employers to ensure a successful work experience, including staff time spent managing the work experience;</a:t>
            </a:r>
          </a:p>
          <a:p>
            <a:r>
              <a:rPr lang="en-US" dirty="0"/>
              <a:t>Staff time spent evaluating the work experience;</a:t>
            </a:r>
          </a:p>
          <a:p>
            <a:r>
              <a:rPr lang="en-US" dirty="0"/>
              <a:t>Participant work experience orientation sessions;</a:t>
            </a:r>
          </a:p>
          <a:p>
            <a:r>
              <a:rPr lang="en-US" dirty="0"/>
              <a:t>Employer work experience orientation sessions;</a:t>
            </a:r>
          </a:p>
          <a:p>
            <a:r>
              <a:rPr lang="en-US" dirty="0"/>
              <a:t>Classroom training or the required academic education component directly related to the work experience;</a:t>
            </a:r>
          </a:p>
          <a:p>
            <a:r>
              <a:rPr lang="en-US" dirty="0"/>
              <a:t>Incentive payments directly tied to the completion of work experience; and</a:t>
            </a:r>
          </a:p>
          <a:p>
            <a:r>
              <a:rPr lang="en-US" dirty="0"/>
              <a:t>Employability skills/job readiness training to prepare youth for a work experience.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330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We’re Going – Together!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23888" y="4017964"/>
            <a:ext cx="7863840" cy="1912936"/>
          </a:xfrm>
        </p:spPr>
        <p:txBody>
          <a:bodyPr/>
          <a:lstStyle/>
          <a:p>
            <a:r>
              <a:rPr lang="en-US" dirty="0"/>
              <a:t>Technical Assistance for WIOA Youth program implementation and Successes and Challenges from the field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97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304925"/>
            <a:ext cx="62103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76300" y="363855"/>
            <a:ext cx="7955280" cy="10515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/>
              <a:t>Our Journey Together TA Series</a:t>
            </a:r>
          </a:p>
          <a:p>
            <a:r>
              <a:rPr lang="en-US" dirty="0"/>
              <a:t>Two Day Kick-off Webinars</a:t>
            </a:r>
          </a:p>
        </p:txBody>
      </p:sp>
    </p:spTree>
    <p:extLst>
      <p:ext uri="{BB962C8B-B14F-4D97-AF65-F5344CB8AC3E}">
        <p14:creationId xmlns:p14="http://schemas.microsoft.com/office/powerpoint/2010/main" val="15379677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403226"/>
            <a:ext cx="8372475" cy="1051560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Our Journey Together TA Series </a:t>
            </a:r>
            <a:br>
              <a:rPr lang="en-US" i="1" dirty="0"/>
            </a:br>
            <a:r>
              <a:rPr lang="en-US" i="1" dirty="0"/>
              <a:t>Now–2018</a:t>
            </a:r>
            <a:r>
              <a:rPr lang="en-US" dirty="0"/>
              <a:t>: Webinars, Resources &amp; More!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Partnerships: WIOA Titles II and IV, Juvenile Justice, Child Welfare, TANF, Job Corps, SNAP E&amp;T </a:t>
            </a:r>
          </a:p>
          <a:p>
            <a:r>
              <a:rPr lang="en-US" dirty="0"/>
              <a:t>Mentoring</a:t>
            </a:r>
          </a:p>
          <a:p>
            <a:r>
              <a:rPr lang="en-US" dirty="0"/>
              <a:t>Financial Literacy </a:t>
            </a:r>
          </a:p>
          <a:p>
            <a:r>
              <a:rPr lang="en-US" dirty="0"/>
              <a:t>Trauma-Informed Care</a:t>
            </a:r>
          </a:p>
          <a:p>
            <a:r>
              <a:rPr lang="en-US" dirty="0"/>
              <a:t>Summer Employment</a:t>
            </a:r>
          </a:p>
          <a:p>
            <a:r>
              <a:rPr lang="en-US" dirty="0"/>
              <a:t>Career Pathways</a:t>
            </a:r>
          </a:p>
          <a:p>
            <a:r>
              <a:rPr lang="en-US" dirty="0"/>
              <a:t>Entrepreneurship</a:t>
            </a:r>
          </a:p>
          <a:p>
            <a:r>
              <a:rPr lang="en-US" dirty="0"/>
              <a:t>Apprenticeship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484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like? What are we missing from the TA Plan?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take a few minutes to get your feedback:</a:t>
            </a:r>
          </a:p>
          <a:p>
            <a:pPr lvl="1"/>
            <a:r>
              <a:rPr lang="en-US" dirty="0"/>
              <a:t>Affirm the topics you want to see </a:t>
            </a:r>
          </a:p>
          <a:p>
            <a:pPr lvl="1"/>
            <a:r>
              <a:rPr lang="en-US" dirty="0"/>
              <a:t>Provide us with topics you don’t see on the list. </a:t>
            </a:r>
          </a:p>
          <a:p>
            <a:pPr lvl="1"/>
            <a:r>
              <a:rPr lang="en-US" dirty="0"/>
              <a:t>Give specifics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091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Engage and Connect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DOL and your colleagues need to hear from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285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things 1</a:t>
            </a:r>
            <a:r>
              <a:rPr lang="en-US" baseline="30000" dirty="0"/>
              <a:t>st</a:t>
            </a:r>
            <a:r>
              <a:rPr lang="en-US" dirty="0"/>
              <a:t>: Become a GPS member and use the Member Directory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Let’s take a few minutes to watch the video </a:t>
            </a:r>
          </a:p>
          <a:p>
            <a:pPr lvl="1"/>
            <a:r>
              <a:rPr lang="en-US" dirty="0">
                <a:hlinkClick r:id="rId2"/>
              </a:rPr>
              <a:t>https://www.workforcegps.org/resources/2017/02/14/16/39/WorkforceGPS_Member_Directory</a:t>
            </a:r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005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share your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70615"/>
            <a:ext cx="5226240" cy="4406348"/>
          </a:xfrm>
        </p:spPr>
        <p:txBody>
          <a:bodyPr/>
          <a:lstStyle/>
          <a:p>
            <a:r>
              <a:rPr lang="en-US" dirty="0"/>
              <a:t>Send us your lessons learned and successful strategies to share with the field.</a:t>
            </a:r>
            <a:endParaRPr lang="en-US" dirty="0">
              <a:hlinkClick r:id="rId2"/>
            </a:endParaRPr>
          </a:p>
          <a:p>
            <a:pPr lvl="1"/>
            <a:r>
              <a:rPr lang="en-US" dirty="0">
                <a:hlinkClick r:id="rId2"/>
              </a:rPr>
              <a:t>youth.services@dol.gov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You can also Submit a Resource on </a:t>
            </a:r>
            <a:r>
              <a:rPr lang="en-US" dirty="0" err="1"/>
              <a:t>WorkforceGPS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37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17E1AD7-FC98-4532-B830-E1D8791AF09E}"/>
              </a:ext>
            </a:extLst>
          </p:cNvPr>
          <p:cNvGrpSpPr/>
          <p:nvPr/>
        </p:nvGrpSpPr>
        <p:grpSpPr>
          <a:xfrm>
            <a:off x="6099595" y="916608"/>
            <a:ext cx="2484335" cy="4999153"/>
            <a:chOff x="2571548" y="1228192"/>
            <a:chExt cx="2484335" cy="4999153"/>
          </a:xfrm>
        </p:grpSpPr>
        <p:pic>
          <p:nvPicPr>
            <p:cNvPr id="7" name="Picture 6" descr="A screenshot of a cell phone&#10;&#10;Description generated with very high confidence">
              <a:extLst>
                <a:ext uri="{FF2B5EF4-FFF2-40B4-BE49-F238E27FC236}">
                  <a16:creationId xmlns:a16="http://schemas.microsoft.com/office/drawing/2014/main" id="{F1433F90-21A9-4FEE-BBDF-52B69C597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1548" y="1228192"/>
              <a:ext cx="2484335" cy="4999153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46493BA-CCA7-4672-9602-D8A2EF28DFA2}"/>
                </a:ext>
              </a:extLst>
            </p:cNvPr>
            <p:cNvSpPr/>
            <p:nvPr/>
          </p:nvSpPr>
          <p:spPr>
            <a:xfrm>
              <a:off x="2954180" y="2657856"/>
              <a:ext cx="1719072" cy="347472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96986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452438"/>
            <a:ext cx="6391275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2652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938213"/>
            <a:ext cx="851535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28650" y="412433"/>
            <a:ext cx="7955280" cy="10515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Discussion Threads</a:t>
            </a:r>
          </a:p>
        </p:txBody>
      </p:sp>
    </p:spTree>
    <p:extLst>
      <p:ext uri="{BB962C8B-B14F-4D97-AF65-F5344CB8AC3E}">
        <p14:creationId xmlns:p14="http://schemas.microsoft.com/office/powerpoint/2010/main" val="3295745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E22188-D1D2-45BA-AC90-706C412C9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Kick-off </a:t>
            </a:r>
            <a:r>
              <a:rPr lang="en-US" i="1" dirty="0"/>
              <a:t>Our Journey Together TA Series</a:t>
            </a:r>
          </a:p>
          <a:p>
            <a:r>
              <a:rPr lang="en-US" dirty="0"/>
              <a:t>Remind ourselves where we’ve been and why we do this work</a:t>
            </a:r>
          </a:p>
          <a:p>
            <a:r>
              <a:rPr lang="en-US" dirty="0"/>
              <a:t>Learn about resources and TA plan ideas</a:t>
            </a:r>
          </a:p>
          <a:p>
            <a:r>
              <a:rPr lang="en-US" dirty="0"/>
              <a:t>Hear from you what your TA needs are and what your successes and challenges have been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443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7C1EBB-5DB1-4804-A3A0-418D67564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709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C64D59-29FA-4179-A338-CB713E8B3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Sara Hastings	</a:t>
            </a:r>
          </a:p>
          <a:p>
            <a:pPr lvl="1"/>
            <a:r>
              <a:rPr lang="en-US" dirty="0"/>
              <a:t>Unit Chief / Division of Youth Services</a:t>
            </a:r>
          </a:p>
          <a:p>
            <a:pPr lvl="2"/>
            <a:r>
              <a:rPr lang="en-US" dirty="0"/>
              <a:t>DOL/ETA</a:t>
            </a:r>
          </a:p>
          <a:p>
            <a:pPr lvl="3"/>
            <a:r>
              <a:rPr lang="en-US" dirty="0"/>
              <a:t>Hastings.sara@dol.gov</a:t>
            </a:r>
          </a:p>
          <a:p>
            <a:pPr lvl="4"/>
            <a:r>
              <a:rPr lang="en-US" dirty="0"/>
              <a:t>202.693.3599</a:t>
            </a:r>
          </a:p>
          <a:p>
            <a:r>
              <a:rPr lang="en-US" dirty="0"/>
              <a:t>Presenter Name</a:t>
            </a:r>
          </a:p>
          <a:p>
            <a:pPr lvl="1"/>
            <a:r>
              <a:rPr lang="en-US" dirty="0"/>
              <a:t>Title / Occupation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 address</a:t>
            </a:r>
          </a:p>
          <a:p>
            <a:pPr lvl="4"/>
            <a:r>
              <a:rPr lang="en-US" dirty="0"/>
              <a:t>555.123.1234</a:t>
            </a:r>
          </a:p>
        </p:txBody>
      </p:sp>
    </p:spTree>
    <p:extLst>
      <p:ext uri="{BB962C8B-B14F-4D97-AF65-F5344CB8AC3E}">
        <p14:creationId xmlns:p14="http://schemas.microsoft.com/office/powerpoint/2010/main" val="42454201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2103DD-18C2-4FF0-9612-CE3A974CEC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83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do we have in the audience?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State workforce</a:t>
            </a:r>
          </a:p>
          <a:p>
            <a:r>
              <a:rPr lang="en-US" dirty="0"/>
              <a:t>Local workforce</a:t>
            </a:r>
          </a:p>
          <a:p>
            <a:r>
              <a:rPr lang="en-US" dirty="0"/>
              <a:t>State education</a:t>
            </a:r>
          </a:p>
          <a:p>
            <a:r>
              <a:rPr lang="en-US" dirty="0"/>
              <a:t>Local education </a:t>
            </a:r>
          </a:p>
          <a:p>
            <a:r>
              <a:rPr lang="en-US" dirty="0"/>
              <a:t>State human services</a:t>
            </a:r>
          </a:p>
          <a:p>
            <a:r>
              <a:rPr lang="en-US" dirty="0"/>
              <a:t>Local human services</a:t>
            </a:r>
          </a:p>
          <a:p>
            <a:r>
              <a:rPr lang="en-US" dirty="0"/>
              <a:t>Other partners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301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how long have you been engaged in WIOA Youth work?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just learned about WIOA within the last year.</a:t>
            </a:r>
          </a:p>
          <a:p>
            <a:r>
              <a:rPr lang="en-US" dirty="0"/>
              <a:t>I started in this work after WIOA became law.</a:t>
            </a:r>
          </a:p>
          <a:p>
            <a:r>
              <a:rPr lang="en-US" dirty="0"/>
              <a:t>I was here for the transition from WIA to WIOA.</a:t>
            </a:r>
          </a:p>
          <a:p>
            <a:r>
              <a:rPr lang="en-US" dirty="0"/>
              <a:t>WIA and WIOA?! Let me tell you about the JTPA days.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301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We’ve Been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23888" y="4017964"/>
            <a:ext cx="7863840" cy="1912936"/>
          </a:xfrm>
        </p:spPr>
        <p:txBody>
          <a:bodyPr/>
          <a:lstStyle/>
          <a:p>
            <a:r>
              <a:rPr lang="en-US" dirty="0"/>
              <a:t>WIOA over the last three years 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832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4A4C43-9D9E-4AEC-B6F4-D7F125677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Amanda </a:t>
            </a:r>
            <a:r>
              <a:rPr lang="en-US" dirty="0" err="1"/>
              <a:t>Ahlstrand</a:t>
            </a:r>
            <a:endParaRPr lang="en-US" dirty="0"/>
          </a:p>
          <a:p>
            <a:pPr lvl="1"/>
            <a:r>
              <a:rPr lang="en-US" i="1" dirty="0"/>
              <a:t>Administrator / Office of Workforce Investment</a:t>
            </a:r>
          </a:p>
          <a:p>
            <a:pPr lvl="2"/>
            <a:r>
              <a:rPr lang="en-US" dirty="0"/>
              <a:t>DOL/ETA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95DFCD-7B15-48DD-8149-0E8ABCBC59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" r="33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689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76DC0E-05F1-428C-917B-F752496B0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Progress of WIOA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0334B3-CF99-4FB9-972A-FEE5054D2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WIOA was passed in July, 2014</a:t>
            </a:r>
          </a:p>
          <a:p>
            <a:r>
              <a:rPr lang="en-US" dirty="0"/>
              <a:t>WIOA provisions take effect July, 2015</a:t>
            </a:r>
          </a:p>
          <a:p>
            <a:r>
              <a:rPr lang="en-US" dirty="0"/>
              <a:t>Performance accountability and State Plans take effect – July, 2016</a:t>
            </a:r>
          </a:p>
          <a:p>
            <a:r>
              <a:rPr lang="en-US" dirty="0"/>
              <a:t>Final Rule published – August, 2016</a:t>
            </a:r>
          </a:p>
          <a:p>
            <a:r>
              <a:rPr lang="en-US" dirty="0"/>
              <a:t>Training and Employment Guidance Letters</a:t>
            </a:r>
          </a:p>
          <a:p>
            <a:r>
              <a:rPr lang="en-US" dirty="0"/>
              <a:t>Technical Assistance: Enough is Known for Action Series and WIOA Wednesdays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EFC74-6E75-424F-A8E6-AC1991708F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520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Our Journey Together: The WIOA Youth Program Technical Assistance (TA) Series Kick-off&amp;quot;&quot;/&gt;&lt;property id=&quot;20307&quot; value=&quot;287&quot;/&gt;&lt;/object&gt;&lt;object type=&quot;3&quot; unique_id=&quot;10004&quot;&gt;&lt;property id=&quot;20148&quot; value=&quot;5&quot;/&gt;&lt;property id=&quot;20300&quot; value=&quot;Slide 3&quot;/&gt;&lt;property id=&quot;20307&quot; value=&quot;280&quot;/&gt;&lt;/object&gt;&lt;object type=&quot;3&quot; unique_id=&quot;10005&quot;&gt;&lt;property id=&quot;20148&quot; value=&quot;5&quot;/&gt;&lt;property id=&quot;20300&quot; value=&quot;Slide 4&quot;/&gt;&lt;property id=&quot;20307&quot; value=&quot;286&quot;/&gt;&lt;/object&gt;&lt;object type=&quot;3&quot; unique_id=&quot;10006&quot;&gt;&lt;property id=&quot;20148&quot; value=&quot;5&quot;/&gt;&lt;property id=&quot;20300&quot; value=&quot;Slide 2&quot;/&gt;&lt;property id=&quot;20307&quot; value=&quot;272&quot;/&gt;&lt;/object&gt;&lt;object type=&quot;3&quot; unique_id=&quot;10007&quot;&gt;&lt;property id=&quot;20148&quot; value=&quot;5&quot;/&gt;&lt;property id=&quot;20300&quot; value=&quot;Slide 5 - &amp;quot;Who do we have in the audience?&amp;quot;&quot;/&gt;&lt;property id=&quot;20307&quot; value=&quot;325&quot;/&gt;&lt;/object&gt;&lt;object type=&quot;3&quot; unique_id=&quot;10008&quot;&gt;&lt;property id=&quot;20148&quot; value=&quot;5&quot;/&gt;&lt;property id=&quot;20300&quot; value=&quot;Slide 6 - &amp;quot;For how long have you been engaged in WIOA Youth work?&amp;quot;&quot;/&gt;&lt;property id=&quot;20307&quot; value=&quot;326&quot;/&gt;&lt;/object&gt;&lt;object type=&quot;3&quot; unique_id=&quot;10009&quot;&gt;&lt;property id=&quot;20148&quot; value=&quot;5&quot;/&gt;&lt;property id=&quot;20300&quot; value=&quot;Slide 7 - &amp;quot;Where We’ve Been &amp;quot;&quot;/&gt;&lt;property id=&quot;20307&quot; value=&quot;258&quot;/&gt;&lt;/object&gt;&lt;object type=&quot;3&quot; unique_id=&quot;10010&quot;&gt;&lt;property id=&quot;20148&quot; value=&quot;5&quot;/&gt;&lt;property id=&quot;20300&quot; value=&quot;Slide 8&quot;/&gt;&lt;property id=&quot;20307&quot; value=&quot;313&quot;/&gt;&lt;/object&gt;&lt;object type=&quot;3&quot; unique_id=&quot;10011&quot;&gt;&lt;property id=&quot;20148&quot; value=&quot;5&quot;/&gt;&lt;property id=&quot;20300&quot; value=&quot;Slide 9 - &amp;quot;The Progress of WIOA&amp;amp;#x09;&amp;quot;&quot;/&gt;&lt;property id=&quot;20307&quot; value=&quot;276&quot;/&gt;&lt;/object&gt;&lt;object type=&quot;3&quot; unique_id=&quot;10012&quot;&gt;&lt;property id=&quot;20148&quot; value=&quot;5&quot;/&gt;&lt;property id=&quot;20300&quot; value=&quot;Slide 10 - &amp;quot;The Goals of WIOA&amp;quot;&quot;/&gt;&lt;property id=&quot;20307&quot; value=&quot;341&quot;/&gt;&lt;/object&gt;&lt;object type=&quot;3&quot; unique_id=&quot;10013&quot;&gt;&lt;property id=&quot;20148&quot; value=&quot;5&quot;/&gt;&lt;property id=&quot;20300&quot; value=&quot;Slide 11 - &amp;quot;Sector Strategies&amp;quot;&quot;/&gt;&lt;property id=&quot;20307&quot; value=&quot;339&quot;/&gt;&lt;/object&gt;&lt;object type=&quot;3&quot; unique_id=&quot;10014&quot;&gt;&lt;property id=&quot;20148&quot; value=&quot;5&quot;/&gt;&lt;property id=&quot;20300&quot; value=&quot;Slide 12 - &amp;quot;Career Pathways Operate At Many Levels&amp;quot;&quot;/&gt;&lt;property id=&quot;20307&quot; value=&quot;340&quot;/&gt;&lt;/object&gt;&lt;object type=&quot;3&quot; unique_id=&quot;10015&quot;&gt;&lt;property id=&quot;20148&quot; value=&quot;5&quot;/&gt;&lt;property id=&quot;20300&quot; value=&quot;Slide 13 - &amp;quot;WIOA Vision for Youth&amp;quot;&quot;/&gt;&lt;property id=&quot;20307&quot; value=&quot;323&quot;/&gt;&lt;/object&gt;&lt;object type=&quot;3&quot; unique_id=&quot;10016&quot;&gt;&lt;property id=&quot;20148&quot; value=&quot;5&quot;/&gt;&lt;property id=&quot;20300&quot; value=&quot;Slide 14 - &amp;quot;WIOA Youth Program Resources &amp;quot;&quot;/&gt;&lt;property id=&quot;20307&quot; value=&quot;327&quot;/&gt;&lt;/object&gt;&lt;object type=&quot;3&quot; unique_id=&quot;10017&quot;&gt;&lt;property id=&quot;20148&quot; value=&quot;5&quot;/&gt;&lt;property id=&quot;20300&quot; value=&quot;Slide 15&quot;/&gt;&lt;property id=&quot;20307&quot; value=&quot;335&quot;/&gt;&lt;/object&gt;&lt;object type=&quot;3&quot; unique_id=&quot;10018&quot;&gt;&lt;property id=&quot;20148&quot; value=&quot;5&quot;/&gt;&lt;property id=&quot;20300&quot; value=&quot;Slide 16&quot;/&gt;&lt;property id=&quot;20307&quot; value=&quot;328&quot;/&gt;&lt;/object&gt;&lt;object type=&quot;3&quot; unique_id=&quot;10019&quot;&gt;&lt;property id=&quot;20148&quot; value=&quot;5&quot;/&gt;&lt;property id=&quot;20300&quot; value=&quot;Slide 17&quot;/&gt;&lt;property id=&quot;20307&quot; value=&quot;329&quot;/&gt;&lt;/object&gt;&lt;object type=&quot;3&quot; unique_id=&quot;10020&quot;&gt;&lt;property id=&quot;20148&quot; value=&quot;5&quot;/&gt;&lt;property id=&quot;20300&quot; value=&quot;Slide 18&quot;/&gt;&lt;property id=&quot;20307&quot; value=&quot;330&quot;/&gt;&lt;/object&gt;&lt;object type=&quot;3&quot; unique_id=&quot;10021&quot;&gt;&lt;property id=&quot;20148&quot; value=&quot;5&quot;/&gt;&lt;property id=&quot;20300&quot; value=&quot;Slide 19&quot;/&gt;&lt;property id=&quot;20307&quot; value=&quot;331&quot;/&gt;&lt;/object&gt;&lt;object type=&quot;3&quot; unique_id=&quot;10022&quot;&gt;&lt;property id=&quot;20148&quot; value=&quot;5&quot;/&gt;&lt;property id=&quot;20300&quot; value=&quot;Slide 20&quot;/&gt;&lt;property id=&quot;20307&quot; value=&quot;332&quot;/&gt;&lt;/object&gt;&lt;object type=&quot;3&quot; unique_id=&quot;10023&quot;&gt;&lt;property id=&quot;20148&quot; value=&quot;5&quot;/&gt;&lt;property id=&quot;20300&quot; value=&quot;Slide 21 - &amp;quot;Where We Are Now &amp;quot;&quot;/&gt;&lt;property id=&quot;20307&quot; value=&quot;292&quot;/&gt;&lt;/object&gt;&lt;object type=&quot;3&quot; unique_id=&quot;10024&quot;&gt;&lt;property id=&quot;20148&quot; value=&quot;5&quot;/&gt;&lt;property id=&quot;20300&quot; value=&quot;Slide 22 - &amp;quot;What makes a program a WIOA Youth Program? &amp;quot;&quot;/&gt;&lt;property id=&quot;20307&quot; value=&quot;334&quot;/&gt;&lt;/object&gt;&lt;object type=&quot;3&quot; unique_id=&quot;10025&quot;&gt;&lt;property id=&quot;20148&quot; value=&quot;5&quot;/&gt;&lt;property id=&quot;20300&quot; value=&quot;Slide 23 - &amp;quot;Priorities of WIOA Youth Program: OSY – Why the need?&amp;quot;&quot;/&gt;&lt;property id=&quot;20307&quot; value=&quot;293&quot;/&gt;&lt;/object&gt;&lt;object type=&quot;3&quot; unique_id=&quot;10026&quot;&gt;&lt;property id=&quot;20148&quot; value=&quot;5&quot;/&gt;&lt;property id=&quot;20300&quot; value=&quot;Slide 24 - &amp;quot;Priorities of WIOA Youth Program: OSY &amp;quot;&quot;/&gt;&lt;property id=&quot;20307&quot; value=&quot;289&quot;/&gt;&lt;/object&gt;&lt;object type=&quot;3&quot; unique_id=&quot;10027&quot;&gt;&lt;property id=&quot;20148&quot; value=&quot;5&quot;/&gt;&lt;property id=&quot;20300&quot; value=&quot;Slide 25 - &amp;quot;Priorities of WIOA Youth Program: OSY – How we’re doing. &amp;quot;&quot;/&gt;&lt;property id=&quot;20307&quot; value=&quot;321&quot;/&gt;&lt;/object&gt;&lt;object type=&quot;3&quot; unique_id=&quot;10028&quot;&gt;&lt;property id=&quot;20148&quot; value=&quot;5&quot;/&gt;&lt;property id=&quot;20300&quot; value=&quot;Slide 26 - &amp;quot;Priorities of WIOA Youth Program: Work Experience: Why the need?  &amp;quot;&quot;/&gt;&lt;property id=&quot;20307&quot; value=&quot;294&quot;/&gt;&lt;/object&gt;&lt;object type=&quot;3&quot; unique_id=&quot;10029&quot;&gt;&lt;property id=&quot;20148&quot; value=&quot;5&quot;/&gt;&lt;property id=&quot;20300&quot; value=&quot;Slide 27 - &amp;quot;Priorities of WIOA Youth Program: Work Experience &amp;quot;&quot;/&gt;&lt;property id=&quot;20307&quot; value=&quot;290&quot;/&gt;&lt;/object&gt;&lt;object type=&quot;3&quot; unique_id=&quot;10030&quot;&gt;&lt;property id=&quot;20148&quot; value=&quot;5&quot;/&gt;&lt;property id=&quot;20300&quot; value=&quot;Slide 28 - &amp;quot;Priorities of WIOA Youth Program: Work Experience: How we’re doing&amp;quot;&quot;/&gt;&lt;property id=&quot;20307&quot; value=&quot;322&quot;/&gt;&lt;/object&gt;&lt;object type=&quot;3&quot; unique_id=&quot;10031&quot;&gt;&lt;property id=&quot;20148&quot; value=&quot;5&quot;/&gt;&lt;property id=&quot;20300&quot; value=&quot;Slide 29 - &amp;quot;What are allowable work experience expenditures? &amp;quot;&quot;/&gt;&lt;property id=&quot;20307&quot; value=&quot;338&quot;/&gt;&lt;/object&gt;&lt;object type=&quot;3&quot; unique_id=&quot;10032&quot;&gt;&lt;property id=&quot;20148&quot; value=&quot;5&quot;/&gt;&lt;property id=&quot;20300&quot; value=&quot;Slide 30 - &amp;quot;       Allowable work experience expenditures include the following (TEGL 21-16) &amp;quot;&quot;/&gt;&lt;property id=&quot;20307&quot; value=&quot;337&quot;/&gt;&lt;/object&gt;&lt;object type=&quot;3&quot; unique_id=&quot;10033&quot;&gt;&lt;property id=&quot;20148&quot; value=&quot;5&quot;/&gt;&lt;property id=&quot;20300&quot; value=&quot;Slide 31 - &amp;quot;Where We’re Going – Together! &amp;quot;&quot;/&gt;&lt;property id=&quot;20307&quot; value=&quot;296&quot;/&gt;&lt;/object&gt;&lt;object type=&quot;3&quot; unique_id=&quot;10034&quot;&gt;&lt;property id=&quot;20148&quot; value=&quot;5&quot;/&gt;&lt;property id=&quot;20300&quot; value=&quot;Slide 32&quot;/&gt;&lt;property id=&quot;20307&quot; value=&quot;312&quot;/&gt;&lt;/object&gt;&lt;object type=&quot;3&quot; unique_id=&quot;10035&quot;&gt;&lt;property id=&quot;20148&quot; value=&quot;5&quot;/&gt;&lt;property id=&quot;20300&quot; value=&quot;Slide 33 - &amp;quot;Our Journey Together TA Series  Now–2018: Webinars, Resources &amp;amp; More!&amp;quot;&quot;/&gt;&lt;property id=&quot;20307&quot; value=&quot;295&quot;/&gt;&lt;/object&gt;&lt;object type=&quot;3&quot; unique_id=&quot;10036&quot;&gt;&lt;property id=&quot;20148&quot; value=&quot;5&quot;/&gt;&lt;property id=&quot;20300&quot; value=&quot;Slide 34 - &amp;quot;What do you like? What are we missing from the TA Plan?&amp;quot;&quot;/&gt;&lt;property id=&quot;20307&quot; value=&quot;297&quot;/&gt;&lt;/object&gt;&lt;object type=&quot;3&quot; unique_id=&quot;10037&quot;&gt;&lt;property id=&quot;20148&quot; value=&quot;5&quot;/&gt;&lt;property id=&quot;20300&quot; value=&quot;Slide 35 - &amp;quot;Ways to Engage and Connect&amp;quot;&quot;/&gt;&lt;property id=&quot;20307&quot; value=&quot;310&quot;/&gt;&lt;/object&gt;&lt;object type=&quot;3&quot; unique_id=&quot;10038&quot;&gt;&lt;property id=&quot;20148&quot; value=&quot;5&quot;/&gt;&lt;property id=&quot;20300&quot; value=&quot;Slide 36 - &amp;quot;1st things 1st: Become a GPS member and use the Member Directory&amp;quot;&quot;/&gt;&lt;property id=&quot;20307&quot; value=&quot;311&quot;/&gt;&lt;/object&gt;&lt;object type=&quot;3&quot; unique_id=&quot;10039&quot;&gt;&lt;property id=&quot;20148&quot; value=&quot;5&quot;/&gt;&lt;property id=&quot;20300&quot; value=&quot;Slide 37 - &amp;quot;Ways to share your work&amp;quot;&quot;/&gt;&lt;property id=&quot;20307&quot; value=&quot;300&quot;/&gt;&lt;/object&gt;&lt;object type=&quot;3&quot; unique_id=&quot;10040&quot;&gt;&lt;property id=&quot;20148&quot; value=&quot;5&quot;/&gt;&lt;property id=&quot;20300&quot; value=&quot;Slide 38&quot;/&gt;&lt;property id=&quot;20307&quot; value=&quot;324&quot;/&gt;&lt;/object&gt;&lt;object type=&quot;3&quot; unique_id=&quot;10041&quot;&gt;&lt;property id=&quot;20148&quot; value=&quot;5&quot;/&gt;&lt;property id=&quot;20300&quot; value=&quot;Slide 39&quot;/&gt;&lt;property id=&quot;20307&quot; value=&quot;309&quot;/&gt;&lt;/object&gt;&lt;object type=&quot;3&quot; unique_id=&quot;10043&quot;&gt;&lt;property id=&quot;20148&quot; value=&quot;5&quot;/&gt;&lt;property id=&quot;20300&quot; value=&quot;Slide 40&quot;/&gt;&lt;property id=&quot;20307&quot; value=&quot;281&quot;/&gt;&lt;/object&gt;&lt;object type=&quot;3&quot; unique_id=&quot;10044&quot;&gt;&lt;property id=&quot;20148&quot; value=&quot;5&quot;/&gt;&lt;property id=&quot;20300&quot; value=&quot;Slide 41&quot;/&gt;&lt;property id=&quot;20307&quot; value=&quot;275&quot;/&gt;&lt;/object&gt;&lt;object type=&quot;3&quot; unique_id=&quot;10045&quot;&gt;&lt;property id=&quot;20148&quot; value=&quot;5&quot;/&gt;&lt;property id=&quot;20300&quot; value=&quot;Slide 42&quot;/&gt;&lt;property id=&quot;20307&quot; value=&quot;282&quot;/&gt;&lt;/object&gt;&lt;/object&gt;&lt;object type=&quot;8&quot; unique_id=&quot;1009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Standard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active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7ECA4697952647996E3DCC2F1F08AE" ma:contentTypeVersion="0" ma:contentTypeDescription="Create a new document." ma:contentTypeScope="" ma:versionID="f2c62b2e7a6d721f16ce36fba2ae524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CF015E-6999-426A-BC7D-409AC2FCC986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917E154-514E-4C5D-93EA-A1288BAA4E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89D6581-FF20-4325-BA6A-D76F7645C3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6728</TotalTime>
  <Words>1262</Words>
  <Application>Microsoft Office PowerPoint</Application>
  <PresentationFormat>On-screen Show (4:3)</PresentationFormat>
  <Paragraphs>184</Paragraphs>
  <Slides>42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Calibri</vt:lpstr>
      <vt:lpstr>Impact</vt:lpstr>
      <vt:lpstr>Times New Roman</vt:lpstr>
      <vt:lpstr>Webdings</vt:lpstr>
      <vt:lpstr>Wingdings</vt:lpstr>
      <vt:lpstr>Wingdings 2</vt:lpstr>
      <vt:lpstr>Wingdings 3</vt:lpstr>
      <vt:lpstr>Standard Slides</vt:lpstr>
      <vt:lpstr>Interactive Slides</vt:lpstr>
      <vt:lpstr>Our Journey Together: The WIOA Youth Program Technical Assistance (TA) Series Kick-off</vt:lpstr>
      <vt:lpstr>PowerPoint Presentation</vt:lpstr>
      <vt:lpstr>PowerPoint Presentation</vt:lpstr>
      <vt:lpstr>PowerPoint Presentation</vt:lpstr>
      <vt:lpstr>Who do we have in the audience?</vt:lpstr>
      <vt:lpstr>For how long have you been engaged in WIOA Youth work?</vt:lpstr>
      <vt:lpstr>Where We’ve Been </vt:lpstr>
      <vt:lpstr>PowerPoint Presentation</vt:lpstr>
      <vt:lpstr>The Progress of WIOA </vt:lpstr>
      <vt:lpstr>The Goals of WIOA</vt:lpstr>
      <vt:lpstr>Sector Strategies</vt:lpstr>
      <vt:lpstr>Career Pathways Operate At Many Levels</vt:lpstr>
      <vt:lpstr>WIOA Vision for Youth</vt:lpstr>
      <vt:lpstr>WIOA Youth Program Resources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We Are Now </vt:lpstr>
      <vt:lpstr>What makes a program a WIOA Youth Program? </vt:lpstr>
      <vt:lpstr>Priorities of WIOA Youth Program: OSY – Why the need?</vt:lpstr>
      <vt:lpstr>Priorities of WIOA Youth Program: OSY </vt:lpstr>
      <vt:lpstr>Priorities of WIOA Youth Program: OSY – How we’re doing. </vt:lpstr>
      <vt:lpstr>Priorities of WIOA Youth Program: Work Experience: Why the need?  </vt:lpstr>
      <vt:lpstr>Priorities of WIOA Youth Program: Work Experience </vt:lpstr>
      <vt:lpstr>Priorities of WIOA Youth Program: Work Experience: How we’re doing</vt:lpstr>
      <vt:lpstr>What are allowable work experience expenditures? </vt:lpstr>
      <vt:lpstr>       Allowable work experience expenditures include the following (TEGL 21-16) </vt:lpstr>
      <vt:lpstr>Where We’re Going – Together! </vt:lpstr>
      <vt:lpstr>PowerPoint Presentation</vt:lpstr>
      <vt:lpstr>Our Journey Together TA Series  Now–2018: Webinars, Resources &amp; More!</vt:lpstr>
      <vt:lpstr>What do you like? What are we missing from the TA Plan?</vt:lpstr>
      <vt:lpstr>Ways to Engage and Connect</vt:lpstr>
      <vt:lpstr>1st things 1st: Become a GPS member and use the Member Directory</vt:lpstr>
      <vt:lpstr>Ways to share your work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Jonathan Vehlow</cp:lastModifiedBy>
  <cp:revision>213</cp:revision>
  <cp:lastPrinted>2017-10-02T18:03:42Z</cp:lastPrinted>
  <dcterms:created xsi:type="dcterms:W3CDTF">2017-06-21T17:13:53Z</dcterms:created>
  <dcterms:modified xsi:type="dcterms:W3CDTF">2017-10-23T20:45:42Z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0x010100727ECA4697952647996E3DCC2F1F08AE</vt:lpwstr>
  </property>
</Properties>
</file>