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51"/>
  </p:notesMasterIdLst>
  <p:sldIdLst>
    <p:sldId id="287" r:id="rId6"/>
    <p:sldId id="332" r:id="rId7"/>
    <p:sldId id="321" r:id="rId8"/>
    <p:sldId id="333" r:id="rId9"/>
    <p:sldId id="274" r:id="rId10"/>
    <p:sldId id="288" r:id="rId11"/>
    <p:sldId id="322"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35" r:id="rId36"/>
    <p:sldId id="324" r:id="rId37"/>
    <p:sldId id="325" r:id="rId38"/>
    <p:sldId id="326" r:id="rId39"/>
    <p:sldId id="327" r:id="rId40"/>
    <p:sldId id="328" r:id="rId41"/>
    <p:sldId id="329" r:id="rId42"/>
    <p:sldId id="330" r:id="rId43"/>
    <p:sldId id="315" r:id="rId44"/>
    <p:sldId id="316" r:id="rId45"/>
    <p:sldId id="317" r:id="rId46"/>
    <p:sldId id="323" r:id="rId47"/>
    <p:sldId id="334" r:id="rId48"/>
    <p:sldId id="331" r:id="rId49"/>
    <p:sldId id="28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3" autoAdjust="0"/>
    <p:restoredTop sz="94660"/>
  </p:normalViewPr>
  <p:slideViewPr>
    <p:cSldViewPr snapToGrid="0">
      <p:cViewPr>
        <p:scale>
          <a:sx n="60" d="100"/>
          <a:sy n="60" d="100"/>
        </p:scale>
        <p:origin x="-1554" y="-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10/20/2017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6</a:t>
            </a:fld>
            <a:endParaRPr lang="en-US"/>
          </a:p>
        </p:txBody>
      </p:sp>
    </p:spTree>
    <p:extLst>
      <p:ext uri="{BB962C8B-B14F-4D97-AF65-F5344CB8AC3E}">
        <p14:creationId xmlns:p14="http://schemas.microsoft.com/office/powerpoint/2010/main" val="226292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12</a:t>
            </a:fld>
            <a:endParaRPr lang="en-US"/>
          </a:p>
        </p:txBody>
      </p:sp>
    </p:spTree>
    <p:extLst>
      <p:ext uri="{BB962C8B-B14F-4D97-AF65-F5344CB8AC3E}">
        <p14:creationId xmlns:p14="http://schemas.microsoft.com/office/powerpoint/2010/main" val="273184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13</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27</a:t>
            </a:fld>
            <a:endParaRPr lang="en-US"/>
          </a:p>
        </p:txBody>
      </p:sp>
    </p:spTree>
    <p:extLst>
      <p:ext uri="{BB962C8B-B14F-4D97-AF65-F5344CB8AC3E}">
        <p14:creationId xmlns:p14="http://schemas.microsoft.com/office/powerpoint/2010/main" val="549125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xmlns=""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xmlns=""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xmlns=""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xmlns=""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xmlns=""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xmlns=""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xmlns=""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xmlns=""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xmlns=""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xmlns=""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xmlns=""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xmlns=""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xmlns=""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xmlns=""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xmlns=""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xmlns=""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xmlns=""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xmlns=""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xmlns=""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xmlns=""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xmlns=""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xmlns=""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xmlns=""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xmlns=""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xmlns=""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xmlns=""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xmlns=""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xmlns=""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xmlns=""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r>
              <a:rPr lang="en-US" sz="1050" b="0" baseline="0" dirty="0">
                <a:latin typeface="Arial" panose="020B0604020202020204" pitchFamily="34" charset="0"/>
                <a:cs typeface="Arial" panose="020B0604020202020204" pitchFamily="34" charset="0"/>
              </a:rPr>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r>
              <a:rPr lang="en-US" sz="1050" baseline="0">
                <a:latin typeface="Arial" panose="020B0604020202020204" pitchFamily="34" charset="0"/>
                <a:cs typeface="Arial" panose="020B0604020202020204" pitchFamily="34" charset="0"/>
              </a:rPr>
              <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xmlns=""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xmlns=""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xmlns=""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xmlns=""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826538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xmlns=""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xmlns=""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228234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826538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xmlns=""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xmlns=""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22823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xmlns=""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xmlns=""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xmlns=""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909231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xmlns=""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xmlns=""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xmlns=""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2537530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xmlns=""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xmlns=""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xmlns=""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xmlns=""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xmlns=""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xmlns=""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xmlns=""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xmlns=""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xmlns=""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xmlns=""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xmlns=""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xmlns=""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xmlns=""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xmlns=""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xmlns=""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xmlns=""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xmlns=""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Objectives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
        <p:nvSpPr>
          <p:cNvPr id="3" name="Content Placeholder 2"/>
          <p:cNvSpPr>
            <a:spLocks noGrp="1"/>
          </p:cNvSpPr>
          <p:nvPr>
            <p:ph idx="1"/>
          </p:nvPr>
        </p:nvSpPr>
        <p:spPr/>
        <p:txBody>
          <a:bodyPr/>
          <a:lstStyle>
            <a:lvl1pPr marL="365760" indent="-365760">
              <a:buFont typeface="Wingdings" panose="05000000000000000000" pitchFamily="2" charset="2"/>
              <a:buChar char="ü"/>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118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xmlns=""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xmlns=""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xmlns=""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xmlns=""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xmlns=""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6" r:id="rId22"/>
    <p:sldLayoutId id="2147483707" r:id="rId23"/>
    <p:sldLayoutId id="2147483708" r:id="rId24"/>
    <p:sldLayoutId id="2147483709" r:id="rId2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 id="2147483705" r:id="rId6"/>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wdr.doleta.gov/directives/attach/TEGL/TEGL_26-15-Attachment-II_Acc.pdf" TargetMode="External"/><Relationship Id="rId2" Type="http://schemas.openxmlformats.org/officeDocument/2006/relationships/hyperlink" Target="https://www.doleta.gov/performance/guidance/docs/WIOA_Statistical_Model_Methodology_Report-6-24-2016.pdf"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orkforcegps.org/EmailAnalytics/EmailLink?EmailId=5923538&amp;LinkId=484615&amp;RedirectUrl=https://www.workforcegps.org/sitecore/content/global/events/2017/09/19/17/24/WIOA-Youth-Eligibility-Live-Question-and-Answer-Session" TargetMode="External"/><Relationship Id="rId2" Type="http://schemas.openxmlformats.org/officeDocument/2006/relationships/hyperlink" Target="https://www.workforcegps.org/EmailAnalytics/EmailLink?EmailId=5923538&amp;LinkId=484614&amp;RedirectUrl=https://www.workforcegps.org/sitecore/content/global/events/2017/09/19/17/02/Our-Journey-Together-The-WIOA-Youth-Program-Technical-Assistance-TA-Series-Kick-off" TargetMode="External"/><Relationship Id="rId1" Type="http://schemas.openxmlformats.org/officeDocument/2006/relationships/slideLayout" Target="../slideLayouts/slideLayout2.xml"/><Relationship Id="rId6" Type="http://schemas.openxmlformats.org/officeDocument/2006/relationships/hyperlink" Target="https://www.workforcegps.org/EmailAnalytics/EmailLink?EmailId=5923538&amp;LinkId=484618&amp;RedirectUrl=https://www.workforcegps.org/sitecore/content/global/events/2017/09/20/07/16/WIOA-Youth-Performance-Accountability" TargetMode="External"/><Relationship Id="rId5" Type="http://schemas.openxmlformats.org/officeDocument/2006/relationships/hyperlink" Target="https://www.workforcegps.org/EmailAnalytics/EmailLink?EmailId=5923538&amp;LinkId=484617&amp;RedirectUrl=https://www.workforcegps.org/sitecore/content/global/events/2017/09/20/07/16/WIOA-Youth-Performance-Accountability" TargetMode="External"/><Relationship Id="rId4" Type="http://schemas.openxmlformats.org/officeDocument/2006/relationships/hyperlink" Target="https://www.workforcegps.org/EmailAnalytics/EmailLink?EmailId=5923538&amp;LinkId=484616&amp;RedirectUrl=https://www.workforcegps.org/sitecore/content/global/events/2017/09/20/07/06/Coming-Together-at-the-Table-The-Power-of-Youth-Committees-to-Convene-Coordinate-and-Collectivel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hyperlink" Target="http://www.doleta.gov/wioa" TargetMode="Externa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hyperlink" Target="https://www.workforcegps.org/user/submit-resource" TargetMode="External"/><Relationship Id="rId2" Type="http://schemas.openxmlformats.org/officeDocument/2006/relationships/hyperlink" Target="https://www.workforcegps.org/resources/2017/02/14/16/39/WorkforceGPS_Member_Directory" TargetMode="External"/><Relationship Id="rId1" Type="http://schemas.openxmlformats.org/officeDocument/2006/relationships/slideLayout" Target="../slideLayouts/slideLayout2.xml"/><Relationship Id="rId5" Type="http://schemas.openxmlformats.org/officeDocument/2006/relationships/hyperlink" Target="https://youth.workforcegps.org/discussions" TargetMode="External"/><Relationship Id="rId4" Type="http://schemas.openxmlformats.org/officeDocument/2006/relationships/hyperlink" Target="mailto:youth.services@dol.go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B7FF2BB-E1BF-49EA-A117-CAD4FED05404}"/>
              </a:ext>
            </a:extLst>
          </p:cNvPr>
          <p:cNvSpPr>
            <a:spLocks noGrp="1"/>
          </p:cNvSpPr>
          <p:nvPr>
            <p:ph type="body" sz="quarter" idx="12"/>
          </p:nvPr>
        </p:nvSpPr>
        <p:spPr/>
        <p:txBody>
          <a:bodyPr/>
          <a:lstStyle/>
          <a:p>
            <a:fld id="{F9B4886A-ACCF-4465-9905-FF6BD48FB85A}" type="datetime4">
              <a:rPr lang="en-US" smtClean="0"/>
              <a:t>October 20, 2017</a:t>
            </a:fld>
            <a:endParaRPr lang="en-US" dirty="0"/>
          </a:p>
        </p:txBody>
      </p:sp>
      <p:sp>
        <p:nvSpPr>
          <p:cNvPr id="3" name="Title 2">
            <a:extLst>
              <a:ext uri="{FF2B5EF4-FFF2-40B4-BE49-F238E27FC236}">
                <a16:creationId xmlns:a16="http://schemas.microsoft.com/office/drawing/2014/main" xmlns="" id="{EBF54E9F-EE23-4326-AFBD-5DC41FCD0D5C}"/>
              </a:ext>
            </a:extLst>
          </p:cNvPr>
          <p:cNvSpPr>
            <a:spLocks noGrp="1"/>
          </p:cNvSpPr>
          <p:nvPr>
            <p:ph type="ctrTitle"/>
          </p:nvPr>
        </p:nvSpPr>
        <p:spPr>
          <a:xfrm>
            <a:off x="346841" y="1311836"/>
            <a:ext cx="8403021" cy="2387600"/>
          </a:xfrm>
        </p:spPr>
        <p:txBody>
          <a:bodyPr>
            <a:normAutofit/>
          </a:bodyPr>
          <a:lstStyle/>
          <a:p>
            <a:r>
              <a:rPr lang="en-US" sz="3800" dirty="0"/>
              <a:t>WIOA Performance </a:t>
            </a:r>
            <a:r>
              <a:rPr lang="en-US" sz="3800" dirty="0" smtClean="0"/>
              <a:t>Accountability</a:t>
            </a:r>
            <a:r>
              <a:rPr lang="en-US" sz="3800" dirty="0"/>
              <a:t>:</a:t>
            </a:r>
            <a:br>
              <a:rPr lang="en-US" sz="3800" dirty="0"/>
            </a:br>
            <a:r>
              <a:rPr lang="en-US" sz="3800" dirty="0"/>
              <a:t> </a:t>
            </a:r>
            <a:r>
              <a:rPr lang="en-US" sz="3800" dirty="0" smtClean="0"/>
              <a:t>A Focus on Youth Performance</a:t>
            </a:r>
            <a:endParaRPr lang="en-US" sz="3800" dirty="0"/>
          </a:p>
        </p:txBody>
      </p:sp>
      <p:sp>
        <p:nvSpPr>
          <p:cNvPr id="4" name="Subtitle 3">
            <a:extLst>
              <a:ext uri="{FF2B5EF4-FFF2-40B4-BE49-F238E27FC236}">
                <a16:creationId xmlns:a16="http://schemas.microsoft.com/office/drawing/2014/main" xmlns="" id="{93B88AC5-1443-4329-92A3-834FF78723F4}"/>
              </a:ext>
            </a:extLst>
          </p:cNvPr>
          <p:cNvSpPr>
            <a:spLocks noGrp="1"/>
          </p:cNvSpPr>
          <p:nvPr>
            <p:ph type="subTitle" idx="1"/>
          </p:nvPr>
        </p:nvSpPr>
        <p:spPr/>
        <p:txBody>
          <a:bodyPr>
            <a:normAutofit/>
          </a:bodyPr>
          <a:lstStyle/>
          <a:p>
            <a:r>
              <a:rPr lang="en-US" sz="3200" dirty="0" smtClean="0"/>
              <a:t>October 25, 2017</a:t>
            </a:r>
            <a:endParaRPr lang="en-US" sz="3200" dirty="0"/>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Program exit occurs when the participant no longer receives services for 90 days and has no additional services </a:t>
            </a:r>
            <a:r>
              <a:rPr lang="en-US" dirty="0" smtClean="0"/>
              <a:t>scheduled</a:t>
            </a:r>
          </a:p>
          <a:p>
            <a:pPr lvl="0"/>
            <a:r>
              <a:rPr lang="en-US" dirty="0"/>
              <a:t>The date of program exit is determined after 90 days of no services have elapsed and no future services are planned.  At that point the date of program exit is applied retroactively to the last date of service.  </a:t>
            </a:r>
            <a:endParaRPr lang="en-US" dirty="0" smtClean="0"/>
          </a:p>
          <a:p>
            <a:r>
              <a:rPr lang="en-US" dirty="0"/>
              <a:t>The following services do not delay an exit:</a:t>
            </a:r>
          </a:p>
          <a:p>
            <a:pPr lvl="1"/>
            <a:r>
              <a:rPr lang="en-US" dirty="0"/>
              <a:t>Follow-up services</a:t>
            </a:r>
          </a:p>
          <a:p>
            <a:pPr lvl="1"/>
            <a:r>
              <a:rPr lang="en-US" dirty="0"/>
              <a:t>Self-service</a:t>
            </a:r>
          </a:p>
          <a:p>
            <a:pPr lvl="1"/>
            <a:r>
              <a:rPr lang="en-US" dirty="0"/>
              <a:t>Information-only services</a:t>
            </a:r>
          </a:p>
          <a:p>
            <a:pPr lvl="0"/>
            <a:r>
              <a:rPr lang="en-US" dirty="0" smtClean="0"/>
              <a:t>Common exit is encouraged but not required across DOL programs (no common exit with ED programs)</a:t>
            </a:r>
            <a:endParaRPr lang="en-US" dirty="0"/>
          </a:p>
          <a:p>
            <a:pPr lvl="2"/>
            <a:endParaRPr lang="en-US" dirty="0"/>
          </a:p>
        </p:txBody>
      </p:sp>
    </p:spTree>
    <p:extLst>
      <p:ext uri="{BB962C8B-B14F-4D97-AF65-F5344CB8AC3E}">
        <p14:creationId xmlns:p14="http://schemas.microsoft.com/office/powerpoint/2010/main" val="19297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Youth Follow-Up </a:t>
            </a:r>
            <a:br>
              <a:rPr lang="en-US" dirty="0" smtClean="0"/>
            </a:br>
            <a:r>
              <a:rPr lang="en-US" dirty="0" smtClean="0"/>
              <a:t>Services Post-Exit</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five WIOA youth program elements that may be provided as follow-up services</a:t>
            </a:r>
          </a:p>
          <a:p>
            <a:r>
              <a:rPr lang="en-US" dirty="0" smtClean="0"/>
              <a:t>If any of these 5 services are provided after exit, they do not trigger new eligibility determination/ new participation and may be coded as follow-up services</a:t>
            </a:r>
          </a:p>
          <a:p>
            <a:pPr lvl="1"/>
            <a:r>
              <a:rPr lang="en-US" dirty="0" smtClean="0"/>
              <a:t>Supportive services</a:t>
            </a:r>
          </a:p>
          <a:p>
            <a:pPr lvl="1"/>
            <a:r>
              <a:rPr lang="en-US" dirty="0" smtClean="0"/>
              <a:t>Mentoring</a:t>
            </a:r>
          </a:p>
          <a:p>
            <a:pPr lvl="1"/>
            <a:r>
              <a:rPr lang="en-US" dirty="0" smtClean="0"/>
              <a:t>Financial literacy </a:t>
            </a:r>
            <a:r>
              <a:rPr lang="en-US" dirty="0"/>
              <a:t>s</a:t>
            </a:r>
            <a:r>
              <a:rPr lang="en-US" dirty="0" smtClean="0"/>
              <a:t>ervices</a:t>
            </a:r>
          </a:p>
          <a:p>
            <a:pPr lvl="1"/>
            <a:r>
              <a:rPr lang="en-US" dirty="0" smtClean="0"/>
              <a:t>Services that provide labor market information</a:t>
            </a:r>
          </a:p>
          <a:p>
            <a:pPr lvl="1"/>
            <a:r>
              <a:rPr lang="en-US" dirty="0" smtClean="0"/>
              <a:t>Postsecondary preparation activities</a:t>
            </a:r>
            <a:endParaRPr lang="en-US" dirty="0"/>
          </a:p>
        </p:txBody>
      </p:sp>
    </p:spTree>
    <p:extLst>
      <p:ext uri="{BB962C8B-B14F-4D97-AF65-F5344CB8AC3E}">
        <p14:creationId xmlns:p14="http://schemas.microsoft.com/office/powerpoint/2010/main" val="407114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Primary Indicators of Performance</a:t>
            </a:r>
            <a:endParaRPr lang="en-US" dirty="0"/>
          </a:p>
        </p:txBody>
      </p:sp>
      <p:sp>
        <p:nvSpPr>
          <p:cNvPr id="2" name="Content Placeholder 1"/>
          <p:cNvSpPr>
            <a:spLocks noGrp="1"/>
          </p:cNvSpPr>
          <p:nvPr>
            <p:ph idx="1"/>
          </p:nvPr>
        </p:nvSpPr>
        <p:spPr/>
        <p:txBody>
          <a:bodyPr>
            <a:normAutofit fontScale="85000" lnSpcReduction="20000"/>
          </a:bodyPr>
          <a:lstStyle/>
          <a:p>
            <a:r>
              <a:rPr lang="en-US" sz="3600" b="1" dirty="0"/>
              <a:t>Six Primary Indicators of Performance:</a:t>
            </a:r>
          </a:p>
          <a:p>
            <a:pPr marL="285750" indent="-285750">
              <a:buFont typeface="Wingdings" panose="05000000000000000000" pitchFamily="2" charset="2"/>
              <a:buChar char="Ø"/>
            </a:pPr>
            <a:r>
              <a:rPr lang="en-US" dirty="0" smtClean="0"/>
              <a:t>Employment </a:t>
            </a:r>
            <a:r>
              <a:rPr lang="en-US" dirty="0"/>
              <a:t>Rate 2</a:t>
            </a:r>
            <a:r>
              <a:rPr lang="en-US" baseline="30000" dirty="0"/>
              <a:t>nd</a:t>
            </a:r>
            <a:r>
              <a:rPr lang="en-US" dirty="0"/>
              <a:t> Quarter after Exit </a:t>
            </a:r>
          </a:p>
          <a:p>
            <a:pPr marL="0" indent="0">
              <a:buNone/>
            </a:pPr>
            <a:r>
              <a:rPr lang="en-US" dirty="0" smtClean="0"/>
              <a:t>    -(</a:t>
            </a:r>
            <a:r>
              <a:rPr lang="en-US" dirty="0"/>
              <a:t>Education/Employment for youth)</a:t>
            </a:r>
          </a:p>
          <a:p>
            <a:pPr marL="285750" indent="-285750">
              <a:buFont typeface="Wingdings" panose="05000000000000000000" pitchFamily="2" charset="2"/>
              <a:buChar char="Ø"/>
            </a:pPr>
            <a:r>
              <a:rPr lang="en-US" dirty="0"/>
              <a:t>Employment Rate 4</a:t>
            </a:r>
            <a:r>
              <a:rPr lang="en-US" baseline="30000" dirty="0"/>
              <a:t>th</a:t>
            </a:r>
            <a:r>
              <a:rPr lang="en-US" dirty="0"/>
              <a:t> Quarter after Exit</a:t>
            </a:r>
          </a:p>
          <a:p>
            <a:pPr marL="0" indent="0">
              <a:buNone/>
            </a:pPr>
            <a:r>
              <a:rPr lang="en-US" dirty="0" smtClean="0"/>
              <a:t>    -(</a:t>
            </a:r>
            <a:r>
              <a:rPr lang="en-US" dirty="0"/>
              <a:t>Education/Employment for youth)</a:t>
            </a:r>
          </a:p>
          <a:p>
            <a:pPr marL="285750" indent="-285750">
              <a:buFont typeface="Wingdings" panose="05000000000000000000" pitchFamily="2" charset="2"/>
              <a:buChar char="Ø"/>
            </a:pPr>
            <a:r>
              <a:rPr lang="en-US" dirty="0"/>
              <a:t>Median Earnings in the 2</a:t>
            </a:r>
            <a:r>
              <a:rPr lang="en-US" baseline="30000" dirty="0"/>
              <a:t>nd</a:t>
            </a:r>
            <a:r>
              <a:rPr lang="en-US" dirty="0"/>
              <a:t> Quarter after Exit</a:t>
            </a:r>
          </a:p>
          <a:p>
            <a:pPr marL="285750" indent="-285750">
              <a:buFont typeface="Wingdings" panose="05000000000000000000" pitchFamily="2" charset="2"/>
              <a:buChar char="Ø"/>
            </a:pPr>
            <a:r>
              <a:rPr lang="en-US" dirty="0"/>
              <a:t>Credential Attainment Rate </a:t>
            </a:r>
          </a:p>
          <a:p>
            <a:pPr marL="285750" indent="-285750">
              <a:buFont typeface="Wingdings" panose="05000000000000000000" pitchFamily="2" charset="2"/>
              <a:buChar char="Ø"/>
            </a:pPr>
            <a:r>
              <a:rPr lang="en-US" dirty="0"/>
              <a:t>Measurable Skill Gains </a:t>
            </a:r>
          </a:p>
          <a:p>
            <a:pPr marL="285750" indent="-285750">
              <a:buFont typeface="Wingdings" panose="05000000000000000000" pitchFamily="2" charset="2"/>
              <a:buChar char="Ø"/>
            </a:pPr>
            <a:r>
              <a:rPr lang="en-US" dirty="0"/>
              <a:t>Effectiveness in Serving Employers </a:t>
            </a:r>
          </a:p>
          <a:p>
            <a:endParaRPr lang="en-US" dirty="0"/>
          </a:p>
        </p:txBody>
      </p:sp>
    </p:spTree>
    <p:extLst>
      <p:ext uri="{BB962C8B-B14F-4D97-AF65-F5344CB8AC3E}">
        <p14:creationId xmlns:p14="http://schemas.microsoft.com/office/powerpoint/2010/main" val="260858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Employment/Education/Training Rate </a:t>
            </a:r>
            <a:r>
              <a:rPr lang="en-US" sz="2800" dirty="0" smtClean="0"/>
              <a:t/>
            </a:r>
            <a:br>
              <a:rPr lang="en-US" sz="2800" dirty="0" smtClean="0"/>
            </a:br>
            <a:r>
              <a:rPr lang="en-US" sz="2800" dirty="0" smtClean="0"/>
              <a:t>2</a:t>
            </a:r>
            <a:r>
              <a:rPr lang="en-US" sz="2800" baseline="30000" dirty="0" smtClean="0"/>
              <a:t>nd</a:t>
            </a:r>
            <a:r>
              <a:rPr lang="en-US" sz="2800" dirty="0" smtClean="0"/>
              <a:t> </a:t>
            </a:r>
            <a:r>
              <a:rPr lang="en-US" sz="2800" dirty="0"/>
              <a:t>Quarter after Exit </a:t>
            </a:r>
          </a:p>
        </p:txBody>
      </p:sp>
      <p:sp>
        <p:nvSpPr>
          <p:cNvPr id="3" name="Content Placeholder 2"/>
          <p:cNvSpPr>
            <a:spLocks noGrp="1"/>
          </p:cNvSpPr>
          <p:nvPr>
            <p:ph idx="1"/>
          </p:nvPr>
        </p:nvSpPr>
        <p:spPr>
          <a:xfrm>
            <a:off x="597119" y="1576552"/>
            <a:ext cx="7955280" cy="4726535"/>
          </a:xfrm>
        </p:spPr>
        <p:txBody>
          <a:bodyPr>
            <a:normAutofit fontScale="25000" lnSpcReduction="20000"/>
          </a:bodyPr>
          <a:lstStyle/>
          <a:p>
            <a:r>
              <a:rPr lang="en-US" sz="9600" dirty="0" smtClean="0"/>
              <a:t>Percentage </a:t>
            </a:r>
            <a:r>
              <a:rPr lang="en-US" sz="9600" dirty="0"/>
              <a:t>of participants in education or training activities, or in unsubsidized employment during the second quarter after exit.</a:t>
            </a:r>
            <a:r>
              <a:rPr lang="en-US" sz="5500" dirty="0"/>
              <a:t/>
            </a:r>
            <a:br>
              <a:rPr lang="en-US" sz="5500" dirty="0"/>
            </a:br>
            <a:endParaRPr lang="en-US" sz="5500" dirty="0" smtClean="0"/>
          </a:p>
          <a:p>
            <a:pPr lvl="1"/>
            <a:r>
              <a:rPr lang="en-US" sz="8800" dirty="0" smtClean="0"/>
              <a:t>Successful </a:t>
            </a:r>
            <a:r>
              <a:rPr lang="en-US" sz="8800" dirty="0" smtClean="0"/>
              <a:t>outcomes </a:t>
            </a:r>
            <a:r>
              <a:rPr lang="en-US" sz="8800" dirty="0" smtClean="0"/>
              <a:t>include unsubsidized employment, secondary education, postsecondary education, and occupational skills training in 2</a:t>
            </a:r>
            <a:r>
              <a:rPr lang="en-US" sz="8800" baseline="30000" dirty="0" smtClean="0"/>
              <a:t>nd</a:t>
            </a:r>
            <a:r>
              <a:rPr lang="en-US" sz="8800" dirty="0" smtClean="0"/>
              <a:t> quarter after exit</a:t>
            </a:r>
          </a:p>
          <a:p>
            <a:pPr lvl="1"/>
            <a:r>
              <a:rPr lang="en-US" sz="8800" dirty="0" smtClean="0"/>
              <a:t>Adult indicator only recognizes unsubsidized employment as outcome</a:t>
            </a:r>
          </a:p>
          <a:p>
            <a:pPr lvl="1"/>
            <a:r>
              <a:rPr lang="en-US" sz="8800" dirty="0" smtClean="0"/>
              <a:t>Unlike WIA, </a:t>
            </a:r>
            <a:r>
              <a:rPr lang="en-US" sz="8800" dirty="0"/>
              <a:t>WIOA success in </a:t>
            </a:r>
            <a:r>
              <a:rPr lang="en-US" sz="8800" dirty="0" smtClean="0"/>
              <a:t>this indicator </a:t>
            </a:r>
            <a:r>
              <a:rPr lang="en-US" sz="8800" dirty="0"/>
              <a:t>is only based on status in the 2</a:t>
            </a:r>
            <a:r>
              <a:rPr lang="en-US" sz="8800" baseline="30000" dirty="0"/>
              <a:t>nd</a:t>
            </a:r>
            <a:r>
              <a:rPr lang="en-US" sz="8800" dirty="0"/>
              <a:t> </a:t>
            </a:r>
            <a:r>
              <a:rPr lang="en-US" sz="8800" dirty="0" smtClean="0"/>
              <a:t>quarter </a:t>
            </a:r>
            <a:r>
              <a:rPr lang="en-US" sz="8800" dirty="0"/>
              <a:t>after exit regardless of status upon program entry.  </a:t>
            </a:r>
            <a:endParaRPr lang="en-US" sz="8800" dirty="0" smtClean="0"/>
          </a:p>
          <a:p>
            <a:pPr lvl="2"/>
            <a:r>
              <a:rPr lang="en-US" sz="8400" dirty="0" smtClean="0"/>
              <a:t>For </a:t>
            </a:r>
            <a:r>
              <a:rPr lang="en-US" sz="8400" dirty="0"/>
              <a:t>example, if </a:t>
            </a:r>
            <a:r>
              <a:rPr lang="en-US" sz="8400" dirty="0" smtClean="0"/>
              <a:t>ISY </a:t>
            </a:r>
            <a:r>
              <a:rPr lang="en-US" sz="8400" dirty="0"/>
              <a:t>is in high school at program entry and still in high school in the 2</a:t>
            </a:r>
            <a:r>
              <a:rPr lang="en-US" sz="8400" baseline="30000" dirty="0"/>
              <a:t>nd</a:t>
            </a:r>
            <a:r>
              <a:rPr lang="en-US" sz="8400" dirty="0"/>
              <a:t> quarter after exit, they are a success in the indicator even though they were already in high school at program entry.</a:t>
            </a:r>
          </a:p>
          <a:p>
            <a:pPr lvl="1"/>
            <a:endParaRPr lang="en-US" sz="8000" dirty="0" smtClean="0"/>
          </a:p>
          <a:p>
            <a:pPr marL="0" indent="0">
              <a:buNone/>
            </a:pPr>
            <a:endParaRPr lang="en-US" dirty="0" smtClean="0"/>
          </a:p>
          <a:p>
            <a:pPr marL="0" indent="0">
              <a:buNone/>
            </a:pPr>
            <a:endParaRPr lang="en-US" dirty="0" smtClean="0"/>
          </a:p>
          <a:p>
            <a:pPr marL="0" indent="0">
              <a:buNone/>
            </a:pPr>
            <a:r>
              <a:rPr lang="en-US" sz="2400" b="1" dirty="0"/>
              <a:t>	</a:t>
            </a:r>
            <a:endParaRPr lang="en-US" sz="2400" dirty="0" smtClean="0"/>
          </a:p>
        </p:txBody>
      </p:sp>
    </p:spTree>
    <p:extLst>
      <p:ext uri="{BB962C8B-B14F-4D97-AF65-F5344CB8AC3E}">
        <p14:creationId xmlns:p14="http://schemas.microsoft.com/office/powerpoint/2010/main" val="3330870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Employment/Education/Training </a:t>
            </a:r>
            <a:r>
              <a:rPr lang="en-US" dirty="0" smtClean="0"/>
              <a:t/>
            </a:r>
            <a:br>
              <a:rPr lang="en-US" dirty="0" smtClean="0"/>
            </a:br>
            <a:r>
              <a:rPr lang="en-US" dirty="0" smtClean="0"/>
              <a:t>Rate </a:t>
            </a:r>
            <a:r>
              <a:rPr lang="en-US" dirty="0"/>
              <a:t>4</a:t>
            </a:r>
            <a:r>
              <a:rPr lang="en-US" baseline="30000" dirty="0"/>
              <a:t>th</a:t>
            </a:r>
            <a:r>
              <a:rPr lang="en-US" dirty="0"/>
              <a:t> Quarter after Exit</a:t>
            </a:r>
          </a:p>
        </p:txBody>
      </p:sp>
      <p:sp>
        <p:nvSpPr>
          <p:cNvPr id="3" name="Content Placeholder 2"/>
          <p:cNvSpPr>
            <a:spLocks noGrp="1"/>
          </p:cNvSpPr>
          <p:nvPr>
            <p:ph idx="1"/>
          </p:nvPr>
        </p:nvSpPr>
        <p:spPr/>
        <p:txBody>
          <a:bodyPr>
            <a:normAutofit lnSpcReduction="10000"/>
          </a:bodyPr>
          <a:lstStyle/>
          <a:p>
            <a:r>
              <a:rPr lang="en-US" dirty="0"/>
              <a:t>Percentage of participants who are in unsubsidized employment during the fourth quarter after exit from the program</a:t>
            </a:r>
            <a:r>
              <a:rPr lang="en-US" dirty="0" smtClean="0"/>
              <a:t>.</a:t>
            </a:r>
          </a:p>
          <a:p>
            <a:pPr lvl="1"/>
            <a:r>
              <a:rPr lang="en-US" dirty="0" smtClean="0"/>
              <a:t>Successful outcomes </a:t>
            </a:r>
            <a:r>
              <a:rPr lang="en-US" dirty="0"/>
              <a:t>include unsubsidized </a:t>
            </a:r>
            <a:r>
              <a:rPr lang="en-US" dirty="0" smtClean="0"/>
              <a:t>employment</a:t>
            </a:r>
            <a:r>
              <a:rPr lang="en-US" dirty="0"/>
              <a:t>, secondary education, </a:t>
            </a:r>
            <a:r>
              <a:rPr lang="en-US" dirty="0" smtClean="0"/>
              <a:t>postsecondary </a:t>
            </a:r>
            <a:r>
              <a:rPr lang="en-US" dirty="0"/>
              <a:t>education, and </a:t>
            </a:r>
            <a:r>
              <a:rPr lang="en-US" dirty="0" smtClean="0"/>
              <a:t>occupational </a:t>
            </a:r>
            <a:r>
              <a:rPr lang="en-US" dirty="0"/>
              <a:t>	skills training in </a:t>
            </a:r>
            <a:r>
              <a:rPr lang="en-US" dirty="0" smtClean="0"/>
              <a:t>4th </a:t>
            </a:r>
            <a:r>
              <a:rPr lang="en-US" dirty="0"/>
              <a:t>quarter after </a:t>
            </a:r>
            <a:r>
              <a:rPr lang="en-US" dirty="0" smtClean="0"/>
              <a:t>exit</a:t>
            </a:r>
          </a:p>
          <a:p>
            <a:pPr lvl="1"/>
            <a:r>
              <a:rPr lang="en-US" dirty="0" smtClean="0"/>
              <a:t>Adult indicator </a:t>
            </a:r>
            <a:r>
              <a:rPr lang="en-US" dirty="0"/>
              <a:t>only </a:t>
            </a:r>
            <a:r>
              <a:rPr lang="en-US" dirty="0" smtClean="0"/>
              <a:t>recognizes </a:t>
            </a:r>
            <a:r>
              <a:rPr lang="en-US" dirty="0"/>
              <a:t>unsubsidized </a:t>
            </a:r>
            <a:r>
              <a:rPr lang="en-US" dirty="0" smtClean="0"/>
              <a:t>employment </a:t>
            </a:r>
            <a:r>
              <a:rPr lang="en-US" dirty="0"/>
              <a:t>as </a:t>
            </a:r>
            <a:r>
              <a:rPr lang="en-US" dirty="0" smtClean="0"/>
              <a:t>outcome</a:t>
            </a:r>
          </a:p>
          <a:p>
            <a:pPr lvl="1"/>
            <a:r>
              <a:rPr lang="en-US" dirty="0" smtClean="0"/>
              <a:t>Success based solely on status in 4</a:t>
            </a:r>
            <a:r>
              <a:rPr lang="en-US" baseline="30000" dirty="0" smtClean="0"/>
              <a:t>th</a:t>
            </a:r>
            <a:r>
              <a:rPr lang="en-US" dirty="0" smtClean="0"/>
              <a:t> quarter regardless of status at participation or in 2</a:t>
            </a:r>
            <a:r>
              <a:rPr lang="en-US" baseline="30000" dirty="0" smtClean="0"/>
              <a:t>nd</a:t>
            </a:r>
            <a:r>
              <a:rPr lang="en-US" dirty="0" smtClean="0"/>
              <a:t> quarter – not a retention measure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98808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Median Earnings in the 2</a:t>
            </a:r>
            <a:r>
              <a:rPr lang="en-US" baseline="30000" dirty="0"/>
              <a:t>nd</a:t>
            </a:r>
            <a:r>
              <a:rPr lang="en-US" dirty="0"/>
              <a:t> </a:t>
            </a:r>
            <a:r>
              <a:rPr lang="en-US" dirty="0" smtClean="0"/>
              <a:t/>
            </a:r>
            <a:br>
              <a:rPr lang="en-US" dirty="0" smtClean="0"/>
            </a:br>
            <a:r>
              <a:rPr lang="en-US" dirty="0" smtClean="0"/>
              <a:t>Quarter </a:t>
            </a:r>
            <a:r>
              <a:rPr lang="en-US" dirty="0"/>
              <a:t>after Exit</a:t>
            </a:r>
          </a:p>
        </p:txBody>
      </p:sp>
      <p:sp>
        <p:nvSpPr>
          <p:cNvPr id="3" name="Content Placeholder 2"/>
          <p:cNvSpPr>
            <a:spLocks noGrp="1"/>
          </p:cNvSpPr>
          <p:nvPr>
            <p:ph idx="1"/>
          </p:nvPr>
        </p:nvSpPr>
        <p:spPr/>
        <p:txBody>
          <a:bodyPr/>
          <a:lstStyle/>
          <a:p>
            <a:r>
              <a:rPr lang="en-US" sz="2800" dirty="0"/>
              <a:t>The median earnings of participants who are in unsubsidized employment during the second quarter after exit from the program</a:t>
            </a:r>
            <a:r>
              <a:rPr lang="en-US" sz="2800" dirty="0" smtClean="0"/>
              <a:t>.</a:t>
            </a:r>
          </a:p>
          <a:p>
            <a:pPr lvl="1"/>
            <a:r>
              <a:rPr lang="en-US" dirty="0" smtClean="0"/>
              <a:t>Only </a:t>
            </a:r>
            <a:r>
              <a:rPr lang="en-US" dirty="0"/>
              <a:t>includes those in unsubsidized </a:t>
            </a:r>
            <a:r>
              <a:rPr lang="en-US" dirty="0" smtClean="0"/>
              <a:t>employment </a:t>
            </a:r>
            <a:r>
              <a:rPr lang="en-US" dirty="0"/>
              <a:t>in </a:t>
            </a:r>
            <a:r>
              <a:rPr lang="en-US" dirty="0" smtClean="0"/>
              <a:t>2</a:t>
            </a:r>
            <a:r>
              <a:rPr lang="en-US" baseline="30000" dirty="0" smtClean="0"/>
              <a:t>nd</a:t>
            </a:r>
            <a:r>
              <a:rPr lang="en-US" dirty="0" smtClean="0"/>
              <a:t> </a:t>
            </a:r>
            <a:r>
              <a:rPr lang="en-US" dirty="0"/>
              <a:t>quarter after </a:t>
            </a:r>
            <a:r>
              <a:rPr lang="en-US" dirty="0" smtClean="0"/>
              <a:t>exit</a:t>
            </a:r>
          </a:p>
          <a:p>
            <a:pPr lvl="1"/>
            <a:r>
              <a:rPr lang="en-US" dirty="0" smtClean="0"/>
              <a:t>Median </a:t>
            </a:r>
            <a:r>
              <a:rPr lang="en-US" dirty="0"/>
              <a:t>is the number that is in the middle of </a:t>
            </a:r>
            <a:r>
              <a:rPr lang="en-US" dirty="0" smtClean="0"/>
              <a:t>the </a:t>
            </a:r>
            <a:r>
              <a:rPr lang="en-US" dirty="0"/>
              <a:t>series of numbers, so that there is the </a:t>
            </a:r>
            <a:r>
              <a:rPr lang="en-US" dirty="0" smtClean="0"/>
              <a:t>same quantity </a:t>
            </a:r>
            <a:r>
              <a:rPr lang="en-US" dirty="0"/>
              <a:t>of numbers above the median </a:t>
            </a:r>
            <a:r>
              <a:rPr lang="en-US" dirty="0" smtClean="0"/>
              <a:t>as </a:t>
            </a:r>
            <a:r>
              <a:rPr lang="en-US" dirty="0"/>
              <a:t>there are below the median</a:t>
            </a:r>
            <a:endParaRPr lang="en-US" b="1" dirty="0"/>
          </a:p>
          <a:p>
            <a:endParaRPr lang="en-US" dirty="0"/>
          </a:p>
        </p:txBody>
      </p:sp>
    </p:spTree>
    <p:extLst>
      <p:ext uri="{BB962C8B-B14F-4D97-AF65-F5344CB8AC3E}">
        <p14:creationId xmlns:p14="http://schemas.microsoft.com/office/powerpoint/2010/main" val="258509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Credential Attainment Rate</a:t>
            </a:r>
            <a:endParaRPr lang="en-US" dirty="0"/>
          </a:p>
        </p:txBody>
      </p:sp>
      <p:sp>
        <p:nvSpPr>
          <p:cNvPr id="3" name="Content Placeholder 2"/>
          <p:cNvSpPr>
            <a:spLocks noGrp="1"/>
          </p:cNvSpPr>
          <p:nvPr>
            <p:ph idx="1"/>
          </p:nvPr>
        </p:nvSpPr>
        <p:spPr/>
        <p:txBody>
          <a:bodyPr>
            <a:normAutofit fontScale="92500" lnSpcReduction="10000"/>
          </a:bodyPr>
          <a:lstStyle/>
          <a:p>
            <a:r>
              <a:rPr lang="en-US" dirty="0"/>
              <a:t>Percentage of participants enrolled in education or training program (excluding on the job training (OJT) and customized training) who attain a recognized postsecondary credential or secondary school diploma within 1 year after program exit.</a:t>
            </a:r>
          </a:p>
          <a:p>
            <a:pPr lvl="1"/>
            <a:r>
              <a:rPr lang="en-US" dirty="0" smtClean="0"/>
              <a:t>Only includes those </a:t>
            </a:r>
            <a:r>
              <a:rPr lang="en-US" dirty="0"/>
              <a:t>who received training or </a:t>
            </a:r>
            <a:r>
              <a:rPr lang="en-US" dirty="0" smtClean="0"/>
              <a:t>education</a:t>
            </a:r>
            <a:r>
              <a:rPr lang="en-US" dirty="0"/>
              <a:t> </a:t>
            </a:r>
            <a:r>
              <a:rPr lang="en-US" dirty="0" smtClean="0"/>
              <a:t>(excluding </a:t>
            </a:r>
            <a:r>
              <a:rPr lang="en-US" dirty="0"/>
              <a:t>OJT or Customized Training)</a:t>
            </a:r>
          </a:p>
          <a:p>
            <a:pPr lvl="1"/>
            <a:r>
              <a:rPr lang="en-US" dirty="0" smtClean="0"/>
              <a:t>Credential can be obtained during the program or within 1 year (365 days) following exit</a:t>
            </a:r>
          </a:p>
          <a:p>
            <a:pPr lvl="1"/>
            <a:r>
              <a:rPr lang="en-US" b="1" dirty="0" smtClean="0"/>
              <a:t>If participant obtains secondary school diploma or equivalent, they must also be employed or in an education/training program leading to a postsecondary credential within 1 year after exit</a:t>
            </a:r>
            <a:endParaRPr lang="en-US" b="1" dirty="0"/>
          </a:p>
        </p:txBody>
      </p:sp>
    </p:spTree>
    <p:extLst>
      <p:ext uri="{BB962C8B-B14F-4D97-AF65-F5344CB8AC3E}">
        <p14:creationId xmlns:p14="http://schemas.microsoft.com/office/powerpoint/2010/main" val="20918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Included in Credential Attainment Indicator for WIOA Youth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considered education or training varies </a:t>
            </a:r>
            <a:r>
              <a:rPr lang="en-US" dirty="0" smtClean="0"/>
              <a:t>based on specific WIOA program</a:t>
            </a:r>
          </a:p>
          <a:p>
            <a:r>
              <a:rPr lang="en-US" dirty="0" smtClean="0"/>
              <a:t>For WIOA Youth: </a:t>
            </a:r>
          </a:p>
          <a:p>
            <a:pPr lvl="1"/>
            <a:r>
              <a:rPr lang="en-US" dirty="0" smtClean="0"/>
              <a:t>All ISY are included</a:t>
            </a:r>
          </a:p>
          <a:p>
            <a:pPr lvl="1"/>
            <a:r>
              <a:rPr lang="en-US" dirty="0" smtClean="0"/>
              <a:t>Not all OSY are included; only those in the following are included:</a:t>
            </a:r>
          </a:p>
          <a:p>
            <a:pPr lvl="2"/>
            <a:r>
              <a:rPr lang="en-US" sz="2200" dirty="0" smtClean="0"/>
              <a:t>Occupational skills training program element</a:t>
            </a:r>
          </a:p>
          <a:p>
            <a:pPr lvl="2"/>
            <a:r>
              <a:rPr lang="en-US" sz="2200" dirty="0" smtClean="0"/>
              <a:t>Secondary education </a:t>
            </a:r>
            <a:r>
              <a:rPr lang="en-US" sz="2400" dirty="0"/>
              <a:t>(at or above 9</a:t>
            </a:r>
            <a:r>
              <a:rPr lang="en-US" sz="2400" baseline="30000" dirty="0"/>
              <a:t>th</a:t>
            </a:r>
            <a:r>
              <a:rPr lang="en-US" sz="2400" dirty="0"/>
              <a:t> grade level)</a:t>
            </a:r>
          </a:p>
          <a:p>
            <a:pPr lvl="2"/>
            <a:r>
              <a:rPr lang="en-US" sz="2200" dirty="0" smtClean="0"/>
              <a:t>Postsecondary education</a:t>
            </a:r>
          </a:p>
          <a:p>
            <a:pPr lvl="2"/>
            <a:r>
              <a:rPr lang="en-US" sz="2200" dirty="0" smtClean="0"/>
              <a:t>Adult Education </a:t>
            </a:r>
            <a:r>
              <a:rPr lang="en-US" sz="2400" dirty="0"/>
              <a:t>(at or above 9</a:t>
            </a:r>
            <a:r>
              <a:rPr lang="en-US" sz="2400" baseline="30000" dirty="0"/>
              <a:t>th</a:t>
            </a:r>
            <a:r>
              <a:rPr lang="en-US" sz="2400" dirty="0"/>
              <a:t> grade level)</a:t>
            </a:r>
          </a:p>
          <a:p>
            <a:pPr lvl="2"/>
            <a:r>
              <a:rPr lang="en-US" sz="2200" dirty="0" err="1" smtClean="0"/>
              <a:t>YouthBuild</a:t>
            </a:r>
            <a:endParaRPr lang="en-US" sz="2200" dirty="0" smtClean="0"/>
          </a:p>
          <a:p>
            <a:pPr lvl="2"/>
            <a:r>
              <a:rPr lang="en-US" sz="2200" dirty="0" smtClean="0"/>
              <a:t>Job Corps</a:t>
            </a:r>
            <a:endParaRPr lang="en-US" sz="2200" dirty="0"/>
          </a:p>
        </p:txBody>
      </p:sp>
    </p:spTree>
    <p:extLst>
      <p:ext uri="{BB962C8B-B14F-4D97-AF65-F5344CB8AC3E}">
        <p14:creationId xmlns:p14="http://schemas.microsoft.com/office/powerpoint/2010/main" val="381719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Attainment Parameters</a:t>
            </a:r>
            <a:endParaRPr lang="en-US" dirty="0"/>
          </a:p>
        </p:txBody>
      </p:sp>
      <p:sp>
        <p:nvSpPr>
          <p:cNvPr id="3" name="Content Placeholder 2"/>
          <p:cNvSpPr>
            <a:spLocks noGrp="1"/>
          </p:cNvSpPr>
          <p:nvPr>
            <p:ph idx="1"/>
          </p:nvPr>
        </p:nvSpPr>
        <p:spPr/>
        <p:txBody>
          <a:bodyPr/>
          <a:lstStyle/>
          <a:p>
            <a:r>
              <a:rPr lang="en-US" dirty="0" smtClean="0"/>
              <a:t>Only included in numerator and denominator of credential indicator 1 time regardless of number of credentials attained</a:t>
            </a:r>
          </a:p>
          <a:p>
            <a:pPr lvl="1"/>
            <a:r>
              <a:rPr lang="en-US" dirty="0" smtClean="0"/>
              <a:t>Even if obtain secondary school diploma and another credential, only count 1 time in indicator</a:t>
            </a:r>
          </a:p>
        </p:txBody>
      </p:sp>
    </p:spTree>
    <p:extLst>
      <p:ext uri="{BB962C8B-B14F-4D97-AF65-F5344CB8AC3E}">
        <p14:creationId xmlns:p14="http://schemas.microsoft.com/office/powerpoint/2010/main" val="45314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Credentials	</a:t>
            </a:r>
            <a:endParaRPr lang="en-US" dirty="0"/>
          </a:p>
        </p:txBody>
      </p:sp>
      <p:sp>
        <p:nvSpPr>
          <p:cNvPr id="3" name="Content Placeholder 2"/>
          <p:cNvSpPr>
            <a:spLocks noGrp="1"/>
          </p:cNvSpPr>
          <p:nvPr>
            <p:ph idx="1"/>
          </p:nvPr>
        </p:nvSpPr>
        <p:spPr/>
        <p:txBody>
          <a:bodyPr>
            <a:normAutofit fontScale="85000" lnSpcReduction="20000"/>
          </a:bodyPr>
          <a:lstStyle/>
          <a:p>
            <a:pPr marL="285750" indent="-285750">
              <a:buFont typeface="Wingdings" panose="05000000000000000000" pitchFamily="2" charset="2"/>
              <a:buChar char="Ø"/>
            </a:pPr>
            <a:r>
              <a:rPr lang="en-US" sz="2800" dirty="0"/>
              <a:t>Secondary School diploma or recognized equivalent</a:t>
            </a:r>
          </a:p>
          <a:p>
            <a:pPr marL="285750" indent="-285750">
              <a:buFont typeface="Wingdings" panose="05000000000000000000" pitchFamily="2" charset="2"/>
              <a:buChar char="Ø"/>
            </a:pPr>
            <a:r>
              <a:rPr lang="en-US" sz="2800" dirty="0"/>
              <a:t>Associate’s degree</a:t>
            </a:r>
          </a:p>
          <a:p>
            <a:pPr marL="285750" indent="-285750">
              <a:buFont typeface="Wingdings" panose="05000000000000000000" pitchFamily="2" charset="2"/>
              <a:buChar char="Ø"/>
            </a:pPr>
            <a:r>
              <a:rPr lang="en-US" sz="2800" dirty="0"/>
              <a:t>Bachelor’s degree</a:t>
            </a:r>
          </a:p>
          <a:p>
            <a:pPr marL="285750" indent="-285750">
              <a:buFont typeface="Wingdings" panose="05000000000000000000" pitchFamily="2" charset="2"/>
              <a:buChar char="Ø"/>
            </a:pPr>
            <a:r>
              <a:rPr lang="en-US" sz="2800" dirty="0"/>
              <a:t>Occupational licensure</a:t>
            </a:r>
          </a:p>
          <a:p>
            <a:pPr marL="285750" indent="-285750">
              <a:buFont typeface="Wingdings" panose="05000000000000000000" pitchFamily="2" charset="2"/>
              <a:buChar char="Ø"/>
            </a:pPr>
            <a:r>
              <a:rPr lang="en-US" sz="2800" dirty="0"/>
              <a:t>Occupational certificate, including Registered Apprenticeship and Career and Technical Education educational certificates</a:t>
            </a:r>
          </a:p>
          <a:p>
            <a:pPr marL="285750" indent="-285750">
              <a:buFont typeface="Wingdings" panose="05000000000000000000" pitchFamily="2" charset="2"/>
              <a:buChar char="Ø"/>
            </a:pPr>
            <a:r>
              <a:rPr lang="en-US" sz="2800" dirty="0"/>
              <a:t>Occupational certification</a:t>
            </a:r>
          </a:p>
          <a:p>
            <a:pPr marL="285750" indent="-285750">
              <a:buFont typeface="Wingdings" panose="05000000000000000000" pitchFamily="2" charset="2"/>
              <a:buChar char="Ø"/>
            </a:pPr>
            <a:r>
              <a:rPr lang="en-US" sz="2800" dirty="0"/>
              <a:t>Other recognized certificates of industry/occupational skills completion sufficient to qualify for entry-level or advancement in employment</a:t>
            </a:r>
          </a:p>
          <a:p>
            <a:endParaRPr lang="en-US" dirty="0"/>
          </a:p>
        </p:txBody>
      </p:sp>
    </p:spTree>
    <p:extLst>
      <p:ext uri="{BB962C8B-B14F-4D97-AF65-F5344CB8AC3E}">
        <p14:creationId xmlns:p14="http://schemas.microsoft.com/office/powerpoint/2010/main" val="166334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3320875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Postsecondary Credential</a:t>
            </a:r>
            <a:br>
              <a:rPr lang="en-US" dirty="0" smtClean="0"/>
            </a:br>
            <a:r>
              <a:rPr lang="en-US" dirty="0" smtClean="0"/>
              <a:t> Definition Highlights</a:t>
            </a:r>
            <a:endParaRPr lang="en-US" dirty="0"/>
          </a:p>
        </p:txBody>
      </p:sp>
      <p:sp>
        <p:nvSpPr>
          <p:cNvPr id="3" name="Content Placeholder 2"/>
          <p:cNvSpPr>
            <a:spLocks noGrp="1"/>
          </p:cNvSpPr>
          <p:nvPr>
            <p:ph idx="1"/>
          </p:nvPr>
        </p:nvSpPr>
        <p:spPr>
          <a:xfrm>
            <a:off x="628650" y="1486835"/>
            <a:ext cx="7955280" cy="4406348"/>
          </a:xfrm>
        </p:spPr>
        <p:txBody>
          <a:bodyPr>
            <a:noAutofit/>
          </a:bodyPr>
          <a:lstStyle/>
          <a:p>
            <a:pPr marL="285750" indent="-285750">
              <a:buFont typeface="Wingdings" panose="05000000000000000000" pitchFamily="2" charset="2"/>
              <a:buChar char="Ø"/>
            </a:pPr>
            <a:r>
              <a:rPr lang="en-US" sz="2100" dirty="0"/>
              <a:t>Awarded in recognition of an individual’s attainment of measurable technical or industry/occupational skills necessary to obtain employment or advance within an industry/occupation</a:t>
            </a:r>
          </a:p>
          <a:p>
            <a:pPr marL="285750" indent="-285750">
              <a:buFont typeface="Wingdings" panose="05000000000000000000" pitchFamily="2" charset="2"/>
              <a:buChar char="Ø"/>
            </a:pPr>
            <a:r>
              <a:rPr lang="en-US" sz="2100" dirty="0" smtClean="0"/>
              <a:t>Technical </a:t>
            </a:r>
            <a:r>
              <a:rPr lang="en-US" sz="2100" dirty="0"/>
              <a:t>or industry/occupational skills based on standards developed or endorsed by employers or industry associations</a:t>
            </a:r>
          </a:p>
          <a:p>
            <a:pPr marL="285750" indent="-285750">
              <a:buFont typeface="Wingdings" panose="05000000000000000000" pitchFamily="2" charset="2"/>
              <a:buChar char="Ø"/>
            </a:pPr>
            <a:r>
              <a:rPr lang="en-US" sz="2100" dirty="0" smtClean="0"/>
              <a:t>Neither </a:t>
            </a:r>
            <a:r>
              <a:rPr lang="en-US" sz="2100" dirty="0"/>
              <a:t>certificates awarded by workforce development boards nor work readiness certificates are included because neither document the measurable technical or industry/occupational skills</a:t>
            </a:r>
          </a:p>
          <a:p>
            <a:pPr marL="285750" indent="-285750">
              <a:buFont typeface="Wingdings" panose="05000000000000000000" pitchFamily="2" charset="2"/>
              <a:buChar char="Ø"/>
            </a:pPr>
            <a:r>
              <a:rPr lang="en-US" sz="2100" dirty="0" smtClean="0"/>
              <a:t>Must </a:t>
            </a:r>
            <a:r>
              <a:rPr lang="en-US" sz="2100" dirty="0"/>
              <a:t>recognize </a:t>
            </a:r>
            <a:r>
              <a:rPr lang="en-US" sz="2100" dirty="0" smtClean="0"/>
              <a:t>technical </a:t>
            </a:r>
            <a:r>
              <a:rPr lang="en-US" sz="2100" dirty="0"/>
              <a:t>or industry/occupational skills for specific industry/occupation rather than general skills related to safety, hygiene, etc., even if general skills certificates are broadly required to qualify for entry-level employment or advancement in employment</a:t>
            </a:r>
          </a:p>
          <a:p>
            <a:endParaRPr lang="en-US" sz="2100" dirty="0"/>
          </a:p>
        </p:txBody>
      </p:sp>
    </p:spTree>
    <p:extLst>
      <p:ext uri="{BB962C8B-B14F-4D97-AF65-F5344CB8AC3E}">
        <p14:creationId xmlns:p14="http://schemas.microsoft.com/office/powerpoint/2010/main" val="236531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Secondary School Diploma Definition </a:t>
            </a:r>
            <a:endParaRPr lang="en-US" dirty="0"/>
          </a:p>
        </p:txBody>
      </p:sp>
      <p:sp>
        <p:nvSpPr>
          <p:cNvPr id="3" name="Content Placeholder 2"/>
          <p:cNvSpPr>
            <a:spLocks noGrp="1"/>
          </p:cNvSpPr>
          <p:nvPr>
            <p:ph idx="1"/>
          </p:nvPr>
        </p:nvSpPr>
        <p:spPr/>
        <p:txBody>
          <a:bodyPr>
            <a:normAutofit fontScale="85000" lnSpcReduction="10000"/>
          </a:bodyPr>
          <a:lstStyle/>
          <a:p>
            <a:pPr marL="342900" indent="-342900">
              <a:buFont typeface="Wingdings" panose="05000000000000000000" pitchFamily="2" charset="2"/>
              <a:buChar char="Ø"/>
            </a:pPr>
            <a:r>
              <a:rPr lang="en-US" sz="2800" dirty="0"/>
              <a:t>A secondary diploma (or alternate diploma) is one that is recognized by a State and that is included for accountability purposes under the Elementary and Secondary Education Act of 1965 (ESEA), as amended by the Every Student Succeeds Act (ESSA).</a:t>
            </a:r>
          </a:p>
          <a:p>
            <a:pPr marL="342900" indent="-342900">
              <a:buFont typeface="Wingdings" panose="05000000000000000000" pitchFamily="2" charset="2"/>
              <a:buChar char="Ø"/>
            </a:pPr>
            <a:r>
              <a:rPr lang="en-US" sz="2800" dirty="0" smtClean="0"/>
              <a:t>A </a:t>
            </a:r>
            <a:r>
              <a:rPr lang="en-US" sz="2800" dirty="0"/>
              <a:t>secondary school equivalency certification signifies that a student has completed the requirements for a high school education. The types of recognized equivalents, for those not covered under ESEA, are those recognized by a State. </a:t>
            </a:r>
          </a:p>
          <a:p>
            <a:pPr marL="342900" indent="-342900">
              <a:buFont typeface="Wingdings" panose="05000000000000000000" pitchFamily="2" charset="2"/>
              <a:buChar char="Ø"/>
            </a:pPr>
            <a:r>
              <a:rPr lang="en-US" sz="2800" dirty="0" smtClean="0"/>
              <a:t>Further </a:t>
            </a:r>
            <a:r>
              <a:rPr lang="en-US" sz="2800" dirty="0"/>
              <a:t>examples of secondary school diplomas/equivalents can be found in TEGL 10-16.</a:t>
            </a:r>
          </a:p>
          <a:p>
            <a:endParaRPr lang="en-US" dirty="0"/>
          </a:p>
        </p:txBody>
      </p:sp>
    </p:spTree>
    <p:extLst>
      <p:ext uri="{BB962C8B-B14F-4D97-AF65-F5344CB8AC3E}">
        <p14:creationId xmlns:p14="http://schemas.microsoft.com/office/powerpoint/2010/main" val="18987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Credentials that Count</a:t>
            </a:r>
            <a:endParaRPr lang="en-US"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en-US" dirty="0"/>
              <a:t>Examples of Credentials that Meet the Definition</a:t>
            </a:r>
            <a:r>
              <a:rPr lang="en-US" dirty="0" smtClean="0"/>
              <a:t>:</a:t>
            </a:r>
          </a:p>
          <a:p>
            <a:pPr lvl="1"/>
            <a:r>
              <a:rPr lang="en-US" sz="2200" dirty="0" smtClean="0">
                <a:solidFill>
                  <a:schemeClr val="accent1"/>
                </a:solidFill>
              </a:rPr>
              <a:t>Certified </a:t>
            </a:r>
            <a:r>
              <a:rPr lang="en-US" sz="2200" dirty="0">
                <a:solidFill>
                  <a:schemeClr val="accent1"/>
                </a:solidFill>
              </a:rPr>
              <a:t>Nursing Assistant (CNA) License</a:t>
            </a:r>
          </a:p>
          <a:p>
            <a:pPr marL="1200150" lvl="2" indent="-285750">
              <a:buFont typeface="Arial" panose="020B0604020202020204" pitchFamily="34" charset="0"/>
              <a:buChar char="•"/>
            </a:pPr>
            <a:r>
              <a:rPr lang="en-US" sz="2200" dirty="0">
                <a:solidFill>
                  <a:schemeClr val="accent1"/>
                </a:solidFill>
              </a:rPr>
              <a:t> Example of Occupational Licensure</a:t>
            </a:r>
            <a:br>
              <a:rPr lang="en-US" sz="2200" dirty="0">
                <a:solidFill>
                  <a:schemeClr val="accent1"/>
                </a:solidFill>
              </a:rPr>
            </a:br>
            <a:endParaRPr lang="en-US" sz="2200" dirty="0">
              <a:solidFill>
                <a:schemeClr val="accent1"/>
              </a:solidFill>
            </a:endParaRPr>
          </a:p>
          <a:p>
            <a:pPr lvl="1"/>
            <a:r>
              <a:rPr lang="en-US" sz="2200" dirty="0">
                <a:solidFill>
                  <a:schemeClr val="accent1"/>
                </a:solidFill>
              </a:rPr>
              <a:t>Automotive Service Excellence (ASE) Certification</a:t>
            </a:r>
          </a:p>
          <a:p>
            <a:pPr marL="1200150" lvl="2" indent="-285750">
              <a:buFont typeface="Arial" panose="020B0604020202020204" pitchFamily="34" charset="0"/>
              <a:buChar char="•"/>
            </a:pPr>
            <a:r>
              <a:rPr lang="en-US" sz="2200" dirty="0">
                <a:solidFill>
                  <a:schemeClr val="accent1"/>
                </a:solidFill>
              </a:rPr>
              <a:t> Example of Occupational Certification</a:t>
            </a:r>
          </a:p>
          <a:p>
            <a:pPr marL="285750" indent="-285750">
              <a:buFont typeface="Wingdings" panose="05000000000000000000" pitchFamily="2" charset="2"/>
              <a:buChar char="Ø"/>
            </a:pPr>
            <a:r>
              <a:rPr lang="en-US" sz="2400" dirty="0" smtClean="0"/>
              <a:t>States </a:t>
            </a:r>
            <a:r>
              <a:rPr lang="en-US" sz="2400" dirty="0"/>
              <a:t>must follow definition – not feasible to rule on each individual credential</a:t>
            </a:r>
          </a:p>
          <a:p>
            <a:endParaRPr lang="en-US" dirty="0"/>
          </a:p>
        </p:txBody>
      </p:sp>
    </p:spTree>
    <p:extLst>
      <p:ext uri="{BB962C8B-B14F-4D97-AF65-F5344CB8AC3E}">
        <p14:creationId xmlns:p14="http://schemas.microsoft.com/office/powerpoint/2010/main" val="198131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 Credentials that </a:t>
            </a:r>
            <a:br>
              <a:rPr lang="en-US" dirty="0" smtClean="0"/>
            </a:br>
            <a:r>
              <a:rPr lang="en-US" dirty="0" smtClean="0"/>
              <a:t>DO NOT count</a:t>
            </a:r>
            <a:endParaRPr lang="en-US" dirty="0"/>
          </a:p>
        </p:txBody>
      </p:sp>
      <p:sp>
        <p:nvSpPr>
          <p:cNvPr id="3" name="Content Placeholder 2"/>
          <p:cNvSpPr>
            <a:spLocks noGrp="1"/>
          </p:cNvSpPr>
          <p:nvPr>
            <p:ph idx="1"/>
          </p:nvPr>
        </p:nvSpPr>
        <p:spPr/>
        <p:txBody>
          <a:bodyPr/>
          <a:lstStyle/>
          <a:p>
            <a:r>
              <a:rPr lang="en-US" dirty="0"/>
              <a:t>Examples of common certificates that do not meet the credential definition:</a:t>
            </a:r>
          </a:p>
          <a:p>
            <a:pPr marL="742950" lvl="1" indent="-285750">
              <a:buFont typeface="Wingdings" panose="05000000000000000000" pitchFamily="2" charset="2"/>
              <a:buChar char="Ø"/>
            </a:pPr>
            <a:r>
              <a:rPr lang="en-US" dirty="0">
                <a:solidFill>
                  <a:schemeClr val="accent1"/>
                </a:solidFill>
              </a:rPr>
              <a:t>Occupational Safety and Health Administration (OSHA) 10 Hour Course that provides awareness of job-related common safety and health hazards</a:t>
            </a:r>
          </a:p>
          <a:p>
            <a:pPr marL="742950" lvl="1" indent="-285750">
              <a:buFont typeface="Wingdings" panose="05000000000000000000" pitchFamily="2" charset="2"/>
              <a:buChar char="Ø"/>
            </a:pPr>
            <a:endParaRPr lang="en-US" dirty="0">
              <a:solidFill>
                <a:schemeClr val="accent1"/>
              </a:solidFill>
            </a:endParaRPr>
          </a:p>
          <a:p>
            <a:pPr marL="742950" lvl="1" indent="-285750">
              <a:buFont typeface="Wingdings" panose="05000000000000000000" pitchFamily="2" charset="2"/>
              <a:buChar char="Ø"/>
            </a:pPr>
            <a:r>
              <a:rPr lang="en-US" dirty="0">
                <a:solidFill>
                  <a:schemeClr val="accent1"/>
                </a:solidFill>
              </a:rPr>
              <a:t>Work/Career Readiness Certificates</a:t>
            </a:r>
          </a:p>
          <a:p>
            <a:pPr marL="742950" lvl="1" indent="-285750">
              <a:buFont typeface="Wingdings" panose="05000000000000000000" pitchFamily="2" charset="2"/>
              <a:buChar char="Ø"/>
            </a:pPr>
            <a:endParaRPr lang="en-US" dirty="0">
              <a:solidFill>
                <a:schemeClr val="accent1"/>
              </a:solidFill>
            </a:endParaRPr>
          </a:p>
          <a:p>
            <a:pPr marL="742950" lvl="1" indent="-285750">
              <a:buFont typeface="Wingdings" panose="05000000000000000000" pitchFamily="2" charset="2"/>
              <a:buChar char="Ø"/>
            </a:pPr>
            <a:r>
              <a:rPr lang="en-US" dirty="0">
                <a:solidFill>
                  <a:schemeClr val="accent1"/>
                </a:solidFill>
              </a:rPr>
              <a:t>Completion of an Assistive Technology training program (e.g., screen reading software)</a:t>
            </a:r>
          </a:p>
          <a:p>
            <a:pPr marL="742950" lvl="1" indent="-285750">
              <a:buFont typeface="Wingdings" panose="05000000000000000000" pitchFamily="2" charset="2"/>
              <a:buChar char="Ø"/>
            </a:pPr>
            <a:endParaRPr lang="en-US" dirty="0">
              <a:solidFill>
                <a:schemeClr val="accent1"/>
              </a:solidFill>
            </a:endParaRPr>
          </a:p>
          <a:p>
            <a:endParaRPr lang="en-US" dirty="0"/>
          </a:p>
        </p:txBody>
      </p:sp>
    </p:spTree>
    <p:extLst>
      <p:ext uri="{BB962C8B-B14F-4D97-AF65-F5344CB8AC3E}">
        <p14:creationId xmlns:p14="http://schemas.microsoft.com/office/powerpoint/2010/main" val="2533740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Skill Gains Indicator</a:t>
            </a:r>
            <a:endParaRPr lang="en-US" dirty="0"/>
          </a:p>
        </p:txBody>
      </p:sp>
      <p:sp>
        <p:nvSpPr>
          <p:cNvPr id="3" name="Content Placeholder 2"/>
          <p:cNvSpPr>
            <a:spLocks noGrp="1"/>
          </p:cNvSpPr>
          <p:nvPr>
            <p:ph idx="1"/>
          </p:nvPr>
        </p:nvSpPr>
        <p:spPr/>
        <p:txBody>
          <a:bodyPr>
            <a:normAutofit lnSpcReduction="10000"/>
          </a:bodyPr>
          <a:lstStyle/>
          <a:p>
            <a:r>
              <a:rPr lang="en-US" sz="2400" dirty="0"/>
              <a:t>Percentage of program participants who, during a program year, are in an education or training program that leads to a recognized postsecondary credential or employment and who are achieving measurable skills gains, defined as documented academic, technical, occupational, or other forms of progress, towards such a credential or employment</a:t>
            </a:r>
            <a:r>
              <a:rPr lang="en-US" sz="2400" dirty="0" smtClean="0"/>
              <a:t>.</a:t>
            </a:r>
          </a:p>
          <a:p>
            <a:pPr marL="742950" lvl="1" indent="-285750">
              <a:buFont typeface="Wingdings" panose="05000000000000000000" pitchFamily="2" charset="2"/>
              <a:buChar char="Ø"/>
            </a:pPr>
            <a:endParaRPr lang="en-US" sz="1600" dirty="0" smtClean="0">
              <a:solidFill>
                <a:schemeClr val="accent1"/>
              </a:solidFill>
            </a:endParaRPr>
          </a:p>
          <a:p>
            <a:pPr marL="742950" lvl="1" indent="-285750">
              <a:buFont typeface="Wingdings" panose="05000000000000000000" pitchFamily="2" charset="2"/>
              <a:buChar char="Ø"/>
            </a:pPr>
            <a:r>
              <a:rPr lang="en-US" sz="2000" dirty="0" smtClean="0">
                <a:solidFill>
                  <a:schemeClr val="accent1"/>
                </a:solidFill>
              </a:rPr>
              <a:t>Only </a:t>
            </a:r>
            <a:r>
              <a:rPr lang="en-US" sz="2000" dirty="0">
                <a:solidFill>
                  <a:schemeClr val="accent1"/>
                </a:solidFill>
              </a:rPr>
              <a:t>count in numerator and denominator 1 time in a reporting period (i.e., program year) regardless of how many skill gains are attained unless the individual has more than 1 period of participation in the program year</a:t>
            </a:r>
          </a:p>
          <a:p>
            <a:pPr marL="742950" lvl="1" indent="-285750">
              <a:buFont typeface="Wingdings" panose="05000000000000000000" pitchFamily="2" charset="2"/>
              <a:buChar char="Ø"/>
            </a:pPr>
            <a:r>
              <a:rPr lang="en-US" sz="2000" dirty="0" smtClean="0">
                <a:solidFill>
                  <a:schemeClr val="accent1"/>
                </a:solidFill>
              </a:rPr>
              <a:t>The </a:t>
            </a:r>
            <a:r>
              <a:rPr lang="en-US" sz="2000" dirty="0">
                <a:solidFill>
                  <a:schemeClr val="accent1"/>
                </a:solidFill>
              </a:rPr>
              <a:t>measurable skill gains indicator measures </a:t>
            </a:r>
            <a:r>
              <a:rPr lang="en-US" sz="2000" dirty="0" smtClean="0">
                <a:solidFill>
                  <a:schemeClr val="accent1"/>
                </a:solidFill>
              </a:rPr>
              <a:t>progress in a program year; it is </a:t>
            </a:r>
            <a:r>
              <a:rPr lang="en-US" sz="2000" dirty="0">
                <a:solidFill>
                  <a:schemeClr val="accent1"/>
                </a:solidFill>
              </a:rPr>
              <a:t>not exit-based</a:t>
            </a:r>
          </a:p>
          <a:p>
            <a:endParaRPr lang="en-US" dirty="0"/>
          </a:p>
        </p:txBody>
      </p:sp>
    </p:spTree>
    <p:extLst>
      <p:ext uri="{BB962C8B-B14F-4D97-AF65-F5344CB8AC3E}">
        <p14:creationId xmlns:p14="http://schemas.microsoft.com/office/powerpoint/2010/main" val="24779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Skill Gains</a:t>
            </a:r>
            <a:endParaRPr lang="en-US" dirty="0"/>
          </a:p>
        </p:txBody>
      </p:sp>
      <p:sp>
        <p:nvSpPr>
          <p:cNvPr id="3" name="Content Placeholder 2"/>
          <p:cNvSpPr>
            <a:spLocks noGrp="1"/>
          </p:cNvSpPr>
          <p:nvPr>
            <p:ph idx="1"/>
          </p:nvPr>
        </p:nvSpPr>
        <p:spPr/>
        <p:txBody>
          <a:bodyPr>
            <a:normAutofit/>
          </a:bodyPr>
          <a:lstStyle/>
          <a:p>
            <a:r>
              <a:rPr lang="en-US" sz="2400" dirty="0"/>
              <a:t>Note: Participants </a:t>
            </a:r>
            <a:r>
              <a:rPr lang="en-US" sz="2400" dirty="0" smtClean="0"/>
              <a:t>(who are in education or training) are </a:t>
            </a:r>
            <a:r>
              <a:rPr lang="en-US" sz="2400" dirty="0"/>
              <a:t>included in the indicator regardless of how long they have participated in the program year</a:t>
            </a:r>
          </a:p>
          <a:p>
            <a:pPr marL="742950" lvl="1" indent="-285750">
              <a:buFont typeface="Wingdings" panose="05000000000000000000" pitchFamily="2" charset="2"/>
              <a:buChar char="Ø"/>
            </a:pPr>
            <a:r>
              <a:rPr lang="en-US" dirty="0" smtClean="0">
                <a:solidFill>
                  <a:schemeClr val="accent1"/>
                </a:solidFill>
              </a:rPr>
              <a:t>Even </a:t>
            </a:r>
            <a:r>
              <a:rPr lang="en-US" dirty="0">
                <a:solidFill>
                  <a:schemeClr val="accent1"/>
                </a:solidFill>
              </a:rPr>
              <a:t>if an individual is enrolled in June, s/he is still included in the indicator, if the individual meets the parameters for inclusion in the indicator</a:t>
            </a:r>
          </a:p>
          <a:p>
            <a:pPr marL="742950" lvl="1" indent="-285750">
              <a:buFont typeface="Wingdings" panose="05000000000000000000" pitchFamily="2" charset="2"/>
              <a:buChar char="Ø"/>
            </a:pPr>
            <a:r>
              <a:rPr lang="en-US" dirty="0" smtClean="0">
                <a:solidFill>
                  <a:schemeClr val="accent1"/>
                </a:solidFill>
              </a:rPr>
              <a:t>Programs </a:t>
            </a:r>
            <a:r>
              <a:rPr lang="en-US" dirty="0">
                <a:solidFill>
                  <a:schemeClr val="accent1"/>
                </a:solidFill>
              </a:rPr>
              <a:t>should not delay enrollment or services to participants until a new program year even if programs believe there is insufficient time for the participant to make any type of measurable skill gain by the end of that program year. </a:t>
            </a:r>
          </a:p>
          <a:p>
            <a:endParaRPr lang="en-US" dirty="0"/>
          </a:p>
        </p:txBody>
      </p:sp>
    </p:spTree>
    <p:extLst>
      <p:ext uri="{BB962C8B-B14F-4D97-AF65-F5344CB8AC3E}">
        <p14:creationId xmlns:p14="http://schemas.microsoft.com/office/powerpoint/2010/main" val="73157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is Included </a:t>
            </a:r>
            <a:r>
              <a:rPr lang="en-US" dirty="0" smtClean="0"/>
              <a:t>in </a:t>
            </a:r>
            <a:br>
              <a:rPr lang="en-US" dirty="0" smtClean="0"/>
            </a:br>
            <a:r>
              <a:rPr lang="en-US" dirty="0" smtClean="0"/>
              <a:t>Measurable Skill Gains for WIOA Youth</a:t>
            </a:r>
            <a:endParaRPr lang="en-US" dirty="0"/>
          </a:p>
        </p:txBody>
      </p:sp>
      <p:sp>
        <p:nvSpPr>
          <p:cNvPr id="3" name="Content Placeholder 2"/>
          <p:cNvSpPr>
            <a:spLocks noGrp="1"/>
          </p:cNvSpPr>
          <p:nvPr>
            <p:ph idx="1"/>
          </p:nvPr>
        </p:nvSpPr>
        <p:spPr/>
        <p:txBody>
          <a:bodyPr>
            <a:normAutofit fontScale="77500" lnSpcReduction="20000"/>
          </a:bodyPr>
          <a:lstStyle/>
          <a:p>
            <a:r>
              <a:rPr lang="en-US" dirty="0"/>
              <a:t>What is considered education or training </a:t>
            </a:r>
            <a:r>
              <a:rPr lang="en-US" dirty="0" smtClean="0"/>
              <a:t>varies </a:t>
            </a:r>
            <a:r>
              <a:rPr lang="en-US" dirty="0"/>
              <a:t>based on specific WIOA program</a:t>
            </a:r>
          </a:p>
          <a:p>
            <a:r>
              <a:rPr lang="en-US" dirty="0" smtClean="0"/>
              <a:t>For WIOA Youth:</a:t>
            </a:r>
          </a:p>
          <a:p>
            <a:pPr lvl="1"/>
            <a:r>
              <a:rPr lang="en-US" sz="2600" dirty="0" smtClean="0"/>
              <a:t>All </a:t>
            </a:r>
            <a:r>
              <a:rPr lang="en-US" sz="2600" dirty="0"/>
              <a:t>ISY are included</a:t>
            </a:r>
          </a:p>
          <a:p>
            <a:pPr lvl="1"/>
            <a:r>
              <a:rPr lang="en-US" sz="2600" dirty="0"/>
              <a:t>Not all OSY are included; only those in the following are included:</a:t>
            </a:r>
          </a:p>
          <a:p>
            <a:pPr lvl="2"/>
            <a:r>
              <a:rPr lang="en-US" sz="2600" dirty="0"/>
              <a:t>Occupational skills training program element</a:t>
            </a:r>
          </a:p>
          <a:p>
            <a:pPr lvl="2"/>
            <a:r>
              <a:rPr lang="en-US" sz="2600" dirty="0"/>
              <a:t>Secondary </a:t>
            </a:r>
            <a:r>
              <a:rPr lang="en-US" sz="2600" dirty="0" smtClean="0"/>
              <a:t>education (at or above 9</a:t>
            </a:r>
            <a:r>
              <a:rPr lang="en-US" sz="2600" baseline="30000" dirty="0" smtClean="0"/>
              <a:t>th</a:t>
            </a:r>
            <a:r>
              <a:rPr lang="en-US" sz="2600" dirty="0" smtClean="0"/>
              <a:t> grade level)</a:t>
            </a:r>
            <a:endParaRPr lang="en-US" sz="2600" dirty="0"/>
          </a:p>
          <a:p>
            <a:pPr lvl="2"/>
            <a:r>
              <a:rPr lang="en-US" sz="2600" dirty="0"/>
              <a:t>Postsecondary education</a:t>
            </a:r>
          </a:p>
          <a:p>
            <a:pPr lvl="2"/>
            <a:r>
              <a:rPr lang="en-US" sz="2600" dirty="0"/>
              <a:t>Adult Education (at or above 9</a:t>
            </a:r>
            <a:r>
              <a:rPr lang="en-US" sz="2600" baseline="30000" dirty="0"/>
              <a:t>th</a:t>
            </a:r>
            <a:r>
              <a:rPr lang="en-US" sz="2600" dirty="0"/>
              <a:t> grade level)</a:t>
            </a:r>
          </a:p>
          <a:p>
            <a:pPr lvl="2"/>
            <a:r>
              <a:rPr lang="en-US" sz="2600" dirty="0" err="1" smtClean="0"/>
              <a:t>YouthBuild</a:t>
            </a:r>
            <a:endParaRPr lang="en-US" sz="2600" dirty="0"/>
          </a:p>
          <a:p>
            <a:pPr lvl="2"/>
            <a:r>
              <a:rPr lang="en-US" sz="2600" dirty="0"/>
              <a:t>Job Corps</a:t>
            </a:r>
          </a:p>
          <a:p>
            <a:r>
              <a:rPr lang="en-US" dirty="0" smtClean="0"/>
              <a:t>Note: same Youth participants included as in credential indicator – this is different than in the Adult program</a:t>
            </a:r>
            <a:endParaRPr lang="en-US" dirty="0"/>
          </a:p>
        </p:txBody>
      </p:sp>
    </p:spTree>
    <p:extLst>
      <p:ext uri="{BB962C8B-B14F-4D97-AF65-F5344CB8AC3E}">
        <p14:creationId xmlns:p14="http://schemas.microsoft.com/office/powerpoint/2010/main" val="312342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Five Types of Measurable Skill Gains</a:t>
            </a:r>
            <a:endParaRPr lang="en-US" sz="1600" dirty="0"/>
          </a:p>
        </p:txBody>
      </p:sp>
      <p:sp>
        <p:nvSpPr>
          <p:cNvPr id="3" name="Content Placeholder 2"/>
          <p:cNvSpPr>
            <a:spLocks noGrp="1"/>
          </p:cNvSpPr>
          <p:nvPr>
            <p:ph idx="1"/>
          </p:nvPr>
        </p:nvSpPr>
        <p:spPr/>
        <p:txBody>
          <a:bodyPr>
            <a:normAutofit fontScale="85000" lnSpcReduction="10000"/>
          </a:bodyPr>
          <a:lstStyle/>
          <a:p>
            <a:pPr marL="285750" indent="-285750">
              <a:buFont typeface="Wingdings" panose="05000000000000000000" pitchFamily="2" charset="2"/>
              <a:buChar char="Ø"/>
            </a:pPr>
            <a:r>
              <a:rPr lang="en-US" dirty="0"/>
              <a:t>Achievement of at least one educational functioning level, if receiving instruction below postsecondary education level</a:t>
            </a:r>
          </a:p>
          <a:p>
            <a:pPr marL="742950" lvl="1" indent="-285750">
              <a:buFont typeface="Wingdings" panose="05000000000000000000" pitchFamily="2" charset="2"/>
              <a:buChar char="Ø"/>
            </a:pPr>
            <a:r>
              <a:rPr lang="en-US" dirty="0">
                <a:solidFill>
                  <a:schemeClr val="accent1"/>
                </a:solidFill>
              </a:rPr>
              <a:t>The three ways to measure EFL gains are in TEGL 10-16</a:t>
            </a:r>
            <a:br>
              <a:rPr lang="en-US" dirty="0">
                <a:solidFill>
                  <a:schemeClr val="accent1"/>
                </a:solidFill>
              </a:rPr>
            </a:br>
            <a:endParaRPr lang="en-US" dirty="0">
              <a:solidFill>
                <a:schemeClr val="accent1"/>
              </a:solidFill>
            </a:endParaRPr>
          </a:p>
          <a:p>
            <a:pPr marL="285750" indent="-285750">
              <a:buFont typeface="Wingdings" panose="05000000000000000000" pitchFamily="2" charset="2"/>
              <a:buChar char="Ø"/>
            </a:pPr>
            <a:r>
              <a:rPr lang="en-US" dirty="0"/>
              <a:t>Attainment of secondary school diploma or equivalent</a:t>
            </a:r>
            <a:br>
              <a:rPr lang="en-US" dirty="0"/>
            </a:br>
            <a:endParaRPr lang="en-US" dirty="0"/>
          </a:p>
          <a:p>
            <a:pPr marL="285750" indent="-285750">
              <a:buFont typeface="Wingdings" panose="05000000000000000000" pitchFamily="2" charset="2"/>
              <a:buChar char="Ø"/>
            </a:pPr>
            <a:r>
              <a:rPr lang="en-US" dirty="0"/>
              <a:t>Secondary or postsecondary transcript for sufficient number of credit hours </a:t>
            </a:r>
          </a:p>
          <a:p>
            <a:pPr marL="742950" lvl="1" indent="-285750">
              <a:buFont typeface="Wingdings" panose="05000000000000000000" pitchFamily="2" charset="2"/>
              <a:buChar char="§"/>
            </a:pPr>
            <a:r>
              <a:rPr lang="en-US" dirty="0">
                <a:solidFill>
                  <a:schemeClr val="accent1"/>
                </a:solidFill>
              </a:rPr>
              <a:t>Secondary: transcript or report card for 1 semester</a:t>
            </a:r>
          </a:p>
          <a:p>
            <a:pPr marL="742950" lvl="1" indent="-285750">
              <a:buFont typeface="Wingdings" panose="05000000000000000000" pitchFamily="2" charset="2"/>
              <a:buChar char="§"/>
            </a:pPr>
            <a:r>
              <a:rPr lang="en-US" dirty="0">
                <a:solidFill>
                  <a:schemeClr val="accent1"/>
                </a:solidFill>
              </a:rPr>
              <a:t>Postsecondary: at least 12 hours per semester or, for part-time students, a total of at least 12 hours over 2 completed </a:t>
            </a:r>
            <a:r>
              <a:rPr lang="en-US" dirty="0" smtClean="0">
                <a:solidFill>
                  <a:schemeClr val="accent1"/>
                </a:solidFill>
              </a:rPr>
              <a:t>semesters during a 12 month period</a:t>
            </a:r>
            <a:endParaRPr lang="en-US" dirty="0">
              <a:solidFill>
                <a:schemeClr val="accent1"/>
              </a:solidFill>
            </a:endParaRPr>
          </a:p>
          <a:p>
            <a:endParaRPr lang="en-US" dirty="0"/>
          </a:p>
        </p:txBody>
      </p:sp>
    </p:spTree>
    <p:extLst>
      <p:ext uri="{BB962C8B-B14F-4D97-AF65-F5344CB8AC3E}">
        <p14:creationId xmlns:p14="http://schemas.microsoft.com/office/powerpoint/2010/main" val="4103786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Five Types of Measurable </a:t>
            </a:r>
            <a:r>
              <a:rPr lang="en-US" dirty="0" smtClean="0"/>
              <a:t/>
            </a:r>
            <a:br>
              <a:rPr lang="en-US" dirty="0" smtClean="0"/>
            </a:br>
            <a:r>
              <a:rPr lang="en-US" dirty="0" smtClean="0"/>
              <a:t>Skill Gains (continued)</a:t>
            </a:r>
            <a:endParaRPr lang="en-US" dirty="0"/>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en-US" dirty="0"/>
              <a:t>Satisfactory progress report toward an established milestone from an employer or training provider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Passage of an exam required for an occupation or progress attaining technical/occupational skills as evidenced by trade-related benchmarks</a:t>
            </a:r>
          </a:p>
          <a:p>
            <a:endParaRPr lang="en-US" dirty="0"/>
          </a:p>
        </p:txBody>
      </p:sp>
    </p:spTree>
    <p:extLst>
      <p:ext uri="{BB962C8B-B14F-4D97-AF65-F5344CB8AC3E}">
        <p14:creationId xmlns:p14="http://schemas.microsoft.com/office/powerpoint/2010/main" val="413885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Operational Parameters for </a:t>
            </a:r>
            <a:br>
              <a:rPr lang="en-US" dirty="0" smtClean="0"/>
            </a:br>
            <a:r>
              <a:rPr lang="en-US" dirty="0" smtClean="0"/>
              <a:t>Measurable Skill Gain for WIOA Youth</a:t>
            </a:r>
            <a:endParaRPr lang="en-US" dirty="0"/>
          </a:p>
        </p:txBody>
      </p:sp>
      <p:sp>
        <p:nvSpPr>
          <p:cNvPr id="3" name="Content Placeholder 2"/>
          <p:cNvSpPr>
            <a:spLocks noGrp="1"/>
          </p:cNvSpPr>
          <p:nvPr>
            <p:ph idx="1"/>
          </p:nvPr>
        </p:nvSpPr>
        <p:spPr/>
        <p:txBody>
          <a:bodyPr>
            <a:normAutofit/>
          </a:bodyPr>
          <a:lstStyle/>
          <a:p>
            <a:r>
              <a:rPr lang="en-US" sz="2800" dirty="0" smtClean="0"/>
              <a:t>Measured by the achievement of any of the 5 types of measurable skill gains</a:t>
            </a:r>
          </a:p>
          <a:p>
            <a:r>
              <a:rPr lang="en-US" sz="2800" dirty="0" smtClean="0"/>
              <a:t>No specific measurable skill gain types required for specific Youth participants</a:t>
            </a:r>
          </a:p>
          <a:p>
            <a:r>
              <a:rPr lang="en-US" sz="2800" dirty="0" smtClean="0"/>
              <a:t>Type of skill gain should be based on youth’s Individual Service Strategy</a:t>
            </a:r>
            <a:endParaRPr lang="en-US" sz="2800" dirty="0"/>
          </a:p>
        </p:txBody>
      </p:sp>
    </p:spTree>
    <p:extLst>
      <p:ext uri="{BB962C8B-B14F-4D97-AF65-F5344CB8AC3E}">
        <p14:creationId xmlns:p14="http://schemas.microsoft.com/office/powerpoint/2010/main" val="91876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7043AF2F-C8D2-45F3-9DD0-5FBC6628D72C}"/>
              </a:ext>
            </a:extLst>
          </p:cNvPr>
          <p:cNvSpPr>
            <a:spLocks noGrp="1"/>
          </p:cNvSpPr>
          <p:nvPr>
            <p:ph idx="1"/>
          </p:nvPr>
        </p:nvSpPr>
        <p:spPr/>
        <p:txBody>
          <a:bodyPr/>
          <a:lstStyle/>
          <a:p>
            <a:r>
              <a:rPr lang="en-US" dirty="0" smtClean="0"/>
              <a:t>Sara Hastings</a:t>
            </a:r>
            <a:endParaRPr lang="en-US" dirty="0"/>
          </a:p>
          <a:p>
            <a:pPr lvl="1"/>
            <a:r>
              <a:rPr lang="en-US" dirty="0" smtClean="0"/>
              <a:t>Unit Chief /Division of Youth Services</a:t>
            </a:r>
            <a:endParaRPr lang="en-US" dirty="0"/>
          </a:p>
          <a:p>
            <a:pPr lvl="2"/>
            <a:r>
              <a:rPr lang="en-US" dirty="0" smtClean="0"/>
              <a:t>DOL/ETA</a:t>
            </a:r>
            <a:endParaRPr lang="en-US" dirty="0"/>
          </a:p>
        </p:txBody>
      </p:sp>
      <p:sp>
        <p:nvSpPr>
          <p:cNvPr id="3" name="Slide Number Placeholder 2">
            <a:extLst>
              <a:ext uri="{FF2B5EF4-FFF2-40B4-BE49-F238E27FC236}">
                <a16:creationId xmlns=""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a:p>
        </p:txBody>
      </p:sp>
      <p:pic>
        <p:nvPicPr>
          <p:cNvPr id="6" name="Picture Placeholder 5"/>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t="3781" b="3781"/>
          <a:stretch>
            <a:fillRect/>
          </a:stretch>
        </p:blipFill>
        <p:spPr/>
      </p:pic>
    </p:spTree>
    <p:extLst>
      <p:ext uri="{BB962C8B-B14F-4D97-AF65-F5344CB8AC3E}">
        <p14:creationId xmlns:p14="http://schemas.microsoft.com/office/powerpoint/2010/main" val="1551431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Effectiveness in Serving Employers</a:t>
            </a:r>
            <a:endParaRPr lang="en-US" dirty="0"/>
          </a:p>
        </p:txBody>
      </p:sp>
      <p:sp>
        <p:nvSpPr>
          <p:cNvPr id="3" name="Content Placeholder 2"/>
          <p:cNvSpPr>
            <a:spLocks noGrp="1"/>
          </p:cNvSpPr>
          <p:nvPr>
            <p:ph idx="1"/>
          </p:nvPr>
        </p:nvSpPr>
        <p:spPr/>
        <p:txBody>
          <a:bodyPr/>
          <a:lstStyle/>
          <a:p>
            <a:pPr marL="365760" lvl="1">
              <a:spcBef>
                <a:spcPts val="1000"/>
              </a:spcBef>
              <a:buClr>
                <a:schemeClr val="accent4"/>
              </a:buClr>
              <a:buFont typeface="Wingdings" panose="05000000000000000000" pitchFamily="2" charset="2"/>
              <a:buChar char="v"/>
            </a:pPr>
            <a:r>
              <a:rPr lang="en-US" sz="2600" b="1" dirty="0">
                <a:solidFill>
                  <a:schemeClr val="accent1"/>
                </a:solidFill>
              </a:rPr>
              <a:t>Effectiveness in Serving Employers </a:t>
            </a:r>
            <a:endParaRPr lang="en-US" sz="2600" b="1" dirty="0" smtClean="0">
              <a:solidFill>
                <a:schemeClr val="accent1"/>
              </a:solidFill>
            </a:endParaRPr>
          </a:p>
          <a:p>
            <a:pPr marL="822960" lvl="2">
              <a:spcBef>
                <a:spcPts val="1000"/>
              </a:spcBef>
              <a:buClr>
                <a:schemeClr val="accent4"/>
              </a:buClr>
              <a:buFont typeface="Wingdings" panose="05000000000000000000" pitchFamily="2" charset="2"/>
              <a:buChar char="v"/>
            </a:pPr>
            <a:r>
              <a:rPr lang="en-US" sz="2200" b="1" dirty="0" smtClean="0">
                <a:solidFill>
                  <a:schemeClr val="accent1"/>
                </a:solidFill>
              </a:rPr>
              <a:t>System measure reported jointly across all core programs (i.e., youth program does not have a separate employer measure)</a:t>
            </a:r>
            <a:endParaRPr lang="en-US" sz="2200" b="1" dirty="0">
              <a:solidFill>
                <a:schemeClr val="accent1"/>
              </a:solidFill>
            </a:endParaRPr>
          </a:p>
          <a:p>
            <a:pPr marL="0" lvl="1" indent="0">
              <a:spcBef>
                <a:spcPts val="1000"/>
              </a:spcBef>
              <a:buClr>
                <a:schemeClr val="accent4"/>
              </a:buClr>
              <a:buNone/>
            </a:pPr>
            <a:r>
              <a:rPr lang="en-US" sz="2600" b="1" dirty="0">
                <a:solidFill>
                  <a:schemeClr val="accent1"/>
                </a:solidFill>
              </a:rPr>
              <a:t>	</a:t>
            </a:r>
            <a:r>
              <a:rPr lang="en-US" sz="2600" dirty="0">
                <a:solidFill>
                  <a:schemeClr val="accent1"/>
                </a:solidFill>
              </a:rPr>
              <a:t>(States choose 2)</a:t>
            </a:r>
          </a:p>
          <a:p>
            <a:pPr lvl="1"/>
            <a:r>
              <a:rPr lang="en-US" sz="2100" dirty="0"/>
              <a:t>Retention with the same employer in the 2nd and 4th quarters after exit</a:t>
            </a:r>
          </a:p>
          <a:p>
            <a:pPr lvl="1"/>
            <a:r>
              <a:rPr lang="en-US" sz="2100" dirty="0"/>
              <a:t>Employer Penetration Rate</a:t>
            </a:r>
          </a:p>
          <a:p>
            <a:pPr lvl="1"/>
            <a:r>
              <a:rPr lang="en-US" sz="2100" dirty="0"/>
              <a:t>Repeat Business Customer Rate</a:t>
            </a:r>
          </a:p>
          <a:p>
            <a:endParaRPr lang="en-US" dirty="0"/>
          </a:p>
        </p:txBody>
      </p:sp>
    </p:spTree>
    <p:extLst>
      <p:ext uri="{BB962C8B-B14F-4D97-AF65-F5344CB8AC3E}">
        <p14:creationId xmlns:p14="http://schemas.microsoft.com/office/powerpoint/2010/main" val="393288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44409"/>
            <a:ext cx="7955280" cy="1051560"/>
          </a:xfrm>
        </p:spPr>
        <p:txBody>
          <a:bodyPr/>
          <a:lstStyle/>
          <a:p>
            <a:r>
              <a:rPr lang="en-US" dirty="0" smtClean="0"/>
              <a:t>Data Availability</a:t>
            </a:r>
            <a:endParaRPr lang="en-US" dirty="0"/>
          </a:p>
        </p:txBody>
      </p:sp>
      <p:sp>
        <p:nvSpPr>
          <p:cNvPr id="2" name="Slide Number Placeholder 1"/>
          <p:cNvSpPr>
            <a:spLocks noGrp="1"/>
          </p:cNvSpPr>
          <p:nvPr>
            <p:ph type="sldNum" sz="quarter" idx="10"/>
          </p:nvPr>
        </p:nvSpPr>
        <p:spPr/>
        <p:txBody>
          <a:bodyPr/>
          <a:lstStyle/>
          <a:p>
            <a:fld id="{706D636C-90A3-4979-BA37-BAB384B22101}" type="slidenum">
              <a:rPr lang="en-US" smtClean="0"/>
              <a:pPr/>
              <a:t>31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308796777"/>
              </p:ext>
            </p:extLst>
          </p:nvPr>
        </p:nvGraphicFramePr>
        <p:xfrm>
          <a:off x="628650" y="1371598"/>
          <a:ext cx="7954963" cy="4682364"/>
        </p:xfrm>
        <a:graphic>
          <a:graphicData uri="http://schemas.openxmlformats.org/drawingml/2006/table">
            <a:tbl>
              <a:tblPr firstRow="1" firstCol="1" bandRow="1">
                <a:tableStyleId>{5C22544A-7EE6-4342-B048-85BDC9FD1C3A}</a:tableStyleId>
              </a:tblPr>
              <a:tblGrid>
                <a:gridCol w="3562232"/>
                <a:gridCol w="867091"/>
                <a:gridCol w="867091"/>
                <a:gridCol w="867091"/>
                <a:gridCol w="922776"/>
                <a:gridCol w="868682"/>
              </a:tblGrid>
              <a:tr h="297958">
                <a:tc rowSpan="3">
                  <a:txBody>
                    <a:bodyPr/>
                    <a:lstStyle/>
                    <a:p>
                      <a:pPr marL="0" marR="0" algn="ctr">
                        <a:lnSpc>
                          <a:spcPct val="115000"/>
                        </a:lnSpc>
                        <a:spcBef>
                          <a:spcPts val="0"/>
                        </a:spcBef>
                        <a:spcAft>
                          <a:spcPts val="0"/>
                        </a:spcAft>
                      </a:pPr>
                      <a:r>
                        <a:rPr lang="en-US" sz="1600" dirty="0">
                          <a:effectLst/>
                        </a:rPr>
                        <a:t>WIOA Primary Indicators of Performance</a:t>
                      </a:r>
                      <a:endParaRPr lang="en-US" sz="11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PY 2016</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PY 2017</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PY 2018</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PY 2019</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PY2020</a:t>
                      </a:r>
                      <a:endParaRPr lang="en-US" sz="1100">
                        <a:effectLst/>
                        <a:latin typeface="Calibri"/>
                        <a:ea typeface="Calibri"/>
                        <a:cs typeface="Times New Roman"/>
                      </a:endParaRPr>
                    </a:p>
                  </a:txBody>
                  <a:tcPr marL="68580" marR="68580" marT="0" marB="0" anchor="ctr"/>
                </a:tc>
              </a:tr>
              <a:tr h="297958">
                <a:tc vMerge="1">
                  <a:txBody>
                    <a:bodyPr/>
                    <a:lstStyle/>
                    <a:p>
                      <a:endParaRPr lang="en-US"/>
                    </a:p>
                  </a:txBody>
                  <a:tcPr/>
                </a:tc>
                <a:tc>
                  <a:txBody>
                    <a:bodyPr/>
                    <a:lstStyle/>
                    <a:p>
                      <a:pPr marL="0" marR="0" algn="ctr">
                        <a:lnSpc>
                          <a:spcPct val="115000"/>
                        </a:lnSpc>
                        <a:spcBef>
                          <a:spcPts val="0"/>
                        </a:spcBef>
                        <a:spcAft>
                          <a:spcPts val="0"/>
                        </a:spcAft>
                      </a:pPr>
                      <a:r>
                        <a:rPr lang="en-US" sz="1100">
                          <a:effectLst/>
                        </a:rPr>
                        <a:t>Oct. 2017</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Oct. 2018</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Oct. 2019</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Oct. 2020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Oct. 2021</a:t>
                      </a:r>
                      <a:endParaRPr lang="en-US" sz="1100">
                        <a:effectLst/>
                        <a:latin typeface="Calibri"/>
                        <a:ea typeface="Calibri"/>
                        <a:cs typeface="Times New Roman"/>
                      </a:endParaRPr>
                    </a:p>
                  </a:txBody>
                  <a:tcPr marL="68580" marR="68580" marT="0" marB="0" anchor="ctr"/>
                </a:tc>
              </a:tr>
              <a:tr h="300472">
                <a:tc vMerge="1">
                  <a:txBody>
                    <a:bodyPr/>
                    <a:lstStyle/>
                    <a:p>
                      <a:endParaRPr lang="en-US"/>
                    </a:p>
                  </a:txBody>
                  <a:tcPr/>
                </a:tc>
                <a:tc gridSpan="5">
                  <a:txBody>
                    <a:bodyPr/>
                    <a:lstStyle/>
                    <a:p>
                      <a:pPr marL="0" marR="0" algn="ctr">
                        <a:lnSpc>
                          <a:spcPct val="115000"/>
                        </a:lnSpc>
                        <a:spcBef>
                          <a:spcPts val="0"/>
                        </a:spcBef>
                        <a:spcAft>
                          <a:spcPts val="0"/>
                        </a:spcAft>
                      </a:pPr>
                      <a:r>
                        <a:rPr lang="en-US" sz="1100" dirty="0">
                          <a:effectLst/>
                        </a:rPr>
                        <a:t>% Of Data Available on Report Delivery Date</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633">
                <a:tc>
                  <a:txBody>
                    <a:bodyPr/>
                    <a:lstStyle/>
                    <a:p>
                      <a:pPr marL="0" marR="0">
                        <a:lnSpc>
                          <a:spcPct val="115000"/>
                        </a:lnSpc>
                        <a:spcBef>
                          <a:spcPts val="0"/>
                        </a:spcBef>
                        <a:spcAft>
                          <a:spcPts val="0"/>
                        </a:spcAft>
                      </a:pPr>
                      <a:r>
                        <a:rPr lang="en-US" sz="1100">
                          <a:effectLst/>
                        </a:rPr>
                        <a:t>Employment Rate 2nd Quarter After Exit</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314633">
                <a:tc>
                  <a:txBody>
                    <a:bodyPr/>
                    <a:lstStyle/>
                    <a:p>
                      <a:pPr marL="0" marR="0">
                        <a:lnSpc>
                          <a:spcPct val="115000"/>
                        </a:lnSpc>
                        <a:spcBef>
                          <a:spcPts val="0"/>
                        </a:spcBef>
                        <a:spcAft>
                          <a:spcPts val="0"/>
                        </a:spcAft>
                      </a:pPr>
                      <a:r>
                        <a:rPr lang="en-US" sz="1100" dirty="0">
                          <a:effectLst/>
                        </a:rPr>
                        <a:t>Employment Rate 4th Quarter After Exit</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314633">
                <a:tc>
                  <a:txBody>
                    <a:bodyPr/>
                    <a:lstStyle/>
                    <a:p>
                      <a:pPr marL="0" marR="0">
                        <a:lnSpc>
                          <a:spcPct val="115000"/>
                        </a:lnSpc>
                        <a:spcBef>
                          <a:spcPts val="0"/>
                        </a:spcBef>
                        <a:spcAft>
                          <a:spcPts val="0"/>
                        </a:spcAft>
                      </a:pPr>
                      <a:r>
                        <a:rPr lang="en-US" sz="1100">
                          <a:effectLst/>
                        </a:rPr>
                        <a:t>Median Earnings 2nd Quarter After Exit</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314633">
                <a:tc>
                  <a:txBody>
                    <a:bodyPr/>
                    <a:lstStyle/>
                    <a:p>
                      <a:pPr marL="0" marR="0">
                        <a:lnSpc>
                          <a:spcPct val="115000"/>
                        </a:lnSpc>
                        <a:spcBef>
                          <a:spcPts val="0"/>
                        </a:spcBef>
                        <a:spcAft>
                          <a:spcPts val="0"/>
                        </a:spcAft>
                      </a:pPr>
                      <a:r>
                        <a:rPr lang="en-US" sz="1100">
                          <a:effectLst/>
                        </a:rPr>
                        <a:t>Credential Attainment Rate</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314633">
                <a:tc>
                  <a:txBody>
                    <a:bodyPr/>
                    <a:lstStyle/>
                    <a:p>
                      <a:pPr marL="0" marR="0">
                        <a:lnSpc>
                          <a:spcPct val="115000"/>
                        </a:lnSpc>
                        <a:spcBef>
                          <a:spcPts val="0"/>
                        </a:spcBef>
                        <a:spcAft>
                          <a:spcPts val="0"/>
                        </a:spcAft>
                      </a:pPr>
                      <a:r>
                        <a:rPr lang="en-US" sz="1100">
                          <a:effectLst/>
                        </a:rPr>
                        <a:t>Measurable Skill Gains</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314633">
                <a:tc>
                  <a:txBody>
                    <a:bodyPr/>
                    <a:lstStyle/>
                    <a:p>
                      <a:pPr marL="0" marR="0">
                        <a:lnSpc>
                          <a:spcPct val="115000"/>
                        </a:lnSpc>
                        <a:spcBef>
                          <a:spcPts val="0"/>
                        </a:spcBef>
                        <a:spcAft>
                          <a:spcPts val="0"/>
                        </a:spcAft>
                      </a:pPr>
                      <a:r>
                        <a:rPr lang="en-US" sz="1100">
                          <a:effectLst/>
                        </a:rPr>
                        <a:t>ESE - Retention With the Same Employer</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314633">
                <a:tc>
                  <a:txBody>
                    <a:bodyPr/>
                    <a:lstStyle/>
                    <a:p>
                      <a:pPr marL="0" marR="0">
                        <a:lnSpc>
                          <a:spcPct val="115000"/>
                        </a:lnSpc>
                        <a:spcBef>
                          <a:spcPts val="0"/>
                        </a:spcBef>
                        <a:spcAft>
                          <a:spcPts val="0"/>
                        </a:spcAft>
                      </a:pPr>
                      <a:r>
                        <a:rPr lang="en-US" sz="1100">
                          <a:effectLst/>
                        </a:rPr>
                        <a:t>ESE - Repeat Customer*</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330364">
                <a:tc>
                  <a:txBody>
                    <a:bodyPr/>
                    <a:lstStyle/>
                    <a:p>
                      <a:pPr marL="0" marR="0">
                        <a:lnSpc>
                          <a:spcPct val="115000"/>
                        </a:lnSpc>
                        <a:spcBef>
                          <a:spcPts val="0"/>
                        </a:spcBef>
                        <a:spcAft>
                          <a:spcPts val="0"/>
                        </a:spcAft>
                      </a:pPr>
                      <a:r>
                        <a:rPr lang="en-US" sz="1100">
                          <a:effectLst/>
                        </a:rPr>
                        <a:t>ESE - Market Penetration</a:t>
                      </a:r>
                      <a:endParaRPr lang="en-US" sz="110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nchor="ctr"/>
                </a:tc>
              </a:tr>
              <a:tr h="1253181">
                <a:tc gridSpan="6">
                  <a:txBody>
                    <a:bodyPr/>
                    <a:lstStyle/>
                    <a:p>
                      <a:pPr marL="0" marR="0">
                        <a:lnSpc>
                          <a:spcPct val="115000"/>
                        </a:lnSpc>
                        <a:spcBef>
                          <a:spcPts val="0"/>
                        </a:spcBef>
                        <a:spcAft>
                          <a:spcPts val="0"/>
                        </a:spcAft>
                      </a:pPr>
                      <a:r>
                        <a:rPr lang="en-US" sz="1100" dirty="0">
                          <a:effectLst/>
                        </a:rPr>
                        <a:t>*ESE - Repeat Customer indicator will build to a 3 year cohort.</a:t>
                      </a:r>
                      <a:br>
                        <a:rPr lang="en-US" sz="1100" dirty="0">
                          <a:effectLst/>
                        </a:rPr>
                      </a:br>
                      <a:r>
                        <a:rPr lang="en-US" sz="1100" dirty="0">
                          <a:effectLst/>
                        </a:rPr>
                        <a:t>PY 2017 will be based on repeat customers in the last year.</a:t>
                      </a:r>
                      <a:br>
                        <a:rPr lang="en-US" sz="1100" dirty="0">
                          <a:effectLst/>
                        </a:rPr>
                      </a:br>
                      <a:r>
                        <a:rPr lang="en-US" sz="1100" dirty="0">
                          <a:effectLst/>
                        </a:rPr>
                        <a:t>PY 2018 will be based on repeat customer in the last 2 years.</a:t>
                      </a:r>
                      <a:br>
                        <a:rPr lang="en-US" sz="1100" dirty="0">
                          <a:effectLst/>
                        </a:rPr>
                      </a:br>
                      <a:r>
                        <a:rPr lang="en-US" sz="1100" dirty="0">
                          <a:effectLst/>
                        </a:rPr>
                        <a:t>PY 2019 will be the first year the indicator will be based on repeat customers in the last 3 years.</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154984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76DC0E-05F1-428C-917B-F752496B0A9F}"/>
              </a:ext>
            </a:extLst>
          </p:cNvPr>
          <p:cNvSpPr>
            <a:spLocks noGrp="1"/>
          </p:cNvSpPr>
          <p:nvPr>
            <p:ph type="title"/>
          </p:nvPr>
        </p:nvSpPr>
        <p:spPr/>
        <p:txBody>
          <a:bodyPr/>
          <a:lstStyle/>
          <a:p>
            <a:r>
              <a:rPr lang="en-US" dirty="0"/>
              <a:t>Overview of </a:t>
            </a:r>
            <a:r>
              <a:rPr lang="en-US" dirty="0" smtClean="0"/>
              <a:t>Negotiations Requirements</a:t>
            </a:r>
            <a:endParaRPr lang="en-US" dirty="0"/>
          </a:p>
        </p:txBody>
      </p:sp>
      <p:sp>
        <p:nvSpPr>
          <p:cNvPr id="6" name="Content Placeholder 5">
            <a:extLst>
              <a:ext uri="{FF2B5EF4-FFF2-40B4-BE49-F238E27FC236}">
                <a16:creationId xmlns:a16="http://schemas.microsoft.com/office/drawing/2014/main" xmlns="" id="{8B0334B3-CF99-4FB9-972A-FEE5054D2356}"/>
              </a:ext>
            </a:extLst>
          </p:cNvPr>
          <p:cNvSpPr>
            <a:spLocks noGrp="1"/>
          </p:cNvSpPr>
          <p:nvPr>
            <p:ph idx="1"/>
          </p:nvPr>
        </p:nvSpPr>
        <p:spPr/>
        <p:txBody>
          <a:bodyPr>
            <a:normAutofit fontScale="92500" lnSpcReduction="10000"/>
          </a:bodyPr>
          <a:lstStyle/>
          <a:p>
            <a:pPr marL="0" indent="0">
              <a:buNone/>
            </a:pPr>
            <a:r>
              <a:rPr lang="en-US" b="1" dirty="0"/>
              <a:t>WIOA 116(b)(3)(A) requires the establishment of levels of performance for each performance indicator:  </a:t>
            </a:r>
          </a:p>
          <a:p>
            <a:r>
              <a:rPr lang="en-US" sz="2600" dirty="0"/>
              <a:t>(iv) Negotiations shall take place in two year intervals,  for the 1st two years (PY2016 and PY2017), and then 3rd and 4th years.</a:t>
            </a:r>
          </a:p>
          <a:p>
            <a:r>
              <a:rPr lang="en-US" sz="2600" dirty="0"/>
              <a:t>(v) Consideration of four factors when negotiating levels of performance for each indicator;</a:t>
            </a:r>
          </a:p>
          <a:p>
            <a:r>
              <a:rPr lang="en-US" sz="2600" dirty="0"/>
              <a:t>(viii) The statistical model will be used to make adjustments to the negotiated State levels of performance for actual economic conditions and participant characteristics.</a:t>
            </a:r>
          </a:p>
          <a:p>
            <a:endParaRPr lang="en-US" dirty="0"/>
          </a:p>
        </p:txBody>
      </p:sp>
      <p:sp>
        <p:nvSpPr>
          <p:cNvPr id="4" name="Slide Number Placeholder 3">
            <a:extLst>
              <a:ext uri="{FF2B5EF4-FFF2-40B4-BE49-F238E27FC236}">
                <a16:creationId xmlns:a16="http://schemas.microsoft.com/office/drawing/2014/main" xmlns="" id="{EB8EFC74-6E75-424F-A8E6-AC1991708FE6}"/>
              </a:ext>
            </a:extLst>
          </p:cNvPr>
          <p:cNvSpPr>
            <a:spLocks noGrp="1"/>
          </p:cNvSpPr>
          <p:nvPr>
            <p:ph type="sldNum" sz="quarter" idx="10"/>
          </p:nvPr>
        </p:nvSpPr>
        <p:spPr/>
        <p:txBody>
          <a:bodyPr/>
          <a:lstStyle/>
          <a:p>
            <a:fld id="{706D636C-90A3-4979-BA37-BAB384B22101}" type="slidenum">
              <a:rPr lang="en-US" smtClean="0"/>
              <a:pPr/>
              <a:t>32</a:t>
            </a:fld>
            <a:endParaRPr lang="en-US"/>
          </a:p>
        </p:txBody>
      </p:sp>
      <p:sp>
        <p:nvSpPr>
          <p:cNvPr id="7" name="Text Placeholder 6">
            <a:extLst>
              <a:ext uri="{FF2B5EF4-FFF2-40B4-BE49-F238E27FC236}">
                <a16:creationId xmlns:a16="http://schemas.microsoft.com/office/drawing/2014/main" xmlns="" id="{3ACD02CE-7175-4437-B605-E1C551FAD63B}"/>
              </a:ext>
            </a:extLst>
          </p:cNvPr>
          <p:cNvSpPr>
            <a:spLocks noGrp="1"/>
          </p:cNvSpPr>
          <p:nvPr>
            <p:ph type="body" sz="half" idx="2"/>
          </p:nvPr>
        </p:nvSpPr>
        <p:spPr/>
        <p:txBody>
          <a:bodyPr/>
          <a:lstStyle/>
          <a:p>
            <a:endParaRPr lang="en-US" dirty="0" smtClean="0"/>
          </a:p>
          <a:p>
            <a:endParaRPr lang="en-US" dirty="0"/>
          </a:p>
        </p:txBody>
      </p:sp>
    </p:spTree>
    <p:extLst>
      <p:ext uri="{BB962C8B-B14F-4D97-AF65-F5344CB8AC3E}">
        <p14:creationId xmlns:p14="http://schemas.microsoft.com/office/powerpoint/2010/main" val="148569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76DC0E-05F1-428C-917B-F752496B0A9F}"/>
              </a:ext>
            </a:extLst>
          </p:cNvPr>
          <p:cNvSpPr>
            <a:spLocks noGrp="1"/>
          </p:cNvSpPr>
          <p:nvPr>
            <p:ph type="title"/>
          </p:nvPr>
        </p:nvSpPr>
        <p:spPr/>
        <p:txBody>
          <a:bodyPr/>
          <a:lstStyle/>
          <a:p>
            <a:r>
              <a:rPr lang="en-US" dirty="0" smtClean="0"/>
              <a:t>Negotiations Requirements</a:t>
            </a:r>
            <a:endParaRPr lang="en-US" dirty="0"/>
          </a:p>
        </p:txBody>
      </p:sp>
      <p:sp>
        <p:nvSpPr>
          <p:cNvPr id="6" name="Content Placeholder 5">
            <a:extLst>
              <a:ext uri="{FF2B5EF4-FFF2-40B4-BE49-F238E27FC236}">
                <a16:creationId xmlns:a16="http://schemas.microsoft.com/office/drawing/2014/main" xmlns="" id="{8B0334B3-CF99-4FB9-972A-FEE5054D2356}"/>
              </a:ext>
            </a:extLst>
          </p:cNvPr>
          <p:cNvSpPr>
            <a:spLocks noGrp="1"/>
          </p:cNvSpPr>
          <p:nvPr>
            <p:ph idx="1"/>
          </p:nvPr>
        </p:nvSpPr>
        <p:spPr/>
        <p:txBody>
          <a:bodyPr>
            <a:normAutofit/>
          </a:bodyPr>
          <a:lstStyle/>
          <a:p>
            <a:pPr marL="0" indent="0">
              <a:buNone/>
            </a:pPr>
            <a:r>
              <a:rPr lang="en-US" sz="2600" b="1" dirty="0"/>
              <a:t>The negotiated levels for each indicator are based upon</a:t>
            </a:r>
            <a:r>
              <a:rPr lang="en-US" sz="2600" b="1" dirty="0" smtClean="0"/>
              <a:t>:</a:t>
            </a:r>
            <a:endParaRPr lang="en-US" sz="2600" b="1" dirty="0"/>
          </a:p>
          <a:p>
            <a:r>
              <a:rPr lang="en-US" sz="2400" dirty="0"/>
              <a:t>Comparison with adjusted performance levels of other States;</a:t>
            </a:r>
          </a:p>
          <a:p>
            <a:r>
              <a:rPr lang="en-US" sz="2400" b="1" dirty="0"/>
              <a:t>Adjustments of levels using an objective statistical model</a:t>
            </a:r>
            <a:r>
              <a:rPr lang="en-US" sz="2400" dirty="0"/>
              <a:t>;</a:t>
            </a:r>
          </a:p>
          <a:p>
            <a:r>
              <a:rPr lang="en-US" sz="2400" dirty="0"/>
              <a:t>Continuous improvement of each State; and</a:t>
            </a:r>
          </a:p>
          <a:p>
            <a:r>
              <a:rPr lang="en-US" sz="2400" dirty="0"/>
              <a:t>The requirements of the Government Performance and Results Act (GPRA).</a:t>
            </a:r>
          </a:p>
          <a:p>
            <a:endParaRPr lang="en-US" dirty="0"/>
          </a:p>
        </p:txBody>
      </p:sp>
      <p:sp>
        <p:nvSpPr>
          <p:cNvPr id="4" name="Slide Number Placeholder 3">
            <a:extLst>
              <a:ext uri="{FF2B5EF4-FFF2-40B4-BE49-F238E27FC236}">
                <a16:creationId xmlns:a16="http://schemas.microsoft.com/office/drawing/2014/main" xmlns="" id="{EB8EFC74-6E75-424F-A8E6-AC1991708FE6}"/>
              </a:ext>
            </a:extLst>
          </p:cNvPr>
          <p:cNvSpPr>
            <a:spLocks noGrp="1"/>
          </p:cNvSpPr>
          <p:nvPr>
            <p:ph type="sldNum" sz="quarter" idx="10"/>
          </p:nvPr>
        </p:nvSpPr>
        <p:spPr/>
        <p:txBody>
          <a:bodyPr/>
          <a:lstStyle/>
          <a:p>
            <a:fld id="{706D636C-90A3-4979-BA37-BAB384B22101}" type="slidenum">
              <a:rPr lang="en-US" smtClean="0"/>
              <a:pPr/>
              <a:t>33</a:t>
            </a:fld>
            <a:endParaRPr lang="en-US"/>
          </a:p>
        </p:txBody>
      </p:sp>
      <p:sp>
        <p:nvSpPr>
          <p:cNvPr id="7" name="Text Placeholder 6">
            <a:extLst>
              <a:ext uri="{FF2B5EF4-FFF2-40B4-BE49-F238E27FC236}">
                <a16:creationId xmlns:a16="http://schemas.microsoft.com/office/drawing/2014/main" xmlns="" id="{3ACD02CE-7175-4437-B605-E1C551FAD63B}"/>
              </a:ext>
            </a:extLst>
          </p:cNvPr>
          <p:cNvSpPr>
            <a:spLocks noGrp="1"/>
          </p:cNvSpPr>
          <p:nvPr>
            <p:ph type="body" sz="half" idx="2"/>
          </p:nvPr>
        </p:nvSpPr>
        <p:spPr/>
        <p:txBody>
          <a:bodyPr/>
          <a:lstStyle/>
          <a:p>
            <a:endParaRPr lang="en-US" dirty="0" smtClean="0"/>
          </a:p>
          <a:p>
            <a:endParaRPr lang="en-US" dirty="0"/>
          </a:p>
        </p:txBody>
      </p:sp>
    </p:spTree>
    <p:extLst>
      <p:ext uri="{BB962C8B-B14F-4D97-AF65-F5344CB8AC3E}">
        <p14:creationId xmlns:p14="http://schemas.microsoft.com/office/powerpoint/2010/main" val="32655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76DC0E-05F1-428C-917B-F752496B0A9F}"/>
              </a:ext>
            </a:extLst>
          </p:cNvPr>
          <p:cNvSpPr>
            <a:spLocks noGrp="1"/>
          </p:cNvSpPr>
          <p:nvPr>
            <p:ph type="title"/>
          </p:nvPr>
        </p:nvSpPr>
        <p:spPr/>
        <p:txBody>
          <a:bodyPr/>
          <a:lstStyle/>
          <a:p>
            <a:r>
              <a:rPr lang="en-US" dirty="0"/>
              <a:t>Statistical </a:t>
            </a:r>
            <a:r>
              <a:rPr lang="en-US" dirty="0" smtClean="0"/>
              <a:t>Model Requirements</a:t>
            </a:r>
            <a:endParaRPr lang="en-US" dirty="0"/>
          </a:p>
        </p:txBody>
      </p:sp>
      <p:sp>
        <p:nvSpPr>
          <p:cNvPr id="6" name="Content Placeholder 5">
            <a:extLst>
              <a:ext uri="{FF2B5EF4-FFF2-40B4-BE49-F238E27FC236}">
                <a16:creationId xmlns:a16="http://schemas.microsoft.com/office/drawing/2014/main" xmlns="" id="{8B0334B3-CF99-4FB9-972A-FEE5054D2356}"/>
              </a:ext>
            </a:extLst>
          </p:cNvPr>
          <p:cNvSpPr>
            <a:spLocks noGrp="1"/>
          </p:cNvSpPr>
          <p:nvPr>
            <p:ph idx="1"/>
          </p:nvPr>
        </p:nvSpPr>
        <p:spPr>
          <a:xfrm>
            <a:off x="539343" y="4067032"/>
            <a:ext cx="8065315" cy="2224585"/>
          </a:xfrm>
        </p:spPr>
        <p:txBody>
          <a:bodyPr numCol="2" anchor="ctr">
            <a:noAutofit/>
          </a:bodyPr>
          <a:lstStyle/>
          <a:p>
            <a:pPr marL="341313" lvl="1" indent="-231775"/>
            <a:r>
              <a:rPr lang="en-US" sz="2000" dirty="0"/>
              <a:t>Indicators of poor work history</a:t>
            </a:r>
          </a:p>
          <a:p>
            <a:pPr marL="341313" lvl="1" indent="-231775"/>
            <a:r>
              <a:rPr lang="en-US" sz="2000" dirty="0"/>
              <a:t>Lack of work experience</a:t>
            </a:r>
          </a:p>
          <a:p>
            <a:pPr marL="341313" lvl="1" indent="-231775"/>
            <a:r>
              <a:rPr lang="en-US" sz="2000" dirty="0"/>
              <a:t>Lack of educational or occupational skills attainment</a:t>
            </a:r>
          </a:p>
          <a:p>
            <a:pPr marL="341313" lvl="1" indent="-231775"/>
            <a:r>
              <a:rPr lang="en-US" sz="2000" dirty="0"/>
              <a:t>Dislocation from high-wage or high-benefit </a:t>
            </a:r>
            <a:r>
              <a:rPr lang="en-US" sz="2000" dirty="0" smtClean="0"/>
              <a:t>employment</a:t>
            </a:r>
            <a:endParaRPr lang="en-US" sz="2000" dirty="0"/>
          </a:p>
          <a:p>
            <a:pPr marL="463550" lvl="1" indent="-231775"/>
            <a:r>
              <a:rPr lang="en-US" sz="2000" dirty="0"/>
              <a:t>Low levels of literacy or English proficiency</a:t>
            </a:r>
          </a:p>
          <a:p>
            <a:pPr marL="463550" lvl="1" indent="-231775"/>
            <a:r>
              <a:rPr lang="en-US" sz="2000" dirty="0"/>
              <a:t>Disability status</a:t>
            </a:r>
          </a:p>
          <a:p>
            <a:pPr marL="463550" lvl="1" indent="-231775"/>
            <a:r>
              <a:rPr lang="en-US" sz="2000" dirty="0"/>
              <a:t>Homelessness</a:t>
            </a:r>
          </a:p>
          <a:p>
            <a:pPr marL="463550" lvl="1" indent="-231775"/>
            <a:r>
              <a:rPr lang="en-US" sz="2000" dirty="0"/>
              <a:t>Ex-offender status</a:t>
            </a:r>
          </a:p>
          <a:p>
            <a:pPr marL="463550" lvl="1" indent="-231775"/>
            <a:r>
              <a:rPr lang="en-US" sz="2000" dirty="0"/>
              <a:t>Welfare </a:t>
            </a:r>
            <a:r>
              <a:rPr lang="en-US" sz="2000" dirty="0" smtClean="0"/>
              <a:t>dependency</a:t>
            </a:r>
          </a:p>
        </p:txBody>
      </p:sp>
      <p:sp>
        <p:nvSpPr>
          <p:cNvPr id="4" name="Slide Number Placeholder 3">
            <a:extLst>
              <a:ext uri="{FF2B5EF4-FFF2-40B4-BE49-F238E27FC236}">
                <a16:creationId xmlns:a16="http://schemas.microsoft.com/office/drawing/2014/main" xmlns="" id="{EB8EFC74-6E75-424F-A8E6-AC1991708FE6}"/>
              </a:ext>
            </a:extLst>
          </p:cNvPr>
          <p:cNvSpPr>
            <a:spLocks noGrp="1"/>
          </p:cNvSpPr>
          <p:nvPr>
            <p:ph type="sldNum" sz="quarter" idx="10"/>
          </p:nvPr>
        </p:nvSpPr>
        <p:spPr/>
        <p:txBody>
          <a:bodyPr/>
          <a:lstStyle/>
          <a:p>
            <a:fld id="{706D636C-90A3-4979-BA37-BAB384B22101}" type="slidenum">
              <a:rPr lang="en-US" smtClean="0"/>
              <a:pPr/>
              <a:t>34</a:t>
            </a:fld>
            <a:endParaRPr lang="en-US"/>
          </a:p>
        </p:txBody>
      </p:sp>
      <p:sp>
        <p:nvSpPr>
          <p:cNvPr id="7" name="Text Placeholder 6">
            <a:extLst>
              <a:ext uri="{FF2B5EF4-FFF2-40B4-BE49-F238E27FC236}">
                <a16:creationId xmlns:a16="http://schemas.microsoft.com/office/drawing/2014/main" xmlns="" id="{3ACD02CE-7175-4437-B605-E1C551FAD63B}"/>
              </a:ext>
            </a:extLst>
          </p:cNvPr>
          <p:cNvSpPr>
            <a:spLocks noGrp="1"/>
          </p:cNvSpPr>
          <p:nvPr>
            <p:ph type="body" sz="half" idx="2"/>
          </p:nvPr>
        </p:nvSpPr>
        <p:spPr/>
        <p:txBody>
          <a:bodyPr/>
          <a:lstStyle/>
          <a:p>
            <a:endParaRPr lang="en-US" dirty="0" smtClean="0"/>
          </a:p>
          <a:p>
            <a:endParaRPr lang="en-US" dirty="0"/>
          </a:p>
        </p:txBody>
      </p:sp>
      <p:sp>
        <p:nvSpPr>
          <p:cNvPr id="9" name="Content Placeholder 5">
            <a:extLst>
              <a:ext uri="{FF2B5EF4-FFF2-40B4-BE49-F238E27FC236}">
                <a16:creationId xmlns:a16="http://schemas.microsoft.com/office/drawing/2014/main" xmlns="" id="{8B0334B3-CF99-4FB9-972A-FEE5054D2356}"/>
              </a:ext>
            </a:extLst>
          </p:cNvPr>
          <p:cNvSpPr txBox="1">
            <a:spLocks/>
          </p:cNvSpPr>
          <p:nvPr/>
        </p:nvSpPr>
        <p:spPr>
          <a:xfrm>
            <a:off x="539343" y="1719618"/>
            <a:ext cx="8065315" cy="2374710"/>
          </a:xfrm>
          <a:prstGeom prst="rect">
            <a:avLst/>
          </a:prstGeom>
        </p:spPr>
        <p:txBody>
          <a:bodyPr vert="horz" lIns="91440" tIns="45720" rIns="91440" bIns="91440" rtlCol="0">
            <a:normAutofit fontScale="92500"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en-US" sz="2600" dirty="0" smtClean="0"/>
              <a:t>The Model must consider States’ </a:t>
            </a:r>
            <a:r>
              <a:rPr lang="en-US" sz="2600" b="1" dirty="0" smtClean="0"/>
              <a:t>actual economic conditions</a:t>
            </a:r>
            <a:r>
              <a:rPr lang="en-US" sz="2600" dirty="0" smtClean="0"/>
              <a:t>, including</a:t>
            </a:r>
            <a:r>
              <a:rPr lang="en-US" sz="2400" dirty="0" smtClean="0"/>
              <a:t>;</a:t>
            </a:r>
          </a:p>
          <a:p>
            <a:pPr lvl="1"/>
            <a:r>
              <a:rPr lang="en-US" sz="2200" dirty="0" smtClean="0"/>
              <a:t>Differences in Unemployment Rate</a:t>
            </a:r>
          </a:p>
          <a:p>
            <a:pPr lvl="1"/>
            <a:r>
              <a:rPr lang="en-US" sz="2200" dirty="0" smtClean="0"/>
              <a:t>Differences in job losses or gains in particular industries</a:t>
            </a:r>
          </a:p>
          <a:p>
            <a:pPr marL="0" indent="0">
              <a:buNone/>
            </a:pPr>
            <a:r>
              <a:rPr lang="en-US" sz="2600" dirty="0" smtClean="0"/>
              <a:t>The Model must </a:t>
            </a:r>
            <a:r>
              <a:rPr lang="en-US" sz="2600" b="1" dirty="0" smtClean="0"/>
              <a:t>also consider the characteristics of participants at the time of enrollment</a:t>
            </a:r>
            <a:r>
              <a:rPr lang="en-US" sz="2600" dirty="0" smtClean="0"/>
              <a:t>;</a:t>
            </a:r>
          </a:p>
        </p:txBody>
      </p:sp>
    </p:spTree>
    <p:extLst>
      <p:ext uri="{BB962C8B-B14F-4D97-AF65-F5344CB8AC3E}">
        <p14:creationId xmlns:p14="http://schemas.microsoft.com/office/powerpoint/2010/main" val="257376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the Model</a:t>
            </a:r>
          </a:p>
        </p:txBody>
      </p:sp>
      <p:sp>
        <p:nvSpPr>
          <p:cNvPr id="3" name="Content Placeholder 2"/>
          <p:cNvSpPr>
            <a:spLocks noGrp="1"/>
          </p:cNvSpPr>
          <p:nvPr>
            <p:ph idx="1"/>
          </p:nvPr>
        </p:nvSpPr>
        <p:spPr/>
        <p:txBody>
          <a:bodyPr>
            <a:normAutofit/>
          </a:bodyPr>
          <a:lstStyle/>
          <a:p>
            <a:pPr marL="0" indent="0">
              <a:buNone/>
            </a:pPr>
            <a:r>
              <a:rPr lang="en-US" sz="2600" dirty="0"/>
              <a:t>The model is required to include two </a:t>
            </a:r>
            <a:r>
              <a:rPr lang="en-US" sz="2600" dirty="0" smtClean="0"/>
              <a:t>types of elements</a:t>
            </a:r>
            <a:r>
              <a:rPr lang="en-US" sz="2600" dirty="0"/>
              <a:t>:</a:t>
            </a:r>
          </a:p>
          <a:p>
            <a:r>
              <a:rPr lang="en-US" sz="2400" b="1" dirty="0" smtClean="0"/>
              <a:t>Participant </a:t>
            </a:r>
            <a:r>
              <a:rPr lang="en-US" sz="2400" b="1" dirty="0"/>
              <a:t>Characteristics </a:t>
            </a:r>
            <a:r>
              <a:rPr lang="en-US" sz="2400" dirty="0"/>
              <a:t>– variables are presented as percentages of the total exiters for the particular cohort</a:t>
            </a:r>
            <a:r>
              <a:rPr lang="en-US" sz="2400" dirty="0" smtClean="0"/>
              <a:t>.</a:t>
            </a:r>
            <a:endParaRPr lang="en-US" sz="2400" dirty="0"/>
          </a:p>
          <a:p>
            <a:r>
              <a:rPr lang="en-US" sz="2400" b="1" dirty="0"/>
              <a:t>Economic Conditions </a:t>
            </a:r>
            <a:r>
              <a:rPr lang="en-US" sz="2400" dirty="0"/>
              <a:t>– variables are presented as percentages of total employment level by industrial sector and the State unemployment rate</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35</a:t>
            </a:fld>
            <a:endParaRPr lang="en-US"/>
          </a:p>
        </p:txBody>
      </p:sp>
      <p:sp>
        <p:nvSpPr>
          <p:cNvPr id="5" name="Text Placeholder 4"/>
          <p:cNvSpPr>
            <a:spLocks noGrp="1"/>
          </p:cNvSpPr>
          <p:nvPr>
            <p:ph type="body" sz="half" idx="2"/>
          </p:nvPr>
        </p:nvSpPr>
        <p:spPr/>
        <p:txBody>
          <a:bodyPr/>
          <a:lstStyle/>
          <a:p>
            <a:endParaRPr lang="en-US" dirty="0" smtClean="0"/>
          </a:p>
          <a:p>
            <a:endParaRPr lang="en-US" dirty="0"/>
          </a:p>
        </p:txBody>
      </p:sp>
    </p:spTree>
    <p:extLst>
      <p:ext uri="{BB962C8B-B14F-4D97-AF65-F5344CB8AC3E}">
        <p14:creationId xmlns:p14="http://schemas.microsoft.com/office/powerpoint/2010/main" val="2345865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the Model</a:t>
            </a:r>
            <a:br>
              <a:rPr lang="en-US" dirty="0"/>
            </a:br>
            <a:r>
              <a:rPr lang="en-US" sz="2000" dirty="0"/>
              <a:t>(cont’d</a:t>
            </a:r>
            <a:r>
              <a:rPr lang="en-US" sz="2000" dirty="0" smtClean="0"/>
              <a:t>)</a:t>
            </a:r>
            <a:endParaRPr lang="en-US" sz="2000" dirty="0"/>
          </a:p>
        </p:txBody>
      </p:sp>
      <p:sp>
        <p:nvSpPr>
          <p:cNvPr id="3" name="Content Placeholder 2"/>
          <p:cNvSpPr>
            <a:spLocks noGrp="1"/>
          </p:cNvSpPr>
          <p:nvPr>
            <p:ph idx="1"/>
          </p:nvPr>
        </p:nvSpPr>
        <p:spPr>
          <a:xfrm>
            <a:off x="628650" y="1770615"/>
            <a:ext cx="7955280" cy="1218245"/>
          </a:xfrm>
        </p:spPr>
        <p:txBody>
          <a:bodyPr>
            <a:normAutofit/>
          </a:bodyPr>
          <a:lstStyle/>
          <a:p>
            <a:pPr marL="0" indent="0">
              <a:buNone/>
            </a:pPr>
            <a:r>
              <a:rPr lang="en-US" sz="2600" dirty="0"/>
              <a:t>In addition to required elements, </a:t>
            </a:r>
            <a:r>
              <a:rPr lang="en-US" sz="2600" b="1" dirty="0"/>
              <a:t>other relevant characteristics of participants served are captured</a:t>
            </a:r>
            <a:r>
              <a:rPr lang="en-US" sz="2600" dirty="0"/>
              <a:t>, including:</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36</a:t>
            </a:fld>
            <a:endParaRPr lang="en-US"/>
          </a:p>
        </p:txBody>
      </p:sp>
      <p:sp>
        <p:nvSpPr>
          <p:cNvPr id="5" name="Text Placeholder 4"/>
          <p:cNvSpPr>
            <a:spLocks noGrp="1"/>
          </p:cNvSpPr>
          <p:nvPr>
            <p:ph type="body" sz="half" idx="2"/>
          </p:nvPr>
        </p:nvSpPr>
        <p:spPr/>
        <p:txBody>
          <a:bodyPr/>
          <a:lstStyle/>
          <a:p>
            <a:endParaRPr lang="en-US" dirty="0" smtClean="0"/>
          </a:p>
          <a:p>
            <a:endParaRPr lang="en-US" dirty="0" smtClean="0"/>
          </a:p>
        </p:txBody>
      </p:sp>
      <p:sp>
        <p:nvSpPr>
          <p:cNvPr id="7" name="Content Placeholder 2"/>
          <p:cNvSpPr txBox="1">
            <a:spLocks/>
          </p:cNvSpPr>
          <p:nvPr/>
        </p:nvSpPr>
        <p:spPr>
          <a:xfrm>
            <a:off x="781050" y="2919301"/>
            <a:ext cx="7955280" cy="1106789"/>
          </a:xfrm>
          <a:prstGeom prst="rect">
            <a:avLst/>
          </a:prstGeom>
        </p:spPr>
        <p:txBody>
          <a:bodyPr vert="horz" lIns="1828800" tIns="45720" rIns="91440" bIns="45720" numCol="2" rtlCol="0" anchor="ctr" anchorCtr="0">
            <a:normAutofit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smtClean="0"/>
              <a:t>Gender</a:t>
            </a:r>
          </a:p>
          <a:p>
            <a:pPr lvl="1"/>
            <a:r>
              <a:rPr lang="en-US" sz="2000" dirty="0" smtClean="0"/>
              <a:t>Age</a:t>
            </a:r>
          </a:p>
          <a:p>
            <a:pPr lvl="1"/>
            <a:r>
              <a:rPr lang="en-US" sz="2000" dirty="0" smtClean="0"/>
              <a:t>Race/Ethnicity</a:t>
            </a:r>
          </a:p>
          <a:p>
            <a:pPr marL="231775" lvl="1" indent="-231775"/>
            <a:r>
              <a:rPr lang="en-US" sz="2000" dirty="0" smtClean="0"/>
              <a:t>Education Level</a:t>
            </a:r>
          </a:p>
          <a:p>
            <a:pPr marL="231775" lvl="1" indent="-231775"/>
            <a:r>
              <a:rPr lang="en-US" sz="2000" dirty="0" smtClean="0"/>
              <a:t>Employment Status at Participation</a:t>
            </a:r>
          </a:p>
        </p:txBody>
      </p:sp>
      <p:sp>
        <p:nvSpPr>
          <p:cNvPr id="8" name="Content Placeholder 2"/>
          <p:cNvSpPr txBox="1">
            <a:spLocks/>
          </p:cNvSpPr>
          <p:nvPr/>
        </p:nvSpPr>
        <p:spPr>
          <a:xfrm>
            <a:off x="490438" y="4026090"/>
            <a:ext cx="8163124" cy="2279176"/>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en-US" sz="2400" dirty="0" smtClean="0"/>
              <a:t>For reference, </a:t>
            </a:r>
            <a:r>
              <a:rPr lang="en-US" sz="2400" b="1" dirty="0" smtClean="0"/>
              <a:t>details of the variables</a:t>
            </a:r>
            <a:r>
              <a:rPr lang="en-US" sz="2400" dirty="0" smtClean="0"/>
              <a:t> can be found here:</a:t>
            </a:r>
            <a:endParaRPr lang="en-US" sz="2400" dirty="0" smtClean="0">
              <a:hlinkClick r:id="rId2"/>
            </a:endParaRPr>
          </a:p>
          <a:p>
            <a:pPr marL="457200" lvl="1" indent="0">
              <a:lnSpc>
                <a:spcPct val="100000"/>
              </a:lnSpc>
              <a:buNone/>
            </a:pPr>
            <a:endParaRPr lang="en-US" sz="500" dirty="0" smtClean="0">
              <a:hlinkClick r:id="rId2"/>
            </a:endParaRPr>
          </a:p>
          <a:p>
            <a:pPr lvl="1"/>
            <a:r>
              <a:rPr lang="en-US" sz="2000" dirty="0" smtClean="0">
                <a:hlinkClick r:id="rId2"/>
              </a:rPr>
              <a:t>https</a:t>
            </a:r>
            <a:r>
              <a:rPr lang="en-US" sz="2000" dirty="0">
                <a:hlinkClick r:id="rId2"/>
              </a:rPr>
              <a:t>://</a:t>
            </a:r>
            <a:r>
              <a:rPr lang="en-US" sz="2000" dirty="0" smtClean="0">
                <a:hlinkClick r:id="rId2"/>
              </a:rPr>
              <a:t>www.doleta.gov/performance/guidance/docs/WIOA_Statistical_Model_Methodology_Report-6-24-2016.pdf</a:t>
            </a:r>
            <a:endParaRPr lang="en-US" sz="2000" dirty="0"/>
          </a:p>
          <a:p>
            <a:pPr lvl="1"/>
            <a:r>
              <a:rPr lang="en-US" sz="2000" dirty="0">
                <a:hlinkClick r:id="rId3"/>
              </a:rPr>
              <a:t>https://</a:t>
            </a:r>
            <a:r>
              <a:rPr lang="en-US" sz="2000" dirty="0" smtClean="0">
                <a:hlinkClick r:id="rId3"/>
              </a:rPr>
              <a:t>wdr.doleta.gov/directives/attach/TEGL/TEGL_26-15-Attachment-II_Acc.pdf</a:t>
            </a:r>
            <a:endParaRPr lang="en-US" sz="2000" dirty="0"/>
          </a:p>
          <a:p>
            <a:pPr lvl="1"/>
            <a:endParaRPr lang="en-US" dirty="0" smtClean="0"/>
          </a:p>
          <a:p>
            <a:pPr lvl="1"/>
            <a:endParaRPr lang="en-US" dirty="0" smtClean="0"/>
          </a:p>
          <a:p>
            <a:pPr marL="0" indent="0">
              <a:buFont typeface="Wingdings 2" panose="05020102010507070707" pitchFamily="18" charset="2"/>
              <a:buNone/>
            </a:pPr>
            <a:endParaRPr lang="en-US" dirty="0"/>
          </a:p>
        </p:txBody>
      </p:sp>
    </p:spTree>
    <p:extLst>
      <p:ext uri="{BB962C8B-B14F-4D97-AF65-F5344CB8AC3E}">
        <p14:creationId xmlns:p14="http://schemas.microsoft.com/office/powerpoint/2010/main" val="1176484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the Model: Baseline Indicators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Those indicators where there are insufficient data yet to support the statistical model have been designated as </a:t>
            </a:r>
            <a:r>
              <a:rPr lang="en-US" b="1" dirty="0"/>
              <a:t>Baseline Indicators</a:t>
            </a:r>
            <a:r>
              <a:rPr lang="en-US" dirty="0" smtClean="0"/>
              <a:t>.</a:t>
            </a:r>
            <a:endParaRPr lang="en-US" dirty="0"/>
          </a:p>
          <a:p>
            <a:pPr marL="0" indent="0">
              <a:buNone/>
            </a:pPr>
            <a:r>
              <a:rPr lang="en-US" dirty="0"/>
              <a:t>Baseline Indicators, by core program title, include</a:t>
            </a:r>
            <a:r>
              <a:rPr lang="en-US" dirty="0" smtClean="0"/>
              <a:t>:</a:t>
            </a:r>
            <a:endParaRPr lang="en-US" dirty="0"/>
          </a:p>
          <a:p>
            <a:r>
              <a:rPr lang="en-US" dirty="0"/>
              <a:t>For Title I:  </a:t>
            </a:r>
          </a:p>
          <a:p>
            <a:pPr lvl="1"/>
            <a:r>
              <a:rPr lang="en-US" dirty="0"/>
              <a:t>Measurable Skill Gains, </a:t>
            </a:r>
          </a:p>
          <a:p>
            <a:pPr lvl="1"/>
            <a:r>
              <a:rPr lang="en-US" dirty="0"/>
              <a:t>Effectiveness in Serving Employers, </a:t>
            </a:r>
          </a:p>
          <a:p>
            <a:pPr lvl="1"/>
            <a:r>
              <a:rPr lang="en-US" dirty="0"/>
              <a:t>Median Earnings (Youth program only</a:t>
            </a:r>
            <a:r>
              <a:rPr lang="en-US" dirty="0" smtClean="0"/>
              <a:t>)</a:t>
            </a:r>
            <a:endParaRPr lang="en-US" dirty="0"/>
          </a:p>
          <a:p>
            <a:r>
              <a:rPr lang="en-US" dirty="0"/>
              <a:t>For Title III: </a:t>
            </a:r>
          </a:p>
          <a:p>
            <a:pPr lvl="1"/>
            <a:r>
              <a:rPr lang="en-US" dirty="0"/>
              <a:t>Effectiveness in Serving Employers </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37</a:t>
            </a:fld>
            <a:endParaRPr lang="en-US"/>
          </a:p>
        </p:txBody>
      </p:sp>
      <p:sp>
        <p:nvSpPr>
          <p:cNvPr id="5" name="Text Placeholder 4"/>
          <p:cNvSpPr>
            <a:spLocks noGrp="1"/>
          </p:cNvSpPr>
          <p:nvPr>
            <p:ph type="body" sz="half" idx="2"/>
          </p:nvPr>
        </p:nvSpPr>
        <p:spPr/>
        <p:txBody>
          <a:bodyPr/>
          <a:lstStyle/>
          <a:p>
            <a:endParaRPr lang="en-US" dirty="0" smtClean="0"/>
          </a:p>
          <a:p>
            <a:endParaRPr lang="en-US" dirty="0"/>
          </a:p>
        </p:txBody>
      </p:sp>
    </p:spTree>
    <p:extLst>
      <p:ext uri="{BB962C8B-B14F-4D97-AF65-F5344CB8AC3E}">
        <p14:creationId xmlns:p14="http://schemas.microsoft.com/office/powerpoint/2010/main" val="276462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Success or Failure</a:t>
            </a:r>
          </a:p>
        </p:txBody>
      </p:sp>
      <p:sp>
        <p:nvSpPr>
          <p:cNvPr id="3" name="Content Placeholder 2"/>
          <p:cNvSpPr>
            <a:spLocks noGrp="1"/>
          </p:cNvSpPr>
          <p:nvPr>
            <p:ph idx="1"/>
          </p:nvPr>
        </p:nvSpPr>
        <p:spPr/>
        <p:txBody>
          <a:bodyPr/>
          <a:lstStyle/>
          <a:p>
            <a:pPr marL="0" indent="0" algn="ctr">
              <a:buNone/>
            </a:pPr>
            <a:r>
              <a:rPr lang="en-US" dirty="0"/>
              <a:t>Is this my final answer</a:t>
            </a:r>
            <a:r>
              <a:rPr lang="en-US" dirty="0" smtClean="0"/>
              <a:t>?</a:t>
            </a:r>
            <a:endParaRPr lang="en-US" dirty="0"/>
          </a:p>
          <a:p>
            <a:pPr marL="0" indent="0">
              <a:buNone/>
            </a:pPr>
            <a:r>
              <a:rPr lang="en-US" dirty="0"/>
              <a:t>The model </a:t>
            </a:r>
            <a:r>
              <a:rPr lang="en-US" b="1" dirty="0"/>
              <a:t>must be applied at the end of the program year to adjust </a:t>
            </a:r>
            <a:r>
              <a:rPr lang="en-US" dirty="0"/>
              <a:t>the negotiated State levels of performance for:</a:t>
            </a:r>
          </a:p>
          <a:p>
            <a:pPr lvl="1"/>
            <a:r>
              <a:rPr lang="en-US" dirty="0"/>
              <a:t>Actual participant characteristics, </a:t>
            </a:r>
            <a:r>
              <a:rPr lang="en-US" dirty="0" smtClean="0"/>
              <a:t>and</a:t>
            </a:r>
          </a:p>
          <a:p>
            <a:pPr lvl="1"/>
            <a:r>
              <a:rPr lang="en-US" dirty="0" smtClean="0"/>
              <a:t>Actual </a:t>
            </a:r>
            <a:r>
              <a:rPr lang="en-US" dirty="0"/>
              <a:t>economic </a:t>
            </a:r>
            <a:r>
              <a:rPr lang="en-US" dirty="0" smtClean="0"/>
              <a:t>conditions</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38</a:t>
            </a:fld>
            <a:endParaRPr lang="en-US"/>
          </a:p>
        </p:txBody>
      </p:sp>
      <p:sp>
        <p:nvSpPr>
          <p:cNvPr id="5" name="Text Placeholder 4"/>
          <p:cNvSpPr>
            <a:spLocks noGrp="1"/>
          </p:cNvSpPr>
          <p:nvPr>
            <p:ph type="body" sz="half" idx="2"/>
          </p:nvPr>
        </p:nvSpPr>
        <p:spPr/>
        <p:txBody>
          <a:bodyPr/>
          <a:lstStyle/>
          <a:p>
            <a:endParaRPr lang="en-US" dirty="0" smtClean="0"/>
          </a:p>
          <a:p>
            <a:endParaRPr lang="en-US" dirty="0"/>
          </a:p>
        </p:txBody>
      </p:sp>
    </p:spTree>
    <p:extLst>
      <p:ext uri="{BB962C8B-B14F-4D97-AF65-F5344CB8AC3E}">
        <p14:creationId xmlns:p14="http://schemas.microsoft.com/office/powerpoint/2010/main" val="4041847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85" y="585843"/>
            <a:ext cx="7955280" cy="1051560"/>
          </a:xfrm>
        </p:spPr>
        <p:txBody>
          <a:bodyPr>
            <a:normAutofit fontScale="90000"/>
          </a:bodyPr>
          <a:lstStyle/>
          <a:p>
            <a:r>
              <a:rPr lang="en-US" dirty="0" smtClean="0"/>
              <a:t>Key Takeaways on Negotiation and the Statistical Adjustment Model for the</a:t>
            </a:r>
            <a:br>
              <a:rPr lang="en-US" dirty="0" smtClean="0"/>
            </a:br>
            <a:r>
              <a:rPr lang="en-US" dirty="0" smtClean="0"/>
              <a:t> Youth Indicators</a:t>
            </a:r>
            <a:endParaRPr lang="en-US" dirty="0"/>
          </a:p>
        </p:txBody>
      </p:sp>
      <p:sp>
        <p:nvSpPr>
          <p:cNvPr id="3" name="Content Placeholder 2"/>
          <p:cNvSpPr>
            <a:spLocks noGrp="1"/>
          </p:cNvSpPr>
          <p:nvPr>
            <p:ph idx="1"/>
          </p:nvPr>
        </p:nvSpPr>
        <p:spPr/>
        <p:txBody>
          <a:bodyPr>
            <a:normAutofit/>
          </a:bodyPr>
          <a:lstStyle/>
          <a:p>
            <a:r>
              <a:rPr lang="en-US" dirty="0" smtClean="0"/>
              <a:t>Keep in mind that many of the indicators are still in their baseline period</a:t>
            </a:r>
          </a:p>
          <a:p>
            <a:r>
              <a:rPr lang="en-US" dirty="0" smtClean="0"/>
              <a:t>Keep in mind that characteristics of hard to serve youth are factored into the statistical adjustment model</a:t>
            </a:r>
          </a:p>
          <a:p>
            <a:r>
              <a:rPr lang="en-US" dirty="0" smtClean="0"/>
              <a:t>When negotiating levels keep in mind:</a:t>
            </a:r>
            <a:endParaRPr lang="en-US" dirty="0"/>
          </a:p>
          <a:p>
            <a:pPr lvl="1"/>
            <a:r>
              <a:rPr lang="en-US" dirty="0" smtClean="0"/>
              <a:t>Median Earnings impact on youth who work part-time while in postsecondary or training</a:t>
            </a:r>
          </a:p>
          <a:p>
            <a:pPr lvl="1"/>
            <a:r>
              <a:rPr lang="en-US" dirty="0" smtClean="0"/>
              <a:t>Measurable Skill Gains impact for those who enroll late in the program year</a:t>
            </a:r>
            <a:endParaRPr lang="en-US" dirty="0"/>
          </a:p>
        </p:txBody>
      </p:sp>
    </p:spTree>
    <p:extLst>
      <p:ext uri="{BB962C8B-B14F-4D97-AF65-F5344CB8AC3E}">
        <p14:creationId xmlns:p14="http://schemas.microsoft.com/office/powerpoint/2010/main" val="75528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Our Journey Together TA Series</a:t>
            </a:r>
            <a:br>
              <a:rPr lang="en-US" sz="3200" i="1" dirty="0"/>
            </a:br>
            <a:r>
              <a:rPr lang="en-US" sz="3200" dirty="0"/>
              <a:t>Two Day Kick-off </a:t>
            </a:r>
            <a:r>
              <a:rPr lang="en-US" sz="3200" dirty="0" smtClean="0"/>
              <a:t>Webinars</a:t>
            </a:r>
            <a:endParaRPr lang="en-US" sz="3200" dirty="0"/>
          </a:p>
        </p:txBody>
      </p:sp>
      <p:sp>
        <p:nvSpPr>
          <p:cNvPr id="3" name="Content Placeholder 2"/>
          <p:cNvSpPr>
            <a:spLocks noGrp="1"/>
          </p:cNvSpPr>
          <p:nvPr>
            <p:ph idx="1"/>
          </p:nvPr>
        </p:nvSpPr>
        <p:spPr/>
        <p:txBody>
          <a:bodyPr>
            <a:normAutofit fontScale="92500" lnSpcReduction="20000"/>
          </a:bodyPr>
          <a:lstStyle/>
          <a:p>
            <a:r>
              <a:rPr lang="en-US" b="1" u="sng" dirty="0" smtClean="0">
                <a:hlinkClick r:id="rId2"/>
              </a:rPr>
              <a:t>Series </a:t>
            </a:r>
            <a:r>
              <a:rPr lang="en-US" b="1" u="sng" dirty="0">
                <a:hlinkClick r:id="rId2"/>
              </a:rPr>
              <a:t>Kick-Off: Where we’ve been, where we are now and where we’re going!</a:t>
            </a:r>
            <a:r>
              <a:rPr lang="en-US" b="1" dirty="0"/>
              <a:t> </a:t>
            </a:r>
            <a:br>
              <a:rPr lang="en-US" b="1" dirty="0"/>
            </a:br>
            <a:r>
              <a:rPr lang="en-US" b="1" dirty="0"/>
              <a:t>Tuesday, October 24, 2017 at 11:30 AM ET </a:t>
            </a:r>
            <a:endParaRPr lang="en-US" dirty="0"/>
          </a:p>
          <a:p>
            <a:r>
              <a:rPr lang="en-US" b="1" u="sng" dirty="0" smtClean="0">
                <a:hlinkClick r:id="rId3"/>
              </a:rPr>
              <a:t>WIOA </a:t>
            </a:r>
            <a:r>
              <a:rPr lang="en-US" b="1" u="sng" dirty="0">
                <a:hlinkClick r:id="rId3"/>
              </a:rPr>
              <a:t>Youth Eligibility Live Question and Answer Session</a:t>
            </a:r>
            <a:r>
              <a:rPr lang="en-US" b="1" dirty="0"/>
              <a:t/>
            </a:r>
            <a:br>
              <a:rPr lang="en-US" b="1" dirty="0"/>
            </a:br>
            <a:r>
              <a:rPr lang="en-US" b="1" dirty="0"/>
              <a:t>Tuesday, October 24, 2017 at 2:30 PM ET </a:t>
            </a:r>
            <a:endParaRPr lang="en-US" dirty="0"/>
          </a:p>
          <a:p>
            <a:r>
              <a:rPr lang="en-US" b="1" u="sng" dirty="0" smtClean="0">
                <a:hlinkClick r:id="rId4"/>
              </a:rPr>
              <a:t>Coming </a:t>
            </a:r>
            <a:r>
              <a:rPr lang="en-US" b="1" u="sng" dirty="0">
                <a:hlinkClick r:id="rId4"/>
              </a:rPr>
              <a:t>Together at the Table--The Power of Youth Committees to Convene, Coordinate and Collectively Impact Youth Lives</a:t>
            </a:r>
            <a:r>
              <a:rPr lang="en-US" b="1" dirty="0"/>
              <a:t/>
            </a:r>
            <a:br>
              <a:rPr lang="en-US" b="1" dirty="0"/>
            </a:br>
            <a:r>
              <a:rPr lang="en-US" b="1" dirty="0"/>
              <a:t>Wednesday, October 25, 2017 at 11:30 AM ET  </a:t>
            </a:r>
            <a:r>
              <a:rPr lang="en-US" dirty="0"/>
              <a:t> </a:t>
            </a:r>
          </a:p>
          <a:p>
            <a:r>
              <a:rPr lang="en-US" b="1" u="sng" dirty="0" smtClean="0">
                <a:hlinkClick r:id="rId5"/>
              </a:rPr>
              <a:t>WIOA </a:t>
            </a:r>
            <a:r>
              <a:rPr lang="en-US" b="1" u="sng" dirty="0">
                <a:hlinkClick r:id="rId5"/>
              </a:rPr>
              <a:t>Youth Performance Accountability</a:t>
            </a:r>
            <a:r>
              <a:rPr lang="en-US" b="1" dirty="0"/>
              <a:t>  </a:t>
            </a:r>
            <a:r>
              <a:rPr lang="en-US" b="1" u="sng" dirty="0">
                <a:hlinkClick r:id="rId6"/>
              </a:rPr>
              <a:t/>
            </a:r>
            <a:br>
              <a:rPr lang="en-US" b="1" u="sng" dirty="0">
                <a:hlinkClick r:id="rId6"/>
              </a:rPr>
            </a:br>
            <a:r>
              <a:rPr lang="en-US" b="1" dirty="0"/>
              <a:t>Wednesday, October 25, 2017 at 2:30 PM ET</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a:t>
            </a:fld>
            <a:endParaRPr lang="en-US"/>
          </a:p>
        </p:txBody>
      </p:sp>
    </p:spTree>
    <p:extLst>
      <p:ext uri="{BB962C8B-B14F-4D97-AF65-F5344CB8AC3E}">
        <p14:creationId xmlns:p14="http://schemas.microsoft.com/office/powerpoint/2010/main" val="873242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B7772EF-269F-4291-BE88-2FED5287E897}"/>
              </a:ext>
            </a:extLst>
          </p:cNvPr>
          <p:cNvSpPr>
            <a:spLocks noGrp="1"/>
          </p:cNvSpPr>
          <p:nvPr>
            <p:ph sz="half" idx="1"/>
          </p:nvPr>
        </p:nvSpPr>
        <p:spPr/>
        <p:txBody>
          <a:bodyPr/>
          <a:lstStyle/>
          <a:p>
            <a:r>
              <a:rPr lang="en-US" dirty="0"/>
              <a:t>Workforce Innovation and Opportunity Act, Pub. L. 113-1128</a:t>
            </a:r>
          </a:p>
          <a:p>
            <a:pPr lvl="1"/>
            <a:r>
              <a:rPr lang="en-US" dirty="0"/>
              <a:t>Workforce Innovation and Opportunity Act Statute</a:t>
            </a:r>
          </a:p>
          <a:p>
            <a:pPr lvl="2"/>
            <a:r>
              <a:rPr lang="en-US" sz="1200" dirty="0"/>
              <a:t>https://www.gpo.gov/fdsys/pkg/PLAW-113publ128/pdf/PLAW-113publ128.pdf</a:t>
            </a:r>
          </a:p>
          <a:p>
            <a:r>
              <a:rPr lang="en-US" dirty="0"/>
              <a:t>WIOA Joint Rule for United and Combined State Plans, Performance Accountability, and the One-Stop System Joint Provisions, 81 FED. REG. 55791 (Aug. 19, 2016)</a:t>
            </a:r>
          </a:p>
          <a:p>
            <a:pPr lvl="1"/>
            <a:r>
              <a:rPr lang="en-US" dirty="0"/>
              <a:t>This Joint WIOA Joint Final Rule provides guidance for State and local workforce development systems</a:t>
            </a:r>
          </a:p>
          <a:p>
            <a:pPr lvl="2"/>
            <a:r>
              <a:rPr lang="en-US" sz="1200" dirty="0"/>
              <a:t>https://www.gpo.gov/fdsys/pkg/FR-2018-08-19/pdf/2016-15977.pdf</a:t>
            </a:r>
          </a:p>
          <a:p>
            <a:r>
              <a:rPr lang="en-US" dirty="0"/>
              <a:t>Training and Employment Guidance Letter (TEGL) No. 10-16</a:t>
            </a:r>
          </a:p>
          <a:p>
            <a:pPr lvl="1"/>
            <a:r>
              <a:rPr lang="en-US" dirty="0"/>
              <a:t>Performance Accountability Guidance for WIOA Title I, Title II, Title III and Title IV Core Programs</a:t>
            </a:r>
          </a:p>
          <a:p>
            <a:pPr lvl="2"/>
            <a:r>
              <a:rPr lang="en-US" sz="1200" dirty="0"/>
              <a:t>https://</a:t>
            </a:r>
            <a:r>
              <a:rPr lang="en-US" sz="1200" dirty="0" smtClean="0"/>
              <a:t>wdr.doleta.gov/directives/corr_doc.cfm?DOCN=8226</a:t>
            </a:r>
            <a:endParaRPr lang="en-US" sz="1200" dirty="0"/>
          </a:p>
        </p:txBody>
      </p:sp>
      <p:sp>
        <p:nvSpPr>
          <p:cNvPr id="2" name="Slide Number Placeholder 1">
            <a:extLst>
              <a:ext uri="{FF2B5EF4-FFF2-40B4-BE49-F238E27FC236}">
                <a16:creationId xmlns:a16="http://schemas.microsoft.com/office/drawing/2014/main" xmlns=""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40</a:t>
            </a:fld>
            <a:endParaRPr lang="en-US"/>
          </a:p>
        </p:txBody>
      </p:sp>
    </p:spTree>
    <p:extLst>
      <p:ext uri="{BB962C8B-B14F-4D97-AF65-F5344CB8AC3E}">
        <p14:creationId xmlns:p14="http://schemas.microsoft.com/office/powerpoint/2010/main" val="35513566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B7772EF-269F-4291-BE88-2FED5287E897}"/>
              </a:ext>
            </a:extLst>
          </p:cNvPr>
          <p:cNvSpPr>
            <a:spLocks noGrp="1"/>
          </p:cNvSpPr>
          <p:nvPr>
            <p:ph sz="half" idx="1"/>
          </p:nvPr>
        </p:nvSpPr>
        <p:spPr>
          <a:xfrm>
            <a:off x="459517" y="1110821"/>
            <a:ext cx="8265383" cy="5056617"/>
          </a:xfrm>
        </p:spPr>
        <p:txBody>
          <a:bodyPr/>
          <a:lstStyle/>
          <a:p>
            <a:r>
              <a:rPr lang="en-US" sz="2200" dirty="0"/>
              <a:t>WIOA Resource Page</a:t>
            </a:r>
          </a:p>
          <a:p>
            <a:pPr lvl="1"/>
            <a:r>
              <a:rPr lang="en-US" sz="1600" dirty="0"/>
              <a:t>The Department of Labor (DOL), in coordination with the U.S. Departments of Education (ED) and Health and Human Services (HHS), has worked to prepare everyone for the implementation of WIOA.  The WIOA resource page provides information and resources for States, local areas, non-profits and other grantees, and other stakeholders to assist with implementation of the Act.  </a:t>
            </a:r>
          </a:p>
          <a:p>
            <a:pPr lvl="2"/>
            <a:r>
              <a:rPr lang="en-US" sz="1400" dirty="0">
                <a:hlinkClick r:id="rId2"/>
              </a:rPr>
              <a:t>www.doleta.gov/wioa</a:t>
            </a:r>
            <a:endParaRPr lang="en-US" sz="1400" dirty="0"/>
          </a:p>
          <a:p>
            <a:r>
              <a:rPr lang="en-US" sz="2200" dirty="0"/>
              <a:t>Performance and Results Web Site</a:t>
            </a:r>
          </a:p>
          <a:p>
            <a:pPr lvl="1"/>
            <a:r>
              <a:rPr lang="en-US" sz="1600" dirty="0"/>
              <a:t>The Performance and Results Web Site will assist you in understanding how performance is measured, reported, and evaluated at ETA.</a:t>
            </a:r>
          </a:p>
          <a:p>
            <a:pPr lvl="2"/>
            <a:r>
              <a:rPr lang="en-US" sz="1400" dirty="0"/>
              <a:t>www.doleta.gov/performance</a:t>
            </a:r>
          </a:p>
          <a:p>
            <a:pPr lvl="2"/>
            <a:endParaRPr lang="en-US" sz="1200" dirty="0"/>
          </a:p>
          <a:p>
            <a:endParaRPr lang="en-US" sz="1200" dirty="0"/>
          </a:p>
          <a:p>
            <a:pPr lvl="2"/>
            <a:endParaRPr lang="en-US" sz="1200" dirty="0"/>
          </a:p>
          <a:p>
            <a:pPr lvl="2"/>
            <a:endParaRPr lang="en-US" sz="1200" dirty="0"/>
          </a:p>
          <a:p>
            <a:pPr lvl="2"/>
            <a:endParaRPr lang="en-US" sz="1200" b="1" dirty="0"/>
          </a:p>
        </p:txBody>
      </p:sp>
      <p:sp>
        <p:nvSpPr>
          <p:cNvPr id="2" name="Slide Number Placeholder 1">
            <a:extLst>
              <a:ext uri="{FF2B5EF4-FFF2-40B4-BE49-F238E27FC236}">
                <a16:creationId xmlns:a16="http://schemas.microsoft.com/office/drawing/2014/main" xmlns=""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41</a:t>
            </a:fld>
            <a:endParaRPr lang="en-US"/>
          </a:p>
        </p:txBody>
      </p:sp>
    </p:spTree>
    <p:extLst>
      <p:ext uri="{BB962C8B-B14F-4D97-AF65-F5344CB8AC3E}">
        <p14:creationId xmlns:p14="http://schemas.microsoft.com/office/powerpoint/2010/main" val="3534847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Polling Question</a:t>
            </a:r>
            <a:endParaRPr lang="en-US" dirty="0"/>
          </a:p>
        </p:txBody>
      </p:sp>
      <p:sp>
        <p:nvSpPr>
          <p:cNvPr id="3" name="Content Placeholder 2"/>
          <p:cNvSpPr>
            <a:spLocks noGrp="1"/>
          </p:cNvSpPr>
          <p:nvPr>
            <p:ph idx="1"/>
          </p:nvPr>
        </p:nvSpPr>
        <p:spPr/>
        <p:txBody>
          <a:bodyPr>
            <a:normAutofit fontScale="92500"/>
          </a:bodyPr>
          <a:lstStyle/>
          <a:p>
            <a:r>
              <a:rPr lang="en-US" dirty="0" smtClean="0"/>
              <a:t>If a youth is determined eligible on September 1, receives an assessment and ISS on September 12, and receives their first WIOA youth service on September 22, what is their date of participation?</a:t>
            </a:r>
          </a:p>
          <a:p>
            <a:pPr marL="0" indent="0">
              <a:buNone/>
            </a:pPr>
            <a:r>
              <a:rPr lang="en-US" dirty="0" smtClean="0"/>
              <a:t>A. September 12</a:t>
            </a:r>
          </a:p>
          <a:p>
            <a:pPr marL="0" indent="0">
              <a:buNone/>
            </a:pPr>
            <a:r>
              <a:rPr lang="en-US" dirty="0" smtClean="0"/>
              <a:t>B. September 22</a:t>
            </a:r>
          </a:p>
          <a:p>
            <a:pPr marL="0" indent="0">
              <a:buNone/>
            </a:pPr>
            <a:r>
              <a:rPr lang="en-US" dirty="0" smtClean="0"/>
              <a:t>C. September 1</a:t>
            </a:r>
          </a:p>
          <a:p>
            <a:pPr marL="0" indent="0">
              <a:buNone/>
            </a:pPr>
            <a:r>
              <a:rPr lang="en-US" dirty="0" smtClean="0"/>
              <a:t>D. They have not yet met the criteria to be a WIOA youth participant.</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42</a:t>
            </a:fld>
            <a:endParaRPr lang="en-US"/>
          </a:p>
        </p:txBody>
      </p:sp>
    </p:spTree>
    <p:extLst>
      <p:ext uri="{BB962C8B-B14F-4D97-AF65-F5344CB8AC3E}">
        <p14:creationId xmlns:p14="http://schemas.microsoft.com/office/powerpoint/2010/main" val="2249310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17C1EBB-5DB1-4804-A3A0-418D6756477C}"/>
              </a:ext>
            </a:extLst>
          </p:cNvPr>
          <p:cNvSpPr>
            <a:spLocks noGrp="1"/>
          </p:cNvSpPr>
          <p:nvPr>
            <p:ph type="sldNum" sz="quarter" idx="10"/>
          </p:nvPr>
        </p:nvSpPr>
        <p:spPr/>
        <p:txBody>
          <a:bodyPr/>
          <a:lstStyle/>
          <a:p>
            <a:fld id="{706D636C-90A3-4979-BA37-BAB384B22101}" type="slidenum">
              <a:rPr lang="en-US" smtClean="0"/>
              <a:pPr/>
              <a:t>43</a:t>
            </a:fld>
            <a:endParaRPr lang="en-US"/>
          </a:p>
        </p:txBody>
      </p:sp>
    </p:spTree>
    <p:extLst>
      <p:ext uri="{BB962C8B-B14F-4D97-AF65-F5344CB8AC3E}">
        <p14:creationId xmlns:p14="http://schemas.microsoft.com/office/powerpoint/2010/main" val="1048312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85" y="570077"/>
            <a:ext cx="7955280" cy="1051560"/>
          </a:xfrm>
        </p:spPr>
        <p:txBody>
          <a:bodyPr>
            <a:noAutofit/>
          </a:bodyPr>
          <a:lstStyle/>
          <a:p>
            <a:r>
              <a:rPr lang="en-US" sz="3200" dirty="0" smtClean="0"/>
              <a:t>Ways to Engage and Connect: </a:t>
            </a:r>
            <a:br>
              <a:rPr lang="en-US" sz="3200" dirty="0" smtClean="0"/>
            </a:br>
            <a:r>
              <a:rPr lang="en-US" sz="3200" dirty="0" smtClean="0"/>
              <a:t>DOL and your colleagues need to hear from you!</a:t>
            </a:r>
            <a:endParaRPr lang="en-US" sz="3200"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things 1</a:t>
            </a:r>
            <a:r>
              <a:rPr lang="en-US" baseline="30000" dirty="0" smtClean="0"/>
              <a:t>st</a:t>
            </a:r>
            <a:r>
              <a:rPr lang="en-US" dirty="0" smtClean="0"/>
              <a:t>: Become a GPS member and use the </a:t>
            </a:r>
            <a:r>
              <a:rPr lang="en-US" dirty="0" smtClean="0">
                <a:hlinkClick r:id="rId2"/>
              </a:rPr>
              <a:t>Member Directory</a:t>
            </a:r>
            <a:endParaRPr lang="en-US" dirty="0" smtClean="0"/>
          </a:p>
          <a:p>
            <a:r>
              <a:rPr lang="en-US" dirty="0" smtClean="0"/>
              <a:t>Share your work </a:t>
            </a:r>
          </a:p>
          <a:p>
            <a:pPr lvl="1"/>
            <a:r>
              <a:rPr lang="en-US" dirty="0" smtClean="0">
                <a:hlinkClick r:id="rId3"/>
              </a:rPr>
              <a:t>Submit a Resource on </a:t>
            </a:r>
            <a:r>
              <a:rPr lang="en-US" dirty="0" err="1" smtClean="0">
                <a:hlinkClick r:id="rId3"/>
              </a:rPr>
              <a:t>WorkforceGPS</a:t>
            </a:r>
            <a:r>
              <a:rPr lang="en-US" dirty="0" smtClean="0"/>
              <a:t>.</a:t>
            </a:r>
          </a:p>
          <a:p>
            <a:pPr lvl="1"/>
            <a:r>
              <a:rPr lang="en-US" dirty="0" smtClean="0"/>
              <a:t>Send us your lessons learned and successful strategies to share with the field to </a:t>
            </a:r>
            <a:r>
              <a:rPr lang="en-US" dirty="0" smtClean="0">
                <a:hlinkClick r:id="rId4"/>
              </a:rPr>
              <a:t>youth.services@dol.gov</a:t>
            </a:r>
            <a:r>
              <a:rPr lang="en-US" dirty="0" smtClean="0"/>
              <a:t> </a:t>
            </a:r>
          </a:p>
          <a:p>
            <a:r>
              <a:rPr lang="en-US" dirty="0" smtClean="0"/>
              <a:t>Participate in </a:t>
            </a:r>
            <a:r>
              <a:rPr lang="en-US" dirty="0" smtClean="0">
                <a:hlinkClick r:id="rId5"/>
              </a:rPr>
              <a:t>Discussion Threads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06D636C-90A3-4979-BA37-BAB384B22101}" type="slidenum">
              <a:rPr lang="en-US" smtClean="0"/>
              <a:pPr/>
              <a:t>44</a:t>
            </a:fld>
            <a:endParaRPr lang="en-US"/>
          </a:p>
        </p:txBody>
      </p:sp>
    </p:spTree>
    <p:extLst>
      <p:ext uri="{BB962C8B-B14F-4D97-AF65-F5344CB8AC3E}">
        <p14:creationId xmlns:p14="http://schemas.microsoft.com/office/powerpoint/2010/main" val="3133066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45</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2873C97B-95A2-4116-9274-303EDB06FE9F}"/>
              </a:ext>
            </a:extLst>
          </p:cNvPr>
          <p:cNvSpPr>
            <a:spLocks noGrp="1"/>
          </p:cNvSpPr>
          <p:nvPr>
            <p:ph idx="1"/>
          </p:nvPr>
        </p:nvSpPr>
        <p:spPr>
          <a:xfrm>
            <a:off x="2207173" y="1765738"/>
            <a:ext cx="3949195" cy="1900581"/>
          </a:xfrm>
        </p:spPr>
        <p:txBody>
          <a:bodyPr/>
          <a:lstStyle/>
          <a:p>
            <a:r>
              <a:rPr lang="en-US" dirty="0" smtClean="0"/>
              <a:t>Evan Rosenberg	</a:t>
            </a:r>
            <a:endParaRPr lang="en-US" dirty="0"/>
          </a:p>
          <a:p>
            <a:pPr lvl="1"/>
            <a:r>
              <a:rPr lang="en-US" i="0" dirty="0" smtClean="0"/>
              <a:t>US Department of Labor, Employment and Training Administration, Division of Youth Services</a:t>
            </a:r>
            <a:endParaRPr lang="en-US" i="0" dirty="0"/>
          </a:p>
        </p:txBody>
      </p:sp>
      <p:sp>
        <p:nvSpPr>
          <p:cNvPr id="3" name="Slide Number Placeholder 2">
            <a:extLst>
              <a:ext uri="{FF2B5EF4-FFF2-40B4-BE49-F238E27FC236}">
                <a16:creationId xmlns:a16="http://schemas.microsoft.com/office/drawing/2014/main" xmlns="" id="{EEA8C811-46CE-4CAB-B614-34EEC585E162}"/>
              </a:ext>
            </a:extLst>
          </p:cNvPr>
          <p:cNvSpPr>
            <a:spLocks noGrp="1"/>
          </p:cNvSpPr>
          <p:nvPr>
            <p:ph type="sldNum" sz="quarter" idx="10"/>
          </p:nvPr>
        </p:nvSpPr>
        <p:spPr/>
        <p:txBody>
          <a:bodyPr/>
          <a:lstStyle/>
          <a:p>
            <a:fld id="{706D636C-90A3-4979-BA37-BAB384B22101}" type="slidenum">
              <a:rPr lang="en-US" smtClean="0"/>
              <a:pPr/>
              <a:t>5</a:t>
            </a:fld>
            <a:endParaRPr lang="en-US"/>
          </a:p>
        </p:txBody>
      </p:sp>
      <p:sp>
        <p:nvSpPr>
          <p:cNvPr id="10" name="Content Placeholder 9">
            <a:extLst>
              <a:ext uri="{FF2B5EF4-FFF2-40B4-BE49-F238E27FC236}">
                <a16:creationId xmlns:a16="http://schemas.microsoft.com/office/drawing/2014/main" xmlns="" id="{271256A7-54C8-4105-A6C4-47BF54044923}"/>
              </a:ext>
            </a:extLst>
          </p:cNvPr>
          <p:cNvSpPr>
            <a:spLocks noGrp="1"/>
          </p:cNvSpPr>
          <p:nvPr>
            <p:ph idx="12"/>
          </p:nvPr>
        </p:nvSpPr>
        <p:spPr>
          <a:xfrm>
            <a:off x="2251840" y="3941785"/>
            <a:ext cx="3983355" cy="1818203"/>
          </a:xfrm>
        </p:spPr>
        <p:txBody>
          <a:bodyPr/>
          <a:lstStyle/>
          <a:p>
            <a:r>
              <a:rPr lang="en-US" dirty="0" smtClean="0"/>
              <a:t>Cesar Acevedo</a:t>
            </a:r>
            <a:endParaRPr lang="en-US" dirty="0"/>
          </a:p>
          <a:p>
            <a:pPr lvl="1"/>
            <a:r>
              <a:rPr lang="en-US" i="0" dirty="0" smtClean="0"/>
              <a:t>US Department of Labor, Employment and Training Administration, Office of Policy Development and Research</a:t>
            </a:r>
            <a:endParaRPr lang="en-US" i="0" dirty="0"/>
          </a:p>
        </p:txBody>
      </p:sp>
    </p:spTree>
    <p:extLst>
      <p:ext uri="{BB962C8B-B14F-4D97-AF65-F5344CB8AC3E}">
        <p14:creationId xmlns:p14="http://schemas.microsoft.com/office/powerpoint/2010/main" val="36727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To provide state and local youth practitioners with what they need to know about performance accountability</a:t>
            </a:r>
          </a:p>
          <a:p>
            <a:pPr lvl="1"/>
            <a:r>
              <a:rPr lang="en-US" dirty="0"/>
              <a:t>Definitions of participant and exit</a:t>
            </a:r>
          </a:p>
          <a:p>
            <a:pPr lvl="1"/>
            <a:r>
              <a:rPr lang="en-US" dirty="0" smtClean="0"/>
              <a:t>Primary indicators of performance for WIOA core programs and other workforce programs</a:t>
            </a:r>
          </a:p>
          <a:p>
            <a:pPr lvl="1"/>
            <a:r>
              <a:rPr lang="en-US" dirty="0" smtClean="0"/>
              <a:t>Statistical Adjustment </a:t>
            </a:r>
            <a:r>
              <a:rPr lang="en-US" dirty="0"/>
              <a:t>M</a:t>
            </a:r>
            <a:r>
              <a:rPr lang="en-US" dirty="0" smtClean="0"/>
              <a:t>odel and Negotiations</a:t>
            </a:r>
          </a:p>
          <a:p>
            <a:pPr lvl="1"/>
            <a:endParaRPr lang="en-US" dirty="0"/>
          </a:p>
        </p:txBody>
      </p:sp>
    </p:spTree>
    <p:extLst>
      <p:ext uri="{BB962C8B-B14F-4D97-AF65-F5344CB8AC3E}">
        <p14:creationId xmlns:p14="http://schemas.microsoft.com/office/powerpoint/2010/main" val="106658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Which of the following statements </a:t>
            </a:r>
            <a:r>
              <a:rPr lang="en-US" dirty="0" smtClean="0"/>
              <a:t>is </a:t>
            </a:r>
            <a:r>
              <a:rPr lang="en-US" dirty="0"/>
              <a:t>true?</a:t>
            </a:r>
          </a:p>
          <a:p>
            <a:pPr marL="0" indent="0">
              <a:buNone/>
            </a:pPr>
            <a:r>
              <a:rPr lang="en-US" sz="2400" dirty="0" smtClean="0"/>
              <a:t>A. If </a:t>
            </a:r>
            <a:r>
              <a:rPr lang="en-US" sz="2400" dirty="0"/>
              <a:t>an </a:t>
            </a:r>
            <a:r>
              <a:rPr lang="en-US" sz="2400" dirty="0" smtClean="0"/>
              <a:t>in-school youth becomes a participant on </a:t>
            </a:r>
            <a:r>
              <a:rPr lang="en-US" sz="2400" dirty="0"/>
              <a:t>June 15, 2017, they are included in the credential indicator for Program Year 2016.</a:t>
            </a:r>
          </a:p>
          <a:p>
            <a:pPr marL="0" indent="0">
              <a:buNone/>
            </a:pPr>
            <a:r>
              <a:rPr lang="en-US" sz="2400" dirty="0" smtClean="0"/>
              <a:t>B. If </a:t>
            </a:r>
            <a:r>
              <a:rPr lang="en-US" sz="2400" dirty="0"/>
              <a:t>an </a:t>
            </a:r>
            <a:r>
              <a:rPr lang="en-US" sz="2400" dirty="0" smtClean="0"/>
              <a:t>in-school becomes a participant on </a:t>
            </a:r>
            <a:r>
              <a:rPr lang="en-US" sz="2400" dirty="0"/>
              <a:t>June 15, 2017, they are included in the measurable skill gains indicator for Program Year 2016.</a:t>
            </a:r>
          </a:p>
          <a:p>
            <a:pPr marL="0" indent="0">
              <a:buNone/>
            </a:pPr>
            <a:r>
              <a:rPr lang="en-US" sz="2400" dirty="0" smtClean="0"/>
              <a:t>C. A </a:t>
            </a:r>
            <a:r>
              <a:rPr lang="en-US" sz="2400" dirty="0"/>
              <a:t>career readiness certificate counts as a positive outcome in the credential indicator</a:t>
            </a:r>
            <a:r>
              <a:rPr lang="en-US" sz="2400" dirty="0" smtClean="0"/>
              <a:t>.</a:t>
            </a:r>
          </a:p>
          <a:p>
            <a:pPr marL="0" indent="0">
              <a:buNone/>
            </a:pPr>
            <a:r>
              <a:rPr lang="en-US" sz="2400" dirty="0" smtClean="0"/>
              <a:t>D. A youth in postsecondary education in the 2</a:t>
            </a:r>
            <a:r>
              <a:rPr lang="en-US" sz="2400" baseline="30000" dirty="0" smtClean="0"/>
              <a:t>nd</a:t>
            </a:r>
            <a:r>
              <a:rPr lang="en-US" sz="2400" dirty="0" smtClean="0"/>
              <a:t> quarter after exit, who also works a part-time job 6 hours a week during the second quarter after exit, is excluded from the median earnings indicator.</a:t>
            </a:r>
          </a:p>
          <a:p>
            <a:endParaRPr lang="en-US" sz="240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7</a:t>
            </a:fld>
            <a:endParaRPr lang="en-US"/>
          </a:p>
        </p:txBody>
      </p:sp>
    </p:spTree>
    <p:extLst>
      <p:ext uri="{BB962C8B-B14F-4D97-AF65-F5344CB8AC3E}">
        <p14:creationId xmlns:p14="http://schemas.microsoft.com/office/powerpoint/2010/main" val="275373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sp>
        <p:nvSpPr>
          <p:cNvPr id="3" name="Content Placeholder 2"/>
          <p:cNvSpPr>
            <a:spLocks noGrp="1"/>
          </p:cNvSpPr>
          <p:nvPr>
            <p:ph idx="1"/>
          </p:nvPr>
        </p:nvSpPr>
        <p:spPr/>
        <p:txBody>
          <a:bodyPr/>
          <a:lstStyle/>
          <a:p>
            <a:r>
              <a:rPr lang="en-US" dirty="0" smtClean="0"/>
              <a:t>TEGL 10-16 Change 1, comprehensive, joint performance guidance published Dec 2016</a:t>
            </a:r>
          </a:p>
          <a:p>
            <a:r>
              <a:rPr lang="en-US" dirty="0" smtClean="0"/>
              <a:t>TEGL 26-16, use of supplemental wage information guidance</a:t>
            </a:r>
          </a:p>
          <a:p>
            <a:r>
              <a:rPr lang="en-US" dirty="0" smtClean="0"/>
              <a:t>TEGL 3-17, WIOA Annual Performance Report Submission</a:t>
            </a:r>
          </a:p>
          <a:p>
            <a:r>
              <a:rPr lang="en-US" dirty="0" smtClean="0"/>
              <a:t>Data Validation guidance (Joint) to be published by end of 2017</a:t>
            </a:r>
          </a:p>
        </p:txBody>
      </p:sp>
    </p:spTree>
    <p:extLst>
      <p:ext uri="{BB962C8B-B14F-4D97-AF65-F5344CB8AC3E}">
        <p14:creationId xmlns:p14="http://schemas.microsoft.com/office/powerpoint/2010/main" val="308088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Participant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Definition of a Participant: reportable individual who receives services other than self-service or information-only services and has satisfied all applicable programmatic requirements including eligibility determination</a:t>
            </a:r>
          </a:p>
          <a:p>
            <a:r>
              <a:rPr lang="en-US" dirty="0" smtClean="0"/>
              <a:t>For Youth this means:</a:t>
            </a:r>
          </a:p>
          <a:p>
            <a:pPr lvl="1"/>
            <a:r>
              <a:rPr lang="en-US" dirty="0" smtClean="0"/>
              <a:t>Eligibility determination </a:t>
            </a:r>
          </a:p>
          <a:p>
            <a:pPr lvl="1"/>
            <a:r>
              <a:rPr lang="en-US" dirty="0" smtClean="0"/>
              <a:t>Objective assessment</a:t>
            </a:r>
          </a:p>
          <a:p>
            <a:pPr lvl="1"/>
            <a:r>
              <a:rPr lang="en-US" dirty="0" smtClean="0"/>
              <a:t>Individual service strategy</a:t>
            </a:r>
          </a:p>
          <a:p>
            <a:pPr lvl="1"/>
            <a:r>
              <a:rPr lang="en-US" dirty="0" smtClean="0"/>
              <a:t>Received 1 of 14 youth program elements</a:t>
            </a:r>
          </a:p>
          <a:p>
            <a:pPr lvl="2"/>
            <a:r>
              <a:rPr lang="en-US" dirty="0" smtClean="0"/>
              <a:t>Participation date isn’t until the last of these items occurs</a:t>
            </a:r>
            <a:endParaRPr lang="en-US" dirty="0"/>
          </a:p>
        </p:txBody>
      </p:sp>
    </p:spTree>
    <p:extLst>
      <p:ext uri="{BB962C8B-B14F-4D97-AF65-F5344CB8AC3E}">
        <p14:creationId xmlns:p14="http://schemas.microsoft.com/office/powerpoint/2010/main" val="3094091313"/>
      </p:ext>
    </p:extLst>
  </p:cSld>
  <p:clrMapOvr>
    <a:masterClrMapping/>
  </p:clrMapOvr>
</p:sld>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7CF015E-6999-426A-BC7D-409AC2FCC986}">
  <ds:schemaRefs>
    <ds:schemaRef ds:uri="http://purl.org/dc/dcmitype/"/>
    <ds:schemaRef ds:uri="http://purl.org/dc/term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4908</TotalTime>
  <Words>2645</Words>
  <Application>Microsoft Office PowerPoint</Application>
  <PresentationFormat>On-screen Show (4:3)</PresentationFormat>
  <Paragraphs>353</Paragraphs>
  <Slides>45</Slides>
  <Notes>4</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Standard Slides</vt:lpstr>
      <vt:lpstr>Interactive Slides</vt:lpstr>
      <vt:lpstr>WIOA Performance Accountability:  A Focus on Youth Performance</vt:lpstr>
      <vt:lpstr>PowerPoint Presentation</vt:lpstr>
      <vt:lpstr>PowerPoint Presentation</vt:lpstr>
      <vt:lpstr>Our Journey Together TA Series Two Day Kick-off Webinars</vt:lpstr>
      <vt:lpstr>PowerPoint Presentation</vt:lpstr>
      <vt:lpstr>PowerPoint Presentation</vt:lpstr>
      <vt:lpstr>Quiz Time</vt:lpstr>
      <vt:lpstr>Guidance</vt:lpstr>
      <vt:lpstr>Youth Participant</vt:lpstr>
      <vt:lpstr>Exit</vt:lpstr>
      <vt:lpstr>Types of Youth Follow-Up  Services Post-Exit</vt:lpstr>
      <vt:lpstr>Primary Indicators of Performance</vt:lpstr>
      <vt:lpstr>Employment/Education/Training Rate  2nd Quarter after Exit </vt:lpstr>
      <vt:lpstr>Employment/Education/Training  Rate 4th Quarter after Exit</vt:lpstr>
      <vt:lpstr>Median Earnings in the 2nd  Quarter after Exit</vt:lpstr>
      <vt:lpstr>Credential Attainment Rate</vt:lpstr>
      <vt:lpstr>Who is Included in Credential Attainment Indicator for WIOA Youth</vt:lpstr>
      <vt:lpstr>Credential Attainment Parameters</vt:lpstr>
      <vt:lpstr>Types of Credentials </vt:lpstr>
      <vt:lpstr>Postsecondary Credential  Definition Highlights</vt:lpstr>
      <vt:lpstr>Secondary School Diploma Definition </vt:lpstr>
      <vt:lpstr>Examples – Credentials that Count</vt:lpstr>
      <vt:lpstr>Examples – Credentials that  DO NOT count</vt:lpstr>
      <vt:lpstr>Measurable Skill Gains Indicator</vt:lpstr>
      <vt:lpstr>Measurable Skill Gains</vt:lpstr>
      <vt:lpstr>Who is Included in  Measurable Skill Gains for WIOA Youth</vt:lpstr>
      <vt:lpstr>Five Types of Measurable Skill Gains</vt:lpstr>
      <vt:lpstr>Five Types of Measurable  Skill Gains (continued)</vt:lpstr>
      <vt:lpstr>Operational Parameters for  Measurable Skill Gain for WIOA Youth</vt:lpstr>
      <vt:lpstr>Effectiveness in Serving Employers</vt:lpstr>
      <vt:lpstr>Data Availability</vt:lpstr>
      <vt:lpstr>Overview of Negotiations Requirements</vt:lpstr>
      <vt:lpstr>Negotiations Requirements</vt:lpstr>
      <vt:lpstr>Statistical Model Requirements</vt:lpstr>
      <vt:lpstr>Elements of the Model</vt:lpstr>
      <vt:lpstr>Elements of the Model (cont’d)</vt:lpstr>
      <vt:lpstr>Implementing the Model: Baseline Indicators</vt:lpstr>
      <vt:lpstr>Determining Success or Failure</vt:lpstr>
      <vt:lpstr>Key Takeaways on Negotiation and the Statistical Adjustment Model for the  Youth Indicators</vt:lpstr>
      <vt:lpstr>PowerPoint Presentation</vt:lpstr>
      <vt:lpstr>PowerPoint Presentation</vt:lpstr>
      <vt:lpstr>Post Polling Question</vt:lpstr>
      <vt:lpstr>PowerPoint Presentation</vt:lpstr>
      <vt:lpstr>Ways to Engage and Connect:  DOL and your colleagues need to hear from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Evan Rosenberg</cp:lastModifiedBy>
  <cp:revision>178</cp:revision>
  <dcterms:created xsi:type="dcterms:W3CDTF">2017-06-21T17:13:53Z</dcterms:created>
  <dcterms:modified xsi:type="dcterms:W3CDTF">2017-10-20T22:18:10Z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