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80"/>
  </p:notesMasterIdLst>
  <p:handoutMasterIdLst>
    <p:handoutMasterId r:id="rId81"/>
  </p:handoutMasterIdLst>
  <p:sldIdLst>
    <p:sldId id="287" r:id="rId6"/>
    <p:sldId id="392" r:id="rId7"/>
    <p:sldId id="280" r:id="rId8"/>
    <p:sldId id="324" r:id="rId9"/>
    <p:sldId id="323" r:id="rId10"/>
    <p:sldId id="393" r:id="rId11"/>
    <p:sldId id="394" r:id="rId12"/>
    <p:sldId id="395" r:id="rId13"/>
    <p:sldId id="396" r:id="rId14"/>
    <p:sldId id="397" r:id="rId15"/>
    <p:sldId id="398" r:id="rId16"/>
    <p:sldId id="399" r:id="rId17"/>
    <p:sldId id="400" r:id="rId18"/>
    <p:sldId id="401" r:id="rId19"/>
    <p:sldId id="402" r:id="rId20"/>
    <p:sldId id="295" r:id="rId21"/>
    <p:sldId id="326" r:id="rId22"/>
    <p:sldId id="409" r:id="rId23"/>
    <p:sldId id="410" r:id="rId24"/>
    <p:sldId id="327" r:id="rId25"/>
    <p:sldId id="336" r:id="rId26"/>
    <p:sldId id="328" r:id="rId27"/>
    <p:sldId id="329" r:id="rId28"/>
    <p:sldId id="330" r:id="rId29"/>
    <p:sldId id="339" r:id="rId30"/>
    <p:sldId id="331" r:id="rId31"/>
    <p:sldId id="338" r:id="rId32"/>
    <p:sldId id="332" r:id="rId33"/>
    <p:sldId id="333" r:id="rId34"/>
    <p:sldId id="334" r:id="rId35"/>
    <p:sldId id="341" r:id="rId36"/>
    <p:sldId id="342" r:id="rId37"/>
    <p:sldId id="262" r:id="rId38"/>
    <p:sldId id="344" r:id="rId39"/>
    <p:sldId id="411" r:id="rId40"/>
    <p:sldId id="345" r:id="rId41"/>
    <p:sldId id="303" r:id="rId42"/>
    <p:sldId id="347" r:id="rId43"/>
    <p:sldId id="348" r:id="rId44"/>
    <p:sldId id="407" r:id="rId45"/>
    <p:sldId id="350" r:id="rId46"/>
    <p:sldId id="351" r:id="rId47"/>
    <p:sldId id="352" r:id="rId48"/>
    <p:sldId id="353" r:id="rId49"/>
    <p:sldId id="299" r:id="rId50"/>
    <p:sldId id="355" r:id="rId51"/>
    <p:sldId id="357" r:id="rId52"/>
    <p:sldId id="358" r:id="rId53"/>
    <p:sldId id="412" r:id="rId54"/>
    <p:sldId id="363" r:id="rId55"/>
    <p:sldId id="305" r:id="rId56"/>
    <p:sldId id="371" r:id="rId57"/>
    <p:sldId id="413" r:id="rId58"/>
    <p:sldId id="414" r:id="rId59"/>
    <p:sldId id="415" r:id="rId60"/>
    <p:sldId id="404" r:id="rId61"/>
    <p:sldId id="375" r:id="rId62"/>
    <p:sldId id="376" r:id="rId63"/>
    <p:sldId id="377" r:id="rId64"/>
    <p:sldId id="380" r:id="rId65"/>
    <p:sldId id="406" r:id="rId66"/>
    <p:sldId id="384" r:id="rId67"/>
    <p:sldId id="416" r:id="rId68"/>
    <p:sldId id="417" r:id="rId69"/>
    <p:sldId id="418" r:id="rId70"/>
    <p:sldId id="385" r:id="rId71"/>
    <p:sldId id="386" r:id="rId72"/>
    <p:sldId id="263" r:id="rId73"/>
    <p:sldId id="284" r:id="rId74"/>
    <p:sldId id="277" r:id="rId75"/>
    <p:sldId id="302" r:id="rId76"/>
    <p:sldId id="275" r:id="rId77"/>
    <p:sldId id="307" r:id="rId78"/>
    <p:sldId id="282" r:id="rId79"/>
  </p:sldIdLst>
  <p:sldSz cx="9144000" cy="6858000" type="screen4x3"/>
  <p:notesSz cx="6954838" cy="9309100"/>
  <p:custDataLst>
    <p:tags r:id="rId8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TA User" initials="ET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9290" autoAdjust="0"/>
  </p:normalViewPr>
  <p:slideViewPr>
    <p:cSldViewPr snapToGrid="0">
      <p:cViewPr varScale="1">
        <p:scale>
          <a:sx n="121" d="100"/>
          <a:sy n="121" d="100"/>
        </p:scale>
        <p:origin x="1186"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gs" Target="tags/tag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D12D208-4276-4076-8894-8D52C9D4C8CC}" type="datetimeFigureOut">
              <a:rPr lang="en-US" smtClean="0"/>
              <a:t>10/25/2017</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63E0FC5-E3AF-4030-AC3B-7EA8BA3E8C7C}" type="slidenum">
              <a:rPr lang="en-US" smtClean="0"/>
              <a:t>‹#›</a:t>
            </a:fld>
            <a:endParaRPr lang="en-US" dirty="0"/>
          </a:p>
        </p:txBody>
      </p:sp>
    </p:spTree>
    <p:extLst>
      <p:ext uri="{BB962C8B-B14F-4D97-AF65-F5344CB8AC3E}">
        <p14:creationId xmlns:p14="http://schemas.microsoft.com/office/powerpoint/2010/main" val="2872803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75788989-C4F2-419E-8CC5-53E2453B8A9F}" type="datetimeFigureOut">
              <a:rPr lang="en-US" smtClean="0"/>
              <a:t>10/25/2017</a:t>
            </a:fld>
            <a:endParaRPr lang="en-US" dirty="0"/>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29</a:t>
            </a:fld>
            <a:endParaRPr lang="en-US" dirty="0"/>
          </a:p>
        </p:txBody>
      </p:sp>
    </p:spTree>
    <p:extLst>
      <p:ext uri="{BB962C8B-B14F-4D97-AF65-F5344CB8AC3E}">
        <p14:creationId xmlns:p14="http://schemas.microsoft.com/office/powerpoint/2010/main" val="362678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58</a:t>
            </a:fld>
            <a:endParaRPr lang="en-US" dirty="0"/>
          </a:p>
        </p:txBody>
      </p:sp>
    </p:spTree>
    <p:extLst>
      <p:ext uri="{BB962C8B-B14F-4D97-AF65-F5344CB8AC3E}">
        <p14:creationId xmlns:p14="http://schemas.microsoft.com/office/powerpoint/2010/main" val="302626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59</a:t>
            </a:fld>
            <a:endParaRPr lang="en-US" dirty="0"/>
          </a:p>
        </p:txBody>
      </p:sp>
    </p:spTree>
    <p:extLst>
      <p:ext uri="{BB962C8B-B14F-4D97-AF65-F5344CB8AC3E}">
        <p14:creationId xmlns:p14="http://schemas.microsoft.com/office/powerpoint/2010/main" val="19582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60</a:t>
            </a:fld>
            <a:endParaRPr lang="en-US" dirty="0"/>
          </a:p>
        </p:txBody>
      </p:sp>
    </p:spTree>
    <p:extLst>
      <p:ext uri="{BB962C8B-B14F-4D97-AF65-F5344CB8AC3E}">
        <p14:creationId xmlns:p14="http://schemas.microsoft.com/office/powerpoint/2010/main" val="364151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66</a:t>
            </a:fld>
            <a:endParaRPr lang="en-US" dirty="0"/>
          </a:p>
        </p:txBody>
      </p:sp>
    </p:spTree>
    <p:extLst>
      <p:ext uri="{BB962C8B-B14F-4D97-AF65-F5344CB8AC3E}">
        <p14:creationId xmlns:p14="http://schemas.microsoft.com/office/powerpoint/2010/main" val="26595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67</a:t>
            </a:fld>
            <a:endParaRPr lang="en-US" dirty="0"/>
          </a:p>
        </p:txBody>
      </p:sp>
    </p:spTree>
    <p:extLst>
      <p:ext uri="{BB962C8B-B14F-4D97-AF65-F5344CB8AC3E}">
        <p14:creationId xmlns:p14="http://schemas.microsoft.com/office/powerpoint/2010/main" val="380324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30</a:t>
            </a:fld>
            <a:endParaRPr lang="en-US" dirty="0"/>
          </a:p>
        </p:txBody>
      </p:sp>
    </p:spTree>
    <p:extLst>
      <p:ext uri="{BB962C8B-B14F-4D97-AF65-F5344CB8AC3E}">
        <p14:creationId xmlns:p14="http://schemas.microsoft.com/office/powerpoint/2010/main" val="142591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31</a:t>
            </a:fld>
            <a:endParaRPr lang="en-US" dirty="0"/>
          </a:p>
        </p:txBody>
      </p:sp>
    </p:spTree>
    <p:extLst>
      <p:ext uri="{BB962C8B-B14F-4D97-AF65-F5344CB8AC3E}">
        <p14:creationId xmlns:p14="http://schemas.microsoft.com/office/powerpoint/2010/main" val="107585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32</a:t>
            </a:fld>
            <a:endParaRPr lang="en-US" dirty="0"/>
          </a:p>
        </p:txBody>
      </p:sp>
    </p:spTree>
    <p:extLst>
      <p:ext uri="{BB962C8B-B14F-4D97-AF65-F5344CB8AC3E}">
        <p14:creationId xmlns:p14="http://schemas.microsoft.com/office/powerpoint/2010/main" val="358042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36</a:t>
            </a:fld>
            <a:endParaRPr lang="en-US" dirty="0"/>
          </a:p>
        </p:txBody>
      </p:sp>
    </p:spTree>
    <p:extLst>
      <p:ext uri="{BB962C8B-B14F-4D97-AF65-F5344CB8AC3E}">
        <p14:creationId xmlns:p14="http://schemas.microsoft.com/office/powerpoint/2010/main" val="281785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44</a:t>
            </a:fld>
            <a:endParaRPr lang="en-US" dirty="0"/>
          </a:p>
        </p:txBody>
      </p:sp>
    </p:spTree>
    <p:extLst>
      <p:ext uri="{BB962C8B-B14F-4D97-AF65-F5344CB8AC3E}">
        <p14:creationId xmlns:p14="http://schemas.microsoft.com/office/powerpoint/2010/main" val="32975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50</a:t>
            </a:fld>
            <a:endParaRPr lang="en-US" dirty="0"/>
          </a:p>
        </p:txBody>
      </p:sp>
    </p:spTree>
    <p:extLst>
      <p:ext uri="{BB962C8B-B14F-4D97-AF65-F5344CB8AC3E}">
        <p14:creationId xmlns:p14="http://schemas.microsoft.com/office/powerpoint/2010/main" val="36795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56</a:t>
            </a:fld>
            <a:endParaRPr lang="en-US" dirty="0"/>
          </a:p>
        </p:txBody>
      </p:sp>
    </p:spTree>
    <p:extLst>
      <p:ext uri="{BB962C8B-B14F-4D97-AF65-F5344CB8AC3E}">
        <p14:creationId xmlns:p14="http://schemas.microsoft.com/office/powerpoint/2010/main" val="189782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1CE6AD-4C44-4598-B7B8-11775EAFF225}" type="slidenum">
              <a:rPr lang="en-US" smtClean="0"/>
              <a:pPr>
                <a:defRPr/>
              </a:pPr>
              <a:t>57</a:t>
            </a:fld>
            <a:endParaRPr lang="en-US" dirty="0"/>
          </a:p>
        </p:txBody>
      </p:sp>
    </p:spTree>
    <p:extLst>
      <p:ext uri="{BB962C8B-B14F-4D97-AF65-F5344CB8AC3E}">
        <p14:creationId xmlns:p14="http://schemas.microsoft.com/office/powerpoint/2010/main" val="1886543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CC79-4377-4238-938F-765F1C3F13C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90508-250F-4A56-89B5-563AF2BF8F4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AA536-E24B-480C-9638-346FBE0E0A75}"/>
              </a:ext>
            </a:extLst>
          </p:cNvPr>
          <p:cNvSpPr>
            <a:spLocks noGrp="1"/>
          </p:cNvSpPr>
          <p:nvPr>
            <p:ph type="dt" sz="half" idx="10"/>
          </p:nvPr>
        </p:nvSpPr>
        <p:spPr>
          <a:xfrm>
            <a:off x="628650" y="6356351"/>
            <a:ext cx="2057400" cy="365125"/>
          </a:xfrm>
          <a:prstGeom prst="rect">
            <a:avLst/>
          </a:prstGeom>
        </p:spPr>
        <p:txBody>
          <a:bodyPr/>
          <a:lstStyle/>
          <a:p>
            <a:fld id="{8FBC0189-EDB0-48E5-98E2-9AC4DC08FAD9}" type="datetimeFigureOut">
              <a:rPr lang="en-US" smtClean="0"/>
              <a:t>10/25/2017</a:t>
            </a:fld>
            <a:endParaRPr lang="en-US" dirty="0"/>
          </a:p>
        </p:txBody>
      </p:sp>
      <p:sp>
        <p:nvSpPr>
          <p:cNvPr id="5" name="Footer Placeholder 4">
            <a:extLst>
              <a:ext uri="{FF2B5EF4-FFF2-40B4-BE49-F238E27FC236}">
                <a16:creationId xmlns:a16="http://schemas.microsoft.com/office/drawing/2014/main" id="{1AA78A03-5E57-4173-921F-6030E8A7B0D5}"/>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49261BB-777B-4092-9FF9-F97107CB3501}"/>
              </a:ext>
            </a:extLst>
          </p:cNvPr>
          <p:cNvSpPr>
            <a:spLocks noGrp="1"/>
          </p:cNvSpPr>
          <p:nvPr>
            <p:ph type="sldNum" sz="quarter" idx="12"/>
          </p:nvPr>
        </p:nvSpPr>
        <p:spPr/>
        <p:txBody>
          <a:bodyPr/>
          <a:lstStyle/>
          <a:p>
            <a:fld id="{7EF4E095-9864-4E44-99BD-D704D5DE5266}" type="slidenum">
              <a:rPr lang="en-US" smtClean="0"/>
              <a:t>‹#›</a:t>
            </a:fld>
            <a:endParaRPr lang="en-US" dirty="0"/>
          </a:p>
        </p:txBody>
      </p:sp>
    </p:spTree>
    <p:extLst>
      <p:ext uri="{BB962C8B-B14F-4D97-AF65-F5344CB8AC3E}">
        <p14:creationId xmlns:p14="http://schemas.microsoft.com/office/powerpoint/2010/main" val="32929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126529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 id="2147483706" r:id="rId23"/>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dr.doleta.gov/directives/corr_doc.cfm?DOCN=4244" TargetMode="External"/><Relationship Id="rId2" Type="http://schemas.openxmlformats.org/officeDocument/2006/relationships/hyperlink" Target="https://wdr.doleta.gov/directives/corr_doc.cfm?DOCN=607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hyperlink" Target="http://www.philaworks.org/workforce-information-works/workers-employment-barri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g"/><Relationship Id="rId18" Type="http://schemas.openxmlformats.org/officeDocument/2006/relationships/image" Target="../media/image45.png"/><Relationship Id="rId3" Type="http://schemas.openxmlformats.org/officeDocument/2006/relationships/image" Target="cid:image001.png@01D23088.5E960060" TargetMode="External"/><Relationship Id="rId7" Type="http://schemas.openxmlformats.org/officeDocument/2006/relationships/image" Target="cid:image003.png@01D23088.5E960060" TargetMode="External"/><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32.png"/><Relationship Id="rId16"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cid:image002.png@01D23088.5E960060" TargetMode="External"/><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33.png"/><Relationship Id="rId9" Type="http://schemas.openxmlformats.org/officeDocument/2006/relationships/image" Target="../media/image36.jpeg"/><Relationship Id="rId1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bbmedia.rochester.k12.mn.us/rits/District/HawthorneB2C.mp4"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youth.workforcegps.org/resources/2017/09/18/13/20/Enough-is-Known-for-Action-Firing-Up-Youth-Standing-Committees" TargetMode="External"/><Relationship Id="rId2" Type="http://schemas.openxmlformats.org/officeDocument/2006/relationships/hyperlink" Target="https://youth.workforcegps.org/discussions/Youth-Committees/2017/09/29/09/22/Coming-Together-at-the-Table" TargetMode="External"/><Relationship Id="rId1" Type="http://schemas.openxmlformats.org/officeDocument/2006/relationships/slideLayout" Target="../slideLayouts/slideLayout18.xml"/><Relationship Id="rId5" Type="http://schemas.openxmlformats.org/officeDocument/2006/relationships/hyperlink" Target="https://youth.workforcegps.org/resources/2017/04/05/11/08/YouthCommittee" TargetMode="External"/><Relationship Id="rId4" Type="http://schemas.openxmlformats.org/officeDocument/2006/relationships/hyperlink" Target="https://mn.gov/deed/assets/youth-committee-guide_tcm1045-222605.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workforcegps.org/user/submit-resource" TargetMode="External"/><Relationship Id="rId2" Type="http://schemas.openxmlformats.org/officeDocument/2006/relationships/hyperlink" Target="https://www.workforcegps.org/resources/2017/02/14/16/39/WorkforceGPS_Member_Directory" TargetMode="External"/><Relationship Id="rId1" Type="http://schemas.openxmlformats.org/officeDocument/2006/relationships/slideLayout" Target="../slideLayouts/slideLayout2.xml"/><Relationship Id="rId6" Type="http://schemas.openxmlformats.org/officeDocument/2006/relationships/hyperlink" Target="https://youth.workforcegps.org/discussions/Youth-Committees/2017/09/29/09/22/Coming-Together-at-the-Table" TargetMode="External"/><Relationship Id="rId5" Type="http://schemas.openxmlformats.org/officeDocument/2006/relationships/hyperlink" Target="https://youth.workforcegps.org/discussions" TargetMode="External"/><Relationship Id="rId4" Type="http://schemas.openxmlformats.org/officeDocument/2006/relationships/hyperlink" Target="mailto:youth.services@dol.gov"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October 25, 2017</a:t>
            </a:fld>
            <a:endParaRPr lang="en-US" dirty="0"/>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a:bodyPr>
          <a:lstStyle/>
          <a:p>
            <a:r>
              <a:rPr lang="en-US" sz="3600" dirty="0">
                <a:effectLst/>
              </a:rPr>
              <a:t>Coming Together at the Table</a:t>
            </a:r>
            <a:endParaRPr lang="en-US" sz="4800" dirty="0"/>
          </a:p>
        </p:txBody>
      </p:sp>
      <p:sp>
        <p:nvSpPr>
          <p:cNvPr id="5" name="Subtitle 4"/>
          <p:cNvSpPr>
            <a:spLocks noGrp="1"/>
          </p:cNvSpPr>
          <p:nvPr>
            <p:ph type="subTitle" idx="1"/>
          </p:nvPr>
        </p:nvSpPr>
        <p:spPr/>
        <p:txBody>
          <a:bodyPr/>
          <a:lstStyle/>
          <a:p>
            <a:r>
              <a:rPr lang="en-US" sz="2400" dirty="0"/>
              <a:t>The Power of Youth Committees to Convene, Coordinate and Collectively</a:t>
            </a:r>
            <a:r>
              <a:rPr lang="en-US" dirty="0"/>
              <a:t> Impact Youth Lives</a:t>
            </a:r>
            <a:endParaRPr lang="en-US" sz="3600" dirty="0"/>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Committees under WIOA</a:t>
            </a:r>
          </a:p>
        </p:txBody>
      </p:sp>
      <p:sp>
        <p:nvSpPr>
          <p:cNvPr id="3" name="Content Placeholder 2"/>
          <p:cNvSpPr>
            <a:spLocks noGrp="1"/>
          </p:cNvSpPr>
          <p:nvPr>
            <p:ph idx="1"/>
          </p:nvPr>
        </p:nvSpPr>
        <p:spPr/>
        <p:txBody>
          <a:bodyPr>
            <a:normAutofit fontScale="77500" lnSpcReduction="20000"/>
          </a:bodyPr>
          <a:lstStyle/>
          <a:p>
            <a:r>
              <a:rPr lang="en-US" dirty="0"/>
              <a:t>While WIOA eliminates the requirement for local boards to establish a youth council, the Department encourages local boards to establish:</a:t>
            </a:r>
          </a:p>
          <a:p>
            <a:pPr lvl="1"/>
            <a:r>
              <a:rPr lang="en-US" dirty="0">
                <a:solidFill>
                  <a:schemeClr val="tx1"/>
                </a:solidFill>
              </a:rPr>
              <a:t>“a standing committee to provide information and to assist with planning, operational, and other issues relating to the provision of services to youth, which shall include community-based organizations with a demonstrated record of success in serving eligible youth,” as permitted by Sec. 107(b)(4)(A)(ii) of WIOA.  </a:t>
            </a:r>
          </a:p>
          <a:p>
            <a:pPr lvl="0"/>
            <a:r>
              <a:rPr lang="en-US" dirty="0"/>
              <a:t>WIOA permits a local board to designate an existing youth council as a youth standing committee if the youth council fulfills the requirements of a standing committee.</a:t>
            </a:r>
            <a:endParaRPr lang="en-US" sz="3200" dirty="0"/>
          </a:p>
          <a:p>
            <a:r>
              <a:rPr lang="en-US" dirty="0"/>
              <a:t>A local board may also choose not to establish a youth standing committee at all.  If so, the local board is still responsible for conducting oversight of youth workforce investment activities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10</a:t>
            </a:fld>
            <a:endParaRPr lang="en-US" dirty="0"/>
          </a:p>
        </p:txBody>
      </p:sp>
    </p:spTree>
    <p:extLst>
      <p:ext uri="{BB962C8B-B14F-4D97-AF65-F5344CB8AC3E}">
        <p14:creationId xmlns:p14="http://schemas.microsoft.com/office/powerpoint/2010/main" val="319024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Regulations at 20 CFR 681.100</a:t>
            </a:r>
          </a:p>
        </p:txBody>
      </p:sp>
      <p:sp>
        <p:nvSpPr>
          <p:cNvPr id="3" name="Content Placeholder 2"/>
          <p:cNvSpPr>
            <a:spLocks noGrp="1"/>
          </p:cNvSpPr>
          <p:nvPr>
            <p:ph idx="1"/>
          </p:nvPr>
        </p:nvSpPr>
        <p:spPr/>
        <p:txBody>
          <a:bodyPr>
            <a:normAutofit/>
          </a:bodyPr>
          <a:lstStyle/>
          <a:p>
            <a:r>
              <a:rPr lang="en-US" dirty="0"/>
              <a:t>Who to include on a youth committee? </a:t>
            </a:r>
          </a:p>
          <a:p>
            <a:r>
              <a:rPr lang="en-US" dirty="0"/>
              <a:t>If a local board decides to form a standing youth committee the committee must include a member of the board, who chairs the committee, members of community based organizations with demonstrated record of success to serving eligible youth and other individuals with appropriate expertise and experience who are not local board members.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11</a:t>
            </a:fld>
            <a:endParaRPr lang="en-US" dirty="0"/>
          </a:p>
        </p:txBody>
      </p:sp>
    </p:spTree>
    <p:extLst>
      <p:ext uri="{BB962C8B-B14F-4D97-AF65-F5344CB8AC3E}">
        <p14:creationId xmlns:p14="http://schemas.microsoft.com/office/powerpoint/2010/main" val="417595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a:t>
            </a:r>
            <a:br>
              <a:rPr lang="en-US" dirty="0"/>
            </a:br>
            <a:endParaRPr lang="en-US" dirty="0"/>
          </a:p>
        </p:txBody>
      </p:sp>
      <p:sp>
        <p:nvSpPr>
          <p:cNvPr id="3" name="Content Placeholder 2"/>
          <p:cNvSpPr>
            <a:spLocks noGrp="1"/>
          </p:cNvSpPr>
          <p:nvPr>
            <p:ph idx="1"/>
          </p:nvPr>
        </p:nvSpPr>
        <p:spPr/>
        <p:txBody>
          <a:bodyPr/>
          <a:lstStyle/>
          <a:p>
            <a:r>
              <a:rPr lang="en-US" dirty="0"/>
              <a:t>ETA provides guidance highlighting the role youth committees can play in coordinating area wide youth services.     </a:t>
            </a:r>
          </a:p>
          <a:p>
            <a:pPr lvl="1"/>
            <a:r>
              <a:rPr lang="en-US" dirty="0">
                <a:hlinkClick r:id="rId2"/>
              </a:rPr>
              <a:t>TEGL 8-15: Second Title 1 WIOA Youth Program Transition Guidance</a:t>
            </a:r>
            <a:endParaRPr lang="en-US" dirty="0"/>
          </a:p>
          <a:p>
            <a:pPr lvl="1"/>
            <a:r>
              <a:rPr lang="en-US" dirty="0">
                <a:hlinkClick r:id="rId3"/>
              </a:rPr>
              <a:t>TEGL 23-14: Workforce Innovation and Opportunity Act (WIOA) Youth Program Transition</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12</a:t>
            </a:fld>
            <a:endParaRPr lang="en-US" dirty="0"/>
          </a:p>
        </p:txBody>
      </p:sp>
    </p:spTree>
    <p:extLst>
      <p:ext uri="{BB962C8B-B14F-4D97-AF65-F5344CB8AC3E}">
        <p14:creationId xmlns:p14="http://schemas.microsoft.com/office/powerpoint/2010/main" val="195365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critical activities for a Youth Committee</a:t>
            </a:r>
          </a:p>
        </p:txBody>
      </p:sp>
      <p:sp>
        <p:nvSpPr>
          <p:cNvPr id="3" name="Content Placeholder 2"/>
          <p:cNvSpPr>
            <a:spLocks noGrp="1"/>
          </p:cNvSpPr>
          <p:nvPr>
            <p:ph idx="1"/>
          </p:nvPr>
        </p:nvSpPr>
        <p:spPr/>
        <p:txBody>
          <a:bodyPr>
            <a:normAutofit fontScale="85000" lnSpcReduction="20000"/>
          </a:bodyPr>
          <a:lstStyle/>
          <a:p>
            <a:r>
              <a:rPr lang="en-US" dirty="0"/>
              <a:t>Create a formal working relationship with the board</a:t>
            </a:r>
          </a:p>
          <a:p>
            <a:r>
              <a:rPr lang="en-US" dirty="0"/>
              <a:t>Build community awareness and demonstrate leadership</a:t>
            </a:r>
          </a:p>
          <a:p>
            <a:r>
              <a:rPr lang="en-US" dirty="0"/>
              <a:t>Address key development, education and employment issues affecting youth</a:t>
            </a:r>
          </a:p>
          <a:p>
            <a:r>
              <a:rPr lang="en-US" dirty="0"/>
              <a:t>Facilitate coordination of youth activities in the community</a:t>
            </a:r>
          </a:p>
          <a:p>
            <a:r>
              <a:rPr lang="en-US" dirty="0"/>
              <a:t>Influence and leverage other community youth funds and services</a:t>
            </a:r>
          </a:p>
          <a:p>
            <a:r>
              <a:rPr lang="en-US" dirty="0"/>
              <a:t>Address specific needs of youth in the community</a:t>
            </a:r>
          </a:p>
          <a:p>
            <a:r>
              <a:rPr lang="en-US" dirty="0"/>
              <a:t>Engage and partner with the business community</a:t>
            </a:r>
          </a:p>
          <a:p>
            <a:pPr marL="0" indent="0">
              <a:buNone/>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13</a:t>
            </a:fld>
            <a:endParaRPr lang="en-US" dirty="0"/>
          </a:p>
        </p:txBody>
      </p:sp>
    </p:spTree>
    <p:extLst>
      <p:ext uri="{BB962C8B-B14F-4D97-AF65-F5344CB8AC3E}">
        <p14:creationId xmlns:p14="http://schemas.microsoft.com/office/powerpoint/2010/main" val="96093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a:t>
            </a:r>
          </a:p>
        </p:txBody>
      </p:sp>
      <p:sp>
        <p:nvSpPr>
          <p:cNvPr id="3" name="Content Placeholder 2"/>
          <p:cNvSpPr>
            <a:spLocks noGrp="1"/>
          </p:cNvSpPr>
          <p:nvPr>
            <p:ph idx="1"/>
          </p:nvPr>
        </p:nvSpPr>
        <p:spPr/>
        <p:txBody>
          <a:bodyPr>
            <a:normAutofit/>
          </a:bodyPr>
          <a:lstStyle/>
          <a:p>
            <a:r>
              <a:rPr lang="en-US" dirty="0"/>
              <a:t>Assemble key players</a:t>
            </a:r>
          </a:p>
          <a:p>
            <a:r>
              <a:rPr lang="en-US" dirty="0"/>
              <a:t>Make the youth committee a decision-making body</a:t>
            </a:r>
          </a:p>
          <a:p>
            <a:r>
              <a:rPr lang="en-US" dirty="0"/>
              <a:t>Conduct asset mapping in each community</a:t>
            </a:r>
          </a:p>
          <a:p>
            <a:r>
              <a:rPr lang="en-US" dirty="0"/>
              <a:t>Forge linkages among member representatives who have special interest or expertise in youth policy</a:t>
            </a:r>
          </a:p>
          <a:p>
            <a:r>
              <a:rPr lang="en-US" dirty="0"/>
              <a:t>Organize a network of employers </a:t>
            </a:r>
          </a:p>
          <a:p>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14</a:t>
            </a:fld>
            <a:endParaRPr lang="en-US" dirty="0"/>
          </a:p>
        </p:txBody>
      </p:sp>
    </p:spTree>
    <p:extLst>
      <p:ext uri="{BB962C8B-B14F-4D97-AF65-F5344CB8AC3E}">
        <p14:creationId xmlns:p14="http://schemas.microsoft.com/office/powerpoint/2010/main" val="239210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Players In Action</a:t>
            </a:r>
          </a:p>
        </p:txBody>
      </p:sp>
      <p:sp>
        <p:nvSpPr>
          <p:cNvPr id="3" name="Content Placeholder 2"/>
          <p:cNvSpPr>
            <a:spLocks noGrp="1"/>
          </p:cNvSpPr>
          <p:nvPr>
            <p:ph idx="1"/>
          </p:nvPr>
        </p:nvSpPr>
        <p:spPr/>
        <p:txBody>
          <a:bodyPr>
            <a:normAutofit/>
          </a:bodyPr>
          <a:lstStyle/>
          <a:p>
            <a:r>
              <a:rPr lang="en-US" dirty="0"/>
              <a:t>Community-Based Partners—outreach to youth, link youth to learning, and community service, link youth to supportive services, connect youth to jobs with career potential</a:t>
            </a:r>
          </a:p>
          <a:p>
            <a:r>
              <a:rPr lang="en-US" dirty="0"/>
              <a:t>Employers—join the youth committee, form a network of employers, and make jobs accessible</a:t>
            </a:r>
          </a:p>
          <a:p>
            <a:r>
              <a:rPr lang="en-US" dirty="0"/>
              <a:t>Education officials—encourage flexible learning options, expand dropout prevention, connect with postsecondary system</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15</a:t>
            </a:fld>
            <a:endParaRPr lang="en-US" dirty="0"/>
          </a:p>
        </p:txBody>
      </p:sp>
    </p:spTree>
    <p:extLst>
      <p:ext uri="{BB962C8B-B14F-4D97-AF65-F5344CB8AC3E}">
        <p14:creationId xmlns:p14="http://schemas.microsoft.com/office/powerpoint/2010/main" val="348405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you keep your Youth Committee? </a:t>
            </a:r>
          </a:p>
        </p:txBody>
      </p:sp>
      <p:sp>
        <p:nvSpPr>
          <p:cNvPr id="5" name="Text Placeholder 4"/>
          <p:cNvSpPr>
            <a:spLocks noGrp="1"/>
          </p:cNvSpPr>
          <p:nvPr>
            <p:ph type="body" idx="1"/>
          </p:nvPr>
        </p:nvSpPr>
        <p:spPr/>
        <p:txBody>
          <a:bodyPr/>
          <a:lstStyle/>
          <a:p>
            <a:pPr marL="457200" indent="-457200">
              <a:buFont typeface="Arial" panose="020B0604020202020204" pitchFamily="34" charset="0"/>
              <a:buChar char="•"/>
            </a:pPr>
            <a:r>
              <a:rPr lang="en-US" dirty="0"/>
              <a:t>Philadelphia, Pennsylvania</a:t>
            </a:r>
          </a:p>
          <a:p>
            <a:pPr marL="457200" indent="-457200">
              <a:buFont typeface="Arial" panose="020B0604020202020204" pitchFamily="34" charset="0"/>
              <a:buChar char="•"/>
            </a:pPr>
            <a:r>
              <a:rPr lang="en-US" dirty="0"/>
              <a:t>Hawthorne, California</a:t>
            </a:r>
          </a:p>
          <a:p>
            <a:pPr marL="457200" indent="-457200">
              <a:buFont typeface="Arial" panose="020B0604020202020204" pitchFamily="34" charset="0"/>
              <a:buChar char="•"/>
            </a:pPr>
            <a:r>
              <a:rPr lang="en-US" dirty="0"/>
              <a:t>Southeast Minnesota</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16</a:t>
            </a:fld>
            <a:endParaRPr lang="en-US" dirty="0"/>
          </a:p>
        </p:txBody>
      </p:sp>
    </p:spTree>
    <p:extLst>
      <p:ext uri="{BB962C8B-B14F-4D97-AF65-F5344CB8AC3E}">
        <p14:creationId xmlns:p14="http://schemas.microsoft.com/office/powerpoint/2010/main" val="205990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Subtitle 2">
            <a:extLst>
              <a:ext uri="{FF2B5EF4-FFF2-40B4-BE49-F238E27FC236}">
                <a16:creationId xmlns:a16="http://schemas.microsoft.com/office/drawing/2014/main" id="{8CEB5940-BFB1-4ADB-8847-F86AB69A0FB2}"/>
              </a:ext>
            </a:extLst>
          </p:cNvPr>
          <p:cNvSpPr>
            <a:spLocks noGrp="1"/>
          </p:cNvSpPr>
          <p:nvPr>
            <p:ph type="body" idx="1"/>
          </p:nvPr>
        </p:nvSpPr>
        <p:spPr/>
        <p:txBody>
          <a:bodyPr>
            <a:normAutofit/>
          </a:bodyPr>
          <a:lstStyle/>
          <a:p>
            <a:pPr algn="ctr"/>
            <a:r>
              <a:rPr lang="en-US" dirty="0"/>
              <a:t>Kimberly McCaffrey, Manager of Youth System</a:t>
            </a:r>
          </a:p>
          <a:p>
            <a:pPr algn="ctr"/>
            <a:r>
              <a:rPr lang="en-US" dirty="0"/>
              <a:t>Philadelphia, Pennsylvania</a:t>
            </a:r>
          </a:p>
          <a:p>
            <a:endParaRPr lang="en-US" dirty="0"/>
          </a:p>
        </p:txBody>
      </p:sp>
      <p:pic>
        <p:nvPicPr>
          <p:cNvPr id="5" name="Picture 4">
            <a:extLst>
              <a:ext uri="{FF2B5EF4-FFF2-40B4-BE49-F238E27FC236}">
                <a16:creationId xmlns:a16="http://schemas.microsoft.com/office/drawing/2014/main" id="{4C3CF6D9-CF00-441D-B7FE-62CBDFB5F37C}"/>
              </a:ext>
            </a:extLst>
          </p:cNvPr>
          <p:cNvPicPr>
            <a:picLocks noChangeAspect="1"/>
          </p:cNvPicPr>
          <p:nvPr/>
        </p:nvPicPr>
        <p:blipFill>
          <a:blip r:embed="rId2"/>
          <a:stretch>
            <a:fillRect/>
          </a:stretch>
        </p:blipFill>
        <p:spPr>
          <a:xfrm>
            <a:off x="1210866" y="2207392"/>
            <a:ext cx="6722269" cy="1266825"/>
          </a:xfrm>
          <a:prstGeom prst="rect">
            <a:avLst/>
          </a:prstGeom>
        </p:spPr>
      </p:pic>
    </p:spTree>
    <p:extLst>
      <p:ext uri="{BB962C8B-B14F-4D97-AF65-F5344CB8AC3E}">
        <p14:creationId xmlns:p14="http://schemas.microsoft.com/office/powerpoint/2010/main" val="390521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FC94A-4DF9-49E5-B751-77D45896D866}"/>
              </a:ext>
            </a:extLst>
          </p:cNvPr>
          <p:cNvSpPr>
            <a:spLocks noGrp="1"/>
          </p:cNvSpPr>
          <p:nvPr>
            <p:ph type="title"/>
          </p:nvPr>
        </p:nvSpPr>
        <p:spPr/>
        <p:txBody>
          <a:bodyPr/>
          <a:lstStyle/>
          <a:p>
            <a:r>
              <a:rPr lang="en-US" dirty="0"/>
              <a:t>Philadelphia, PA </a:t>
            </a:r>
          </a:p>
        </p:txBody>
      </p:sp>
      <p:grpSp>
        <p:nvGrpSpPr>
          <p:cNvPr id="10" name="Group 9">
            <a:extLst>
              <a:ext uri="{FF2B5EF4-FFF2-40B4-BE49-F238E27FC236}">
                <a16:creationId xmlns:a16="http://schemas.microsoft.com/office/drawing/2014/main" id="{ABD03BF5-5CA3-4331-A633-984EEAD6D598}"/>
              </a:ext>
            </a:extLst>
          </p:cNvPr>
          <p:cNvGrpSpPr/>
          <p:nvPr/>
        </p:nvGrpSpPr>
        <p:grpSpPr>
          <a:xfrm>
            <a:off x="359931" y="1690688"/>
            <a:ext cx="4103772" cy="3670952"/>
            <a:chOff x="383239" y="1841714"/>
            <a:chExt cx="5471696" cy="3670952"/>
          </a:xfrm>
        </p:grpSpPr>
        <p:pic>
          <p:nvPicPr>
            <p:cNvPr id="5" name="Picture 4">
              <a:extLst>
                <a:ext uri="{FF2B5EF4-FFF2-40B4-BE49-F238E27FC236}">
                  <a16:creationId xmlns:a16="http://schemas.microsoft.com/office/drawing/2014/main" id="{5575FB65-EDAE-4BFC-9DEE-B82E75D08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39" y="1841714"/>
              <a:ext cx="5471696" cy="3670952"/>
            </a:xfrm>
            <a:prstGeom prst="rect">
              <a:avLst/>
            </a:prstGeom>
            <a:ln>
              <a:noFill/>
            </a:ln>
            <a:effectLst>
              <a:softEdge rad="112500"/>
            </a:effectLst>
          </p:spPr>
        </p:pic>
        <p:sp>
          <p:nvSpPr>
            <p:cNvPr id="8" name="Oval 7">
              <a:extLst>
                <a:ext uri="{FF2B5EF4-FFF2-40B4-BE49-F238E27FC236}">
                  <a16:creationId xmlns:a16="http://schemas.microsoft.com/office/drawing/2014/main" id="{13ED3762-CD71-447E-BBB6-3E0C1A343E25}"/>
                </a:ext>
              </a:extLst>
            </p:cNvPr>
            <p:cNvSpPr/>
            <p:nvPr/>
          </p:nvSpPr>
          <p:spPr>
            <a:xfrm>
              <a:off x="4690370" y="4217514"/>
              <a:ext cx="897145" cy="759127"/>
            </a:xfrm>
            <a:prstGeom prst="ellipse">
              <a:avLst/>
            </a:prstGeom>
            <a:noFill/>
            <a:ln w="76200">
              <a:solidFill>
                <a:srgbClr val="38939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E2E91B52-2905-4652-9941-0C8FC87BBFFD}"/>
              </a:ext>
            </a:extLst>
          </p:cNvPr>
          <p:cNvPicPr>
            <a:picLocks noChangeAspect="1"/>
          </p:cNvPicPr>
          <p:nvPr/>
        </p:nvPicPr>
        <p:blipFill>
          <a:blip r:embed="rId3"/>
          <a:stretch>
            <a:fillRect/>
          </a:stretch>
        </p:blipFill>
        <p:spPr>
          <a:xfrm>
            <a:off x="4889209" y="1279202"/>
            <a:ext cx="3818335" cy="4795976"/>
          </a:xfrm>
          <a:prstGeom prst="rect">
            <a:avLst/>
          </a:prstGeom>
        </p:spPr>
      </p:pic>
      <p:sp>
        <p:nvSpPr>
          <p:cNvPr id="11" name="TextBox 10">
            <a:extLst>
              <a:ext uri="{FF2B5EF4-FFF2-40B4-BE49-F238E27FC236}">
                <a16:creationId xmlns:a16="http://schemas.microsoft.com/office/drawing/2014/main" id="{7C7BC8D8-8837-4C47-B3EB-43F4A7566F25}"/>
              </a:ext>
            </a:extLst>
          </p:cNvPr>
          <p:cNvSpPr txBox="1"/>
          <p:nvPr/>
        </p:nvSpPr>
        <p:spPr>
          <a:xfrm>
            <a:off x="3710471" y="6189303"/>
            <a:ext cx="4997073" cy="523220"/>
          </a:xfrm>
          <a:prstGeom prst="rect">
            <a:avLst/>
          </a:prstGeom>
          <a:noFill/>
        </p:spPr>
        <p:txBody>
          <a:bodyPr wrap="square" rtlCol="0">
            <a:spAutoFit/>
          </a:bodyPr>
          <a:lstStyle/>
          <a:p>
            <a:r>
              <a:rPr lang="en-US" sz="1400" dirty="0">
                <a:hlinkClick r:id="rId4"/>
              </a:rPr>
              <a:t>http://www.philaworks.org/workforce-information-works/workers-employment-barriers/</a:t>
            </a:r>
            <a:r>
              <a:rPr lang="en-US" sz="1400" dirty="0"/>
              <a:t> </a:t>
            </a:r>
          </a:p>
        </p:txBody>
      </p:sp>
    </p:spTree>
    <p:extLst>
      <p:ext uri="{BB962C8B-B14F-4D97-AF65-F5344CB8AC3E}">
        <p14:creationId xmlns:p14="http://schemas.microsoft.com/office/powerpoint/2010/main" val="249019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93BA9-22EF-4BD3-B1B8-5CE6697182B0}"/>
              </a:ext>
            </a:extLst>
          </p:cNvPr>
          <p:cNvPicPr>
            <a:picLocks noChangeAspect="1"/>
          </p:cNvPicPr>
          <p:nvPr/>
        </p:nvPicPr>
        <p:blipFill rotWithShape="1">
          <a:blip r:embed="rId2"/>
          <a:srcRect r="58913"/>
          <a:stretch/>
        </p:blipFill>
        <p:spPr>
          <a:xfrm>
            <a:off x="130039" y="180623"/>
            <a:ext cx="1616810" cy="741578"/>
          </a:xfrm>
          <a:prstGeom prst="rect">
            <a:avLst/>
          </a:prstGeom>
        </p:spPr>
      </p:pic>
      <p:grpSp>
        <p:nvGrpSpPr>
          <p:cNvPr id="6" name="Group 5">
            <a:extLst>
              <a:ext uri="{FF2B5EF4-FFF2-40B4-BE49-F238E27FC236}">
                <a16:creationId xmlns:a16="http://schemas.microsoft.com/office/drawing/2014/main" id="{A840B5A0-88BF-4DE9-8AFE-4D30A762914D}"/>
              </a:ext>
            </a:extLst>
          </p:cNvPr>
          <p:cNvGrpSpPr/>
          <p:nvPr/>
        </p:nvGrpSpPr>
        <p:grpSpPr>
          <a:xfrm>
            <a:off x="1016082" y="922201"/>
            <a:ext cx="7034753" cy="5741236"/>
            <a:chOff x="1354776" y="922201"/>
            <a:chExt cx="9379670" cy="5741236"/>
          </a:xfrm>
        </p:grpSpPr>
        <p:pic>
          <p:nvPicPr>
            <p:cNvPr id="3" name="Picture 2">
              <a:extLst>
                <a:ext uri="{FF2B5EF4-FFF2-40B4-BE49-F238E27FC236}">
                  <a16:creationId xmlns:a16="http://schemas.microsoft.com/office/drawing/2014/main" id="{F4C15C34-78E4-48AB-BC71-697E1E4CE220}"/>
                </a:ext>
              </a:extLst>
            </p:cNvPr>
            <p:cNvPicPr>
              <a:picLocks noChangeAspect="1"/>
            </p:cNvPicPr>
            <p:nvPr/>
          </p:nvPicPr>
          <p:blipFill rotWithShape="1">
            <a:blip r:embed="rId3"/>
            <a:srcRect l="54201" t="8557" r="11005" b="12818"/>
            <a:stretch/>
          </p:blipFill>
          <p:spPr>
            <a:xfrm>
              <a:off x="1354776" y="922201"/>
              <a:ext cx="9379670" cy="5741236"/>
            </a:xfrm>
            <a:prstGeom prst="rect">
              <a:avLst/>
            </a:prstGeom>
          </p:spPr>
        </p:pic>
        <p:sp>
          <p:nvSpPr>
            <p:cNvPr id="5" name="Oval 4">
              <a:extLst>
                <a:ext uri="{FF2B5EF4-FFF2-40B4-BE49-F238E27FC236}">
                  <a16:creationId xmlns:a16="http://schemas.microsoft.com/office/drawing/2014/main" id="{1FCBF507-F176-41E2-BFC9-592A215505D3}"/>
                </a:ext>
              </a:extLst>
            </p:cNvPr>
            <p:cNvSpPr/>
            <p:nvPr/>
          </p:nvSpPr>
          <p:spPr>
            <a:xfrm>
              <a:off x="1475117" y="2855342"/>
              <a:ext cx="465827" cy="198409"/>
            </a:xfrm>
            <a:prstGeom prst="ellipse">
              <a:avLst/>
            </a:prstGeom>
            <a:noFill/>
            <a:ln w="38100">
              <a:solidFill>
                <a:srgbClr val="38939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53659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dirty="0"/>
          </a:p>
        </p:txBody>
      </p:sp>
    </p:spTree>
    <p:extLst>
      <p:ext uri="{BB962C8B-B14F-4D97-AF65-F5344CB8AC3E}">
        <p14:creationId xmlns:p14="http://schemas.microsoft.com/office/powerpoint/2010/main" val="203312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69DC-59E8-444A-8B76-E7A4E1C38216}"/>
              </a:ext>
            </a:extLst>
          </p:cNvPr>
          <p:cNvSpPr>
            <a:spLocks noGrp="1"/>
          </p:cNvSpPr>
          <p:nvPr>
            <p:ph type="title"/>
          </p:nvPr>
        </p:nvSpPr>
        <p:spPr/>
        <p:txBody>
          <a:bodyPr/>
          <a:lstStyle/>
          <a:p>
            <a:r>
              <a:rPr lang="en-US" dirty="0"/>
              <a:t>Youth Standing Committee History- Philadelphia</a:t>
            </a:r>
          </a:p>
        </p:txBody>
      </p:sp>
      <p:sp>
        <p:nvSpPr>
          <p:cNvPr id="3" name="Content Placeholder 2">
            <a:extLst>
              <a:ext uri="{FF2B5EF4-FFF2-40B4-BE49-F238E27FC236}">
                <a16:creationId xmlns:a16="http://schemas.microsoft.com/office/drawing/2014/main" id="{EA56A0EE-451A-456A-A209-1C4B520EDAFE}"/>
              </a:ext>
            </a:extLst>
          </p:cNvPr>
          <p:cNvSpPr>
            <a:spLocks noGrp="1"/>
          </p:cNvSpPr>
          <p:nvPr>
            <p:ph idx="1"/>
          </p:nvPr>
        </p:nvSpPr>
        <p:spPr/>
        <p:txBody>
          <a:bodyPr>
            <a:normAutofit fontScale="92500" lnSpcReduction="20000"/>
          </a:bodyPr>
          <a:lstStyle/>
          <a:p>
            <a:r>
              <a:rPr lang="en-US" dirty="0"/>
              <a:t>First convened as the WIA Youth Council</a:t>
            </a:r>
          </a:p>
          <a:p>
            <a:r>
              <a:rPr lang="en-US" dirty="0"/>
              <a:t>Restructured the committee role under Mayor Michael A. Nutter in 2008 to the </a:t>
            </a:r>
            <a:r>
              <a:rPr lang="en-US" i="1" dirty="0"/>
              <a:t>Philadelphia Council for College and Career Success</a:t>
            </a:r>
            <a:r>
              <a:rPr lang="en-US" dirty="0"/>
              <a:t> (PCCCS) </a:t>
            </a:r>
          </a:p>
          <a:p>
            <a:r>
              <a:rPr lang="en-US" dirty="0"/>
              <a:t>WIOA regulation encouraged Youth Councils but no longer required the component within local workforce areas</a:t>
            </a:r>
          </a:p>
          <a:p>
            <a:r>
              <a:rPr lang="en-US" dirty="0"/>
              <a:t>PA’s WIOA Combined State Plan required that all local workforce areas maintain youth standing committees</a:t>
            </a:r>
          </a:p>
          <a:p>
            <a:r>
              <a:rPr lang="en-US" dirty="0"/>
              <a:t>Recent transition in 2017 to the Youth Standing Committee of the Philadelphia Works Board </a:t>
            </a:r>
          </a:p>
        </p:txBody>
      </p:sp>
    </p:spTree>
    <p:extLst>
      <p:ext uri="{BB962C8B-B14F-4D97-AF65-F5344CB8AC3E}">
        <p14:creationId xmlns:p14="http://schemas.microsoft.com/office/powerpoint/2010/main" val="108455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90FF-3F60-48BE-8DAD-61C5EBB12421}"/>
              </a:ext>
            </a:extLst>
          </p:cNvPr>
          <p:cNvSpPr>
            <a:spLocks noGrp="1"/>
          </p:cNvSpPr>
          <p:nvPr>
            <p:ph type="title"/>
          </p:nvPr>
        </p:nvSpPr>
        <p:spPr/>
        <p:txBody>
          <a:bodyPr/>
          <a:lstStyle/>
          <a:p>
            <a:r>
              <a:rPr lang="en-US" dirty="0"/>
              <a:t>Why Establish a Youth Committee-Philadelphia</a:t>
            </a:r>
          </a:p>
        </p:txBody>
      </p:sp>
      <p:sp>
        <p:nvSpPr>
          <p:cNvPr id="3" name="Content Placeholder 2">
            <a:extLst>
              <a:ext uri="{FF2B5EF4-FFF2-40B4-BE49-F238E27FC236}">
                <a16:creationId xmlns:a16="http://schemas.microsoft.com/office/drawing/2014/main" id="{1CB40449-04A5-4A6D-BEA1-E46053B2105F}"/>
              </a:ext>
            </a:extLst>
          </p:cNvPr>
          <p:cNvSpPr>
            <a:spLocks noGrp="1"/>
          </p:cNvSpPr>
          <p:nvPr>
            <p:ph idx="1"/>
          </p:nvPr>
        </p:nvSpPr>
        <p:spPr/>
        <p:txBody>
          <a:bodyPr>
            <a:normAutofit/>
          </a:bodyPr>
          <a:lstStyle/>
          <a:p>
            <a:r>
              <a:rPr lang="en-US" dirty="0"/>
              <a:t>Effective process for the youth oversight responsibilities of the public workforce system that oversees WIOA and TANF funding </a:t>
            </a:r>
          </a:p>
          <a:p>
            <a:r>
              <a:rPr lang="en-US" dirty="0"/>
              <a:t>Allow for more efficient citywide coordination of education and youth workforce efforts</a:t>
            </a:r>
          </a:p>
          <a:p>
            <a:r>
              <a:rPr lang="en-US" dirty="0"/>
              <a:t>Visionary strategies to align and streamline efforts</a:t>
            </a:r>
          </a:p>
          <a:p>
            <a:r>
              <a:rPr lang="en-US" dirty="0"/>
              <a:t>Provides opportunity for a robust cross-sector collaboration of partners</a:t>
            </a:r>
          </a:p>
        </p:txBody>
      </p:sp>
    </p:spTree>
    <p:extLst>
      <p:ext uri="{BB962C8B-B14F-4D97-AF65-F5344CB8AC3E}">
        <p14:creationId xmlns:p14="http://schemas.microsoft.com/office/powerpoint/2010/main" val="188389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1581" y="2937047"/>
            <a:ext cx="6858000" cy="903410"/>
          </a:xfrm>
        </p:spPr>
        <p:txBody>
          <a:bodyPr>
            <a:normAutofit/>
          </a:bodyPr>
          <a:lstStyle/>
          <a:p>
            <a:pPr algn="ct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669" y="988540"/>
            <a:ext cx="1669942" cy="1740548"/>
          </a:xfrm>
          <a:prstGeom prst="rect">
            <a:avLst/>
          </a:prstGeom>
        </p:spPr>
      </p:pic>
      <p:sp>
        <p:nvSpPr>
          <p:cNvPr id="5" name="Rectangle 4"/>
          <p:cNvSpPr/>
          <p:nvPr/>
        </p:nvSpPr>
        <p:spPr>
          <a:xfrm>
            <a:off x="1599336" y="4088811"/>
            <a:ext cx="6102491" cy="1938992"/>
          </a:xfrm>
          <a:prstGeom prst="rect">
            <a:avLst/>
          </a:prstGeom>
        </p:spPr>
        <p:txBody>
          <a:bodyPr wrap="square">
            <a:spAutoFit/>
          </a:bodyPr>
          <a:lstStyle/>
          <a:p>
            <a:pPr algn="ctr"/>
            <a:r>
              <a:rPr lang="en-US" sz="2400" dirty="0"/>
              <a:t>Presented By:</a:t>
            </a:r>
          </a:p>
          <a:p>
            <a:pPr algn="ctr"/>
            <a:endParaRPr lang="en-US" sz="2400" dirty="0"/>
          </a:p>
          <a:p>
            <a:pPr algn="ctr"/>
            <a:r>
              <a:rPr lang="en-US" sz="2400" dirty="0"/>
              <a:t>Jessica Ku Kim, Special Projects Development Manager</a:t>
            </a:r>
          </a:p>
          <a:p>
            <a:pPr algn="ctr"/>
            <a:r>
              <a:rPr lang="en-US" sz="2400" dirty="0"/>
              <a:t>Gaby Goetz, Youth Program Manager</a:t>
            </a:r>
          </a:p>
        </p:txBody>
      </p:sp>
    </p:spTree>
    <p:extLst>
      <p:ext uri="{BB962C8B-B14F-4D97-AF65-F5344CB8AC3E}">
        <p14:creationId xmlns:p14="http://schemas.microsoft.com/office/powerpoint/2010/main" val="158578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2658"/>
          <a:stretch/>
        </p:blipFill>
        <p:spPr>
          <a:xfrm>
            <a:off x="630195" y="725703"/>
            <a:ext cx="8192529" cy="5478328"/>
          </a:xfrm>
          <a:prstGeom prst="rect">
            <a:avLst/>
          </a:prstGeom>
        </p:spPr>
      </p:pic>
    </p:spTree>
    <p:extLst>
      <p:ext uri="{BB962C8B-B14F-4D97-AF65-F5344CB8AC3E}">
        <p14:creationId xmlns:p14="http://schemas.microsoft.com/office/powerpoint/2010/main" val="94331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SBWIB Youth Stakeholders</a:t>
            </a:r>
          </a:p>
        </p:txBody>
      </p:sp>
      <p:sp>
        <p:nvSpPr>
          <p:cNvPr id="7" name="Text Placeholder 6"/>
          <p:cNvSpPr>
            <a:spLocks noGrp="1"/>
          </p:cNvSpPr>
          <p:nvPr>
            <p:ph type="body" idx="1"/>
          </p:nvPr>
        </p:nvSpPr>
        <p:spPr/>
        <p:txBody>
          <a:bodyPr/>
          <a:lstStyle/>
          <a:p>
            <a:r>
              <a:rPr lang="en-US" dirty="0"/>
              <a:t>10 School Districts</a:t>
            </a:r>
          </a:p>
        </p:txBody>
      </p:sp>
      <p:sp>
        <p:nvSpPr>
          <p:cNvPr id="5" name="Content Placeholder 4"/>
          <p:cNvSpPr>
            <a:spLocks noGrp="1"/>
          </p:cNvSpPr>
          <p:nvPr>
            <p:ph sz="half" idx="2"/>
          </p:nvPr>
        </p:nvSpPr>
        <p:spPr/>
        <p:txBody>
          <a:bodyPr>
            <a:noAutofit/>
          </a:bodyPr>
          <a:lstStyle/>
          <a:p>
            <a:pPr>
              <a:spcBef>
                <a:spcPts val="0"/>
              </a:spcBef>
            </a:pPr>
            <a:r>
              <a:rPr lang="en-US" sz="2000" dirty="0"/>
              <a:t>Centinela Valley Union </a:t>
            </a:r>
          </a:p>
          <a:p>
            <a:pPr>
              <a:spcBef>
                <a:spcPts val="0"/>
              </a:spcBef>
            </a:pPr>
            <a:r>
              <a:rPr lang="en-US" sz="2000" dirty="0"/>
              <a:t>El Segundo </a:t>
            </a:r>
          </a:p>
          <a:p>
            <a:pPr>
              <a:spcBef>
                <a:spcPts val="0"/>
              </a:spcBef>
            </a:pPr>
            <a:r>
              <a:rPr lang="en-US" sz="2000" dirty="0"/>
              <a:t>Hawthorne </a:t>
            </a:r>
          </a:p>
          <a:p>
            <a:pPr>
              <a:spcBef>
                <a:spcPts val="0"/>
              </a:spcBef>
            </a:pPr>
            <a:r>
              <a:rPr lang="en-US" sz="2000" dirty="0"/>
              <a:t>Inglewood </a:t>
            </a:r>
          </a:p>
          <a:p>
            <a:pPr>
              <a:spcBef>
                <a:spcPts val="0"/>
              </a:spcBef>
            </a:pPr>
            <a:r>
              <a:rPr lang="en-US" sz="2000" dirty="0"/>
              <a:t>Lawndale</a:t>
            </a:r>
          </a:p>
          <a:p>
            <a:pPr>
              <a:spcBef>
                <a:spcPts val="0"/>
              </a:spcBef>
            </a:pPr>
            <a:r>
              <a:rPr lang="en-US" sz="2000" dirty="0"/>
              <a:t>Lennox</a:t>
            </a:r>
          </a:p>
          <a:p>
            <a:pPr>
              <a:spcBef>
                <a:spcPts val="0"/>
              </a:spcBef>
            </a:pPr>
            <a:r>
              <a:rPr lang="en-US" sz="2000" dirty="0"/>
              <a:t>Los Angeles </a:t>
            </a:r>
          </a:p>
          <a:p>
            <a:pPr>
              <a:spcBef>
                <a:spcPts val="0"/>
              </a:spcBef>
            </a:pPr>
            <a:r>
              <a:rPr lang="en-US" sz="2000" dirty="0"/>
              <a:t>Redondo Beach</a:t>
            </a:r>
          </a:p>
          <a:p>
            <a:pPr>
              <a:spcBef>
                <a:spcPts val="0"/>
              </a:spcBef>
            </a:pPr>
            <a:r>
              <a:rPr lang="en-US" sz="2000" dirty="0"/>
              <a:t>Torrance</a:t>
            </a:r>
          </a:p>
          <a:p>
            <a:pPr>
              <a:spcBef>
                <a:spcPts val="0"/>
              </a:spcBef>
            </a:pPr>
            <a:r>
              <a:rPr lang="en-US" sz="2000" dirty="0"/>
              <a:t>Wiseburn</a:t>
            </a:r>
          </a:p>
        </p:txBody>
      </p:sp>
      <p:sp>
        <p:nvSpPr>
          <p:cNvPr id="8" name="Text Placeholder 7"/>
          <p:cNvSpPr>
            <a:spLocks noGrp="1"/>
          </p:cNvSpPr>
          <p:nvPr>
            <p:ph type="body" sz="quarter" idx="3"/>
          </p:nvPr>
        </p:nvSpPr>
        <p:spPr/>
        <p:txBody>
          <a:bodyPr/>
          <a:lstStyle/>
          <a:p>
            <a:r>
              <a:rPr lang="en-US" dirty="0"/>
              <a:t>Others</a:t>
            </a:r>
          </a:p>
        </p:txBody>
      </p:sp>
      <p:sp>
        <p:nvSpPr>
          <p:cNvPr id="9" name="Content Placeholder 8"/>
          <p:cNvSpPr>
            <a:spLocks noGrp="1"/>
          </p:cNvSpPr>
          <p:nvPr>
            <p:ph sz="quarter" idx="4"/>
          </p:nvPr>
        </p:nvSpPr>
        <p:spPr/>
        <p:txBody>
          <a:bodyPr>
            <a:noAutofit/>
          </a:bodyPr>
          <a:lstStyle/>
          <a:p>
            <a:pPr>
              <a:spcBef>
                <a:spcPts val="0"/>
              </a:spcBef>
            </a:pPr>
            <a:r>
              <a:rPr lang="en-US" sz="1600" dirty="0"/>
              <a:t>Southern CA Regional Occupational Center</a:t>
            </a:r>
          </a:p>
          <a:p>
            <a:pPr>
              <a:spcBef>
                <a:spcPts val="0"/>
              </a:spcBef>
            </a:pPr>
            <a:r>
              <a:rPr lang="en-US" sz="1600" dirty="0"/>
              <a:t>South Bay Adult Education Consortium</a:t>
            </a:r>
          </a:p>
          <a:p>
            <a:pPr>
              <a:spcBef>
                <a:spcPts val="0"/>
              </a:spcBef>
            </a:pPr>
            <a:r>
              <a:rPr lang="en-US" sz="1600" dirty="0"/>
              <a:t>YouthBuild</a:t>
            </a:r>
          </a:p>
          <a:p>
            <a:pPr>
              <a:spcBef>
                <a:spcPts val="0"/>
              </a:spcBef>
            </a:pPr>
            <a:r>
              <a:rPr lang="en-US" sz="1600" dirty="0"/>
              <a:t>Community Colleges: El Camino, West Los Angeles, South West</a:t>
            </a:r>
          </a:p>
          <a:p>
            <a:pPr>
              <a:spcBef>
                <a:spcPts val="0"/>
              </a:spcBef>
            </a:pPr>
            <a:r>
              <a:rPr lang="en-US" sz="1600" dirty="0"/>
              <a:t>CA State University, Dominguez Hills</a:t>
            </a:r>
          </a:p>
          <a:p>
            <a:pPr>
              <a:spcBef>
                <a:spcPts val="0"/>
              </a:spcBef>
            </a:pPr>
            <a:r>
              <a:rPr lang="en-US" sz="1600" dirty="0"/>
              <a:t>Centinela Youth Services/Everychild Restorative Justice Center</a:t>
            </a:r>
          </a:p>
          <a:p>
            <a:pPr>
              <a:spcBef>
                <a:spcPts val="0"/>
              </a:spcBef>
            </a:pPr>
            <a:r>
              <a:rPr lang="en-US" sz="1600" dirty="0"/>
              <a:t>Alternative Education Providers</a:t>
            </a:r>
          </a:p>
          <a:p>
            <a:pPr>
              <a:spcBef>
                <a:spcPts val="0"/>
              </a:spcBef>
            </a:pPr>
            <a:r>
              <a:rPr lang="en-US" sz="1600" dirty="0"/>
              <a:t>Charter Schools</a:t>
            </a:r>
          </a:p>
          <a:p>
            <a:pPr>
              <a:spcBef>
                <a:spcPts val="0"/>
              </a:spcBef>
            </a:pPr>
            <a:r>
              <a:rPr lang="en-US" sz="1600" dirty="0"/>
              <a:t>CBOs Serving Homeless Youth</a:t>
            </a:r>
          </a:p>
          <a:p>
            <a:pPr>
              <a:spcBef>
                <a:spcPts val="0"/>
              </a:spcBef>
            </a:pPr>
            <a:r>
              <a:rPr lang="en-US" sz="1600" dirty="0"/>
              <a:t>CBOs Serving Justice Involved Youth</a:t>
            </a:r>
          </a:p>
          <a:p>
            <a:pPr>
              <a:spcBef>
                <a:spcPts val="0"/>
              </a:spcBef>
            </a:pPr>
            <a:r>
              <a:rPr lang="en-US" sz="1600" dirty="0"/>
              <a:t>CBOs Serving Individuals with Disabilities</a:t>
            </a:r>
          </a:p>
        </p:txBody>
      </p:sp>
    </p:spTree>
    <p:extLst>
      <p:ext uri="{BB962C8B-B14F-4D97-AF65-F5344CB8AC3E}">
        <p14:creationId xmlns:p14="http://schemas.microsoft.com/office/powerpoint/2010/main" val="156647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Youth Committees- SBWIB</a:t>
            </a:r>
          </a:p>
        </p:txBody>
      </p:sp>
      <p:sp>
        <p:nvSpPr>
          <p:cNvPr id="3" name="Content Placeholder 2"/>
          <p:cNvSpPr>
            <a:spLocks noGrp="1"/>
          </p:cNvSpPr>
          <p:nvPr>
            <p:ph idx="1"/>
          </p:nvPr>
        </p:nvSpPr>
        <p:spPr/>
        <p:txBody>
          <a:bodyPr>
            <a:normAutofit fontScale="92500" lnSpcReduction="20000"/>
          </a:bodyPr>
          <a:lstStyle/>
          <a:p>
            <a:r>
              <a:rPr lang="en-US" sz="2400" dirty="0"/>
              <a:t>We Wanted to Keep It</a:t>
            </a:r>
          </a:p>
          <a:p>
            <a:pPr lvl="1"/>
            <a:r>
              <a:rPr lang="en-US" sz="2000" dirty="0"/>
              <a:t>SBWIB’s robust Youth Council plays a vital role in responding to youth needs and building resources </a:t>
            </a:r>
          </a:p>
          <a:p>
            <a:r>
              <a:rPr lang="en-US" sz="2400" dirty="0"/>
              <a:t>They Said Yes!</a:t>
            </a:r>
          </a:p>
          <a:p>
            <a:pPr lvl="1"/>
            <a:r>
              <a:rPr lang="en-US" sz="2000" dirty="0"/>
              <a:t>Youth Council members themselves wanted to continue to meet and support youth services in the community. </a:t>
            </a:r>
          </a:p>
          <a:p>
            <a:pPr lvl="1"/>
            <a:r>
              <a:rPr lang="en-US" sz="2000" dirty="0"/>
              <a:t>The Youth Committee is a valued partnership in our community and the members, such as the Superintendents of our school districts and YouthBuild, appreciate being able to address disconnected youth needs and have resources made available to them.</a:t>
            </a:r>
          </a:p>
          <a:p>
            <a:r>
              <a:rPr lang="en-US" sz="2400" dirty="0"/>
              <a:t>Easy Policy Change for Us</a:t>
            </a:r>
          </a:p>
          <a:p>
            <a:pPr lvl="1"/>
            <a:r>
              <a:rPr lang="en-US" sz="2000" dirty="0"/>
              <a:t>Youth Committees required one non-Board member officially on the committee. Since we had many participating Council members who were not a Board member, the transition was not difficult. </a:t>
            </a:r>
          </a:p>
          <a:p>
            <a:endParaRPr lang="en-US" dirty="0"/>
          </a:p>
        </p:txBody>
      </p:sp>
    </p:spTree>
    <p:extLst>
      <p:ext uri="{BB962C8B-B14F-4D97-AF65-F5344CB8AC3E}">
        <p14:creationId xmlns:p14="http://schemas.microsoft.com/office/powerpoint/2010/main" val="167153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Diversity Within the Region SBWIB</a:t>
            </a:r>
          </a:p>
        </p:txBody>
      </p:sp>
      <p:sp>
        <p:nvSpPr>
          <p:cNvPr id="11" name="Content Placeholder 10"/>
          <p:cNvSpPr>
            <a:spLocks noGrp="1"/>
          </p:cNvSpPr>
          <p:nvPr>
            <p:ph idx="1"/>
          </p:nvPr>
        </p:nvSpPr>
        <p:spPr/>
        <p:txBody>
          <a:bodyPr>
            <a:normAutofit lnSpcReduction="10000"/>
          </a:bodyPr>
          <a:lstStyle/>
          <a:p>
            <a:r>
              <a:rPr lang="en-US" dirty="0"/>
              <a:t>Socioeconomic Diversity</a:t>
            </a:r>
          </a:p>
          <a:p>
            <a:pPr lvl="1"/>
            <a:r>
              <a:rPr lang="en-US" dirty="0"/>
              <a:t>Affluent Beach Cities and Low-Income Neighborhoods</a:t>
            </a:r>
          </a:p>
          <a:p>
            <a:r>
              <a:rPr lang="en-US" dirty="0"/>
              <a:t>Different School District Needs</a:t>
            </a:r>
          </a:p>
          <a:p>
            <a:pPr lvl="1"/>
            <a:r>
              <a:rPr lang="en-US" dirty="0"/>
              <a:t>One school district is 84.5% English learners, foster youth, or eligible for free/reduced price meals</a:t>
            </a:r>
          </a:p>
          <a:p>
            <a:pPr lvl="1"/>
            <a:r>
              <a:rPr lang="en-US" dirty="0"/>
              <a:t>The neighboring school district is 15.3%</a:t>
            </a:r>
          </a:p>
          <a:p>
            <a:r>
              <a:rPr lang="en-US" dirty="0"/>
              <a:t>Racial Diversity</a:t>
            </a:r>
          </a:p>
          <a:p>
            <a:r>
              <a:rPr lang="en-US" dirty="0"/>
              <a:t>11 Cities = 11 sets of government officials and their priorities</a:t>
            </a:r>
          </a:p>
          <a:p>
            <a:endParaRPr lang="en-US" dirty="0"/>
          </a:p>
          <a:p>
            <a:endParaRPr lang="en-US" dirty="0"/>
          </a:p>
        </p:txBody>
      </p:sp>
    </p:spTree>
    <p:extLst>
      <p:ext uri="{BB962C8B-B14F-4D97-AF65-F5344CB8AC3E}">
        <p14:creationId xmlns:p14="http://schemas.microsoft.com/office/powerpoint/2010/main" val="4104358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Started with the Youth Council- SBWIB</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WIA mandated the establishment of a Youth Council – a subgroup within each local board, appointed by the board, and in cooperation with the chief elected official for the local area</a:t>
            </a:r>
          </a:p>
          <a:p>
            <a:pPr marL="514350" indent="-514350">
              <a:buFont typeface="+mj-lt"/>
              <a:buAutoNum type="arabicPeriod"/>
            </a:pPr>
            <a:r>
              <a:rPr lang="en-US" sz="2400" dirty="0"/>
              <a:t>Membership was defined to include members with expertise, youth services, juvenile justice, local public housing authorities, Job Corps, etc.</a:t>
            </a:r>
          </a:p>
          <a:p>
            <a:pPr marL="514350" indent="-514350">
              <a:buFont typeface="+mj-lt"/>
              <a:buAutoNum type="arabicPeriod"/>
            </a:pPr>
            <a:r>
              <a:rPr lang="en-US" sz="2400" u="sng" dirty="0"/>
              <a:t>Added</a:t>
            </a:r>
            <a:r>
              <a:rPr lang="en-US" sz="2400" dirty="0"/>
              <a:t>: SBWIB decided that school district representatives would be a great addition though not required</a:t>
            </a:r>
          </a:p>
          <a:p>
            <a:pPr marL="514350" indent="-514350">
              <a:buFont typeface="+mj-lt"/>
              <a:buAutoNum type="arabicPeriod"/>
            </a:pPr>
            <a:endParaRPr lang="en-US" dirty="0"/>
          </a:p>
        </p:txBody>
      </p:sp>
    </p:spTree>
    <p:extLst>
      <p:ext uri="{BB962C8B-B14F-4D97-AF65-F5344CB8AC3E}">
        <p14:creationId xmlns:p14="http://schemas.microsoft.com/office/powerpoint/2010/main" val="3480268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43100" y="955040"/>
            <a:ext cx="5257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Helvetica" pitchFamily="84" charset="0"/>
              </a:defRPr>
            </a:lvl2pPr>
            <a:lvl3pPr algn="l" rtl="0" eaLnBrk="0" fontAlgn="base" hangingPunct="0">
              <a:spcBef>
                <a:spcPct val="0"/>
              </a:spcBef>
              <a:spcAft>
                <a:spcPct val="0"/>
              </a:spcAft>
              <a:defRPr sz="3600">
                <a:solidFill>
                  <a:schemeClr val="tx2"/>
                </a:solidFill>
                <a:latin typeface="Helvetica" pitchFamily="84" charset="0"/>
              </a:defRPr>
            </a:lvl3pPr>
            <a:lvl4pPr algn="l" rtl="0" eaLnBrk="0" fontAlgn="base" hangingPunct="0">
              <a:spcBef>
                <a:spcPct val="0"/>
              </a:spcBef>
              <a:spcAft>
                <a:spcPct val="0"/>
              </a:spcAft>
              <a:defRPr sz="3600">
                <a:solidFill>
                  <a:schemeClr val="tx2"/>
                </a:solidFill>
                <a:latin typeface="Helvetica" pitchFamily="84" charset="0"/>
              </a:defRPr>
            </a:lvl4pPr>
            <a:lvl5pPr algn="l" rtl="0" eaLnBrk="0" fontAlgn="base" hangingPunct="0">
              <a:spcBef>
                <a:spcPct val="0"/>
              </a:spcBef>
              <a:spcAft>
                <a:spcPct val="0"/>
              </a:spcAft>
              <a:defRPr sz="3600">
                <a:solidFill>
                  <a:schemeClr val="tx2"/>
                </a:solidFill>
                <a:latin typeface="Helvetica" pitchFamily="84" charset="0"/>
              </a:defRPr>
            </a:lvl5pPr>
            <a:lvl6pPr marL="457200" algn="l" rtl="0" fontAlgn="base">
              <a:spcBef>
                <a:spcPct val="0"/>
              </a:spcBef>
              <a:spcAft>
                <a:spcPct val="0"/>
              </a:spcAft>
              <a:defRPr sz="3600">
                <a:solidFill>
                  <a:schemeClr val="tx2"/>
                </a:solidFill>
                <a:latin typeface="Helvetica" pitchFamily="84" charset="0"/>
              </a:defRPr>
            </a:lvl6pPr>
            <a:lvl7pPr marL="914400" algn="l" rtl="0" fontAlgn="base">
              <a:spcBef>
                <a:spcPct val="0"/>
              </a:spcBef>
              <a:spcAft>
                <a:spcPct val="0"/>
              </a:spcAft>
              <a:defRPr sz="3600">
                <a:solidFill>
                  <a:schemeClr val="tx2"/>
                </a:solidFill>
                <a:latin typeface="Helvetica" pitchFamily="84" charset="0"/>
              </a:defRPr>
            </a:lvl7pPr>
            <a:lvl8pPr marL="1371600" algn="l" rtl="0" fontAlgn="base">
              <a:spcBef>
                <a:spcPct val="0"/>
              </a:spcBef>
              <a:spcAft>
                <a:spcPct val="0"/>
              </a:spcAft>
              <a:defRPr sz="3600">
                <a:solidFill>
                  <a:schemeClr val="tx2"/>
                </a:solidFill>
                <a:latin typeface="Helvetica" pitchFamily="84" charset="0"/>
              </a:defRPr>
            </a:lvl8pPr>
            <a:lvl9pPr marL="1828800" algn="l" rtl="0" fontAlgn="base">
              <a:spcBef>
                <a:spcPct val="0"/>
              </a:spcBef>
              <a:spcAft>
                <a:spcPct val="0"/>
              </a:spcAft>
              <a:defRPr sz="3600">
                <a:solidFill>
                  <a:schemeClr val="tx2"/>
                </a:solidFill>
                <a:latin typeface="Helvetica" pitchFamily="84" charset="0"/>
              </a:defRPr>
            </a:lvl9pPr>
          </a:lstStyle>
          <a:p>
            <a:pPr algn="ctr" eaLnBrk="1" hangingPunct="1"/>
            <a:endParaRPr lang="en-US" sz="2400" b="1" kern="0" dirty="0">
              <a:latin typeface="Tahoma" pitchFamily="34" charset="0"/>
            </a:endParaRPr>
          </a:p>
        </p:txBody>
      </p:sp>
      <p:sp>
        <p:nvSpPr>
          <p:cNvPr id="3" name="Rectangle 3"/>
          <p:cNvSpPr txBox="1">
            <a:spLocks noChangeArrowheads="1"/>
          </p:cNvSpPr>
          <p:nvPr/>
        </p:nvSpPr>
        <p:spPr bwMode="auto">
          <a:xfrm>
            <a:off x="1543050" y="4419600"/>
            <a:ext cx="594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eaLnBrk="1" hangingPunct="1">
              <a:spcBef>
                <a:spcPct val="0"/>
              </a:spcBef>
              <a:buNone/>
            </a:pPr>
            <a:endParaRPr lang="en-US" sz="2000" b="1" kern="0" dirty="0">
              <a:latin typeface="Tahoma" pitchFamily="34" charset="0"/>
            </a:endParaRPr>
          </a:p>
          <a:p>
            <a:pPr marL="0" indent="0" algn="ctr" eaLnBrk="1" hangingPunct="1">
              <a:spcBef>
                <a:spcPct val="0"/>
              </a:spcBef>
              <a:buNone/>
            </a:pPr>
            <a:endParaRPr lang="en-US" sz="1000" b="1" i="1" kern="0" dirty="0">
              <a:solidFill>
                <a:srgbClr val="005481"/>
              </a:solidFill>
              <a:latin typeface="Arial Black" pitchFamily="34" charset="0"/>
            </a:endParaRPr>
          </a:p>
        </p:txBody>
      </p:sp>
      <p:sp>
        <p:nvSpPr>
          <p:cNvPr id="4" name="Title 3"/>
          <p:cNvSpPr>
            <a:spLocks noGrp="1"/>
          </p:cNvSpPr>
          <p:nvPr>
            <p:ph type="title"/>
          </p:nvPr>
        </p:nvSpPr>
        <p:spPr/>
        <p:txBody>
          <a:bodyPr/>
          <a:lstStyle/>
          <a:p>
            <a:r>
              <a:rPr lang="en-US" dirty="0"/>
              <a:t>SE Minnesota </a:t>
            </a:r>
          </a:p>
        </p:txBody>
      </p:sp>
      <p:sp>
        <p:nvSpPr>
          <p:cNvPr id="7" name="Text Placeholder 6"/>
          <p:cNvSpPr>
            <a:spLocks noGrp="1"/>
          </p:cNvSpPr>
          <p:nvPr>
            <p:ph type="body" idx="1"/>
          </p:nvPr>
        </p:nvSpPr>
        <p:spPr>
          <a:xfrm>
            <a:off x="880063" y="4048235"/>
            <a:ext cx="7269574" cy="1866900"/>
          </a:xfrm>
        </p:spPr>
        <p:txBody>
          <a:bodyPr>
            <a:normAutofit fontScale="92500" lnSpcReduction="10000"/>
          </a:bodyPr>
          <a:lstStyle/>
          <a:p>
            <a:pPr algn="ctr"/>
            <a:r>
              <a:rPr lang="en-US" sz="2800" i="0" kern="0" dirty="0">
                <a:latin typeface="+mj-lt"/>
              </a:rPr>
              <a:t>Jinny Rietmann, Youth Programs Coordinator</a:t>
            </a:r>
          </a:p>
          <a:p>
            <a:pPr algn="ctr"/>
            <a:r>
              <a:rPr lang="en-US" sz="2800" i="0" kern="0" dirty="0">
                <a:latin typeface="+mj-lt"/>
              </a:rPr>
              <a:t>Jeff Custer, Board Member and Youth Advisory Council Chair</a:t>
            </a:r>
          </a:p>
          <a:p>
            <a:pPr algn="ctr"/>
            <a:r>
              <a:rPr lang="en-US" sz="2800" i="0" kern="0" dirty="0">
                <a:latin typeface="+mj-lt"/>
              </a:rPr>
              <a:t>Jerrianna Hansen, Youth Participant</a:t>
            </a:r>
          </a:p>
          <a:p>
            <a:endParaRPr lang="en-US" dirty="0"/>
          </a:p>
        </p:txBody>
      </p:sp>
    </p:spTree>
    <p:extLst>
      <p:ext uri="{BB962C8B-B14F-4D97-AF65-F5344CB8AC3E}">
        <p14:creationId xmlns:p14="http://schemas.microsoft.com/office/powerpoint/2010/main" val="604954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SE MN Workforce </a:t>
            </a:r>
            <a:r>
              <a:rPr lang="en-US" sz="3200" b="1" dirty="0"/>
              <a:t>Development, Inc.</a:t>
            </a:r>
          </a:p>
        </p:txBody>
      </p:sp>
      <p:sp>
        <p:nvSpPr>
          <p:cNvPr id="3" name="Content Placeholder 2"/>
          <p:cNvSpPr>
            <a:spLocks noGrp="1"/>
          </p:cNvSpPr>
          <p:nvPr>
            <p:ph idx="1"/>
          </p:nvPr>
        </p:nvSpPr>
        <p:spPr/>
        <p:txBody>
          <a:bodyPr>
            <a:normAutofit lnSpcReduction="10000"/>
          </a:bodyPr>
          <a:lstStyle/>
          <a:p>
            <a:r>
              <a:rPr lang="en-US" sz="2000" b="1" dirty="0">
                <a:solidFill>
                  <a:srgbClr val="000000"/>
                </a:solidFill>
              </a:rPr>
              <a:t>Our Mission</a:t>
            </a:r>
            <a:br>
              <a:rPr lang="en-US" sz="1800" b="1" dirty="0">
                <a:solidFill>
                  <a:srgbClr val="000000"/>
                </a:solidFill>
              </a:rPr>
            </a:br>
            <a:r>
              <a:rPr lang="en-US" sz="1800" dirty="0">
                <a:solidFill>
                  <a:srgbClr val="000000"/>
                </a:solidFill>
              </a:rPr>
              <a:t>Our mission is to develop and advance the workforce of Southeast Minnesota.</a:t>
            </a:r>
          </a:p>
          <a:p>
            <a:r>
              <a:rPr lang="en-US" sz="2000" b="1" dirty="0">
                <a:solidFill>
                  <a:srgbClr val="000000"/>
                </a:solidFill>
              </a:rPr>
              <a:t>Our Vision</a:t>
            </a:r>
            <a:br>
              <a:rPr lang="en-US" sz="1800" b="1" dirty="0">
                <a:solidFill>
                  <a:srgbClr val="000000"/>
                </a:solidFill>
              </a:rPr>
            </a:br>
            <a:r>
              <a:rPr lang="en-US" sz="1800" dirty="0">
                <a:solidFill>
                  <a:srgbClr val="000000"/>
                </a:solidFill>
              </a:rPr>
              <a:t>Our vision is to develop and advance the workforce of Southeast Minnesota by acting as:</a:t>
            </a:r>
          </a:p>
          <a:p>
            <a:pPr lvl="1"/>
            <a:r>
              <a:rPr lang="en-US" sz="1400" dirty="0">
                <a:solidFill>
                  <a:srgbClr val="000000"/>
                </a:solidFill>
              </a:rPr>
              <a:t>A champion for workers</a:t>
            </a:r>
          </a:p>
          <a:p>
            <a:pPr lvl="1"/>
            <a:r>
              <a:rPr lang="en-US" sz="1400" dirty="0">
                <a:solidFill>
                  <a:srgbClr val="000000"/>
                </a:solidFill>
              </a:rPr>
              <a:t>A convening agent bringing partners together to solve workforce problems</a:t>
            </a:r>
          </a:p>
          <a:p>
            <a:pPr lvl="1"/>
            <a:r>
              <a:rPr lang="en-US" sz="1400" dirty="0">
                <a:solidFill>
                  <a:srgbClr val="000000"/>
                </a:solidFill>
              </a:rPr>
              <a:t>A change agent to promote and facilitate innovation and creative solutions</a:t>
            </a:r>
          </a:p>
          <a:p>
            <a:pPr lvl="1"/>
            <a:r>
              <a:rPr lang="en-US" sz="1400" dirty="0">
                <a:solidFill>
                  <a:srgbClr val="000000"/>
                </a:solidFill>
              </a:rPr>
              <a:t>The agency accountable to the individuals, businesses and communities we serve, providing measurable change</a:t>
            </a:r>
            <a:br>
              <a:rPr lang="en-US" sz="1400" dirty="0">
                <a:solidFill>
                  <a:srgbClr val="000000"/>
                </a:solidFill>
              </a:rPr>
            </a:br>
            <a:endParaRPr lang="en-US" sz="1400" dirty="0">
              <a:solidFill>
                <a:srgbClr val="000000"/>
              </a:solidFill>
            </a:endParaRPr>
          </a:p>
          <a:p>
            <a:r>
              <a:rPr lang="en-US" sz="2000" b="1" dirty="0">
                <a:solidFill>
                  <a:srgbClr val="000000"/>
                </a:solidFill>
              </a:rPr>
              <a:t>Core Values</a:t>
            </a:r>
            <a:br>
              <a:rPr lang="en-US" sz="1800" b="1" dirty="0">
                <a:solidFill>
                  <a:srgbClr val="000000"/>
                </a:solidFill>
              </a:rPr>
            </a:br>
            <a:r>
              <a:rPr lang="en-US" sz="1800" dirty="0">
                <a:solidFill>
                  <a:srgbClr val="000000"/>
                </a:solidFill>
              </a:rPr>
              <a:t>We are a customer-focused, action-oriented team of professionals, dedicated to the principles of Respect, Integrity, Innovation, Education, and Community</a:t>
            </a:r>
            <a:endParaRPr lang="en-US" sz="3200" dirty="0"/>
          </a:p>
        </p:txBody>
      </p:sp>
    </p:spTree>
    <p:extLst>
      <p:ext uri="{BB962C8B-B14F-4D97-AF65-F5344CB8AC3E}">
        <p14:creationId xmlns:p14="http://schemas.microsoft.com/office/powerpoint/2010/main" val="77298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normAutofit/>
          </a:bodyPr>
          <a:lstStyle/>
          <a:p>
            <a:r>
              <a:rPr lang="en-US" dirty="0"/>
              <a:t>LaSharn Youngblood</a:t>
            </a:r>
          </a:p>
          <a:p>
            <a:r>
              <a:rPr lang="en-US" dirty="0"/>
              <a:t>Moderator </a:t>
            </a:r>
          </a:p>
          <a:p>
            <a:pPr lvl="1"/>
            <a:r>
              <a:rPr lang="en-US" dirty="0"/>
              <a:t>Workforce Specialist </a:t>
            </a:r>
          </a:p>
          <a:p>
            <a:pPr lvl="2"/>
            <a:r>
              <a:rPr lang="en-US" dirty="0"/>
              <a:t>Division of Youth Services</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dirty="0"/>
          </a:p>
        </p:txBody>
      </p:sp>
      <p:sp>
        <p:nvSpPr>
          <p:cNvPr id="4" name="Picture Placeholder 3"/>
          <p:cNvSpPr>
            <a:spLocks noGrp="1"/>
          </p:cNvSpPr>
          <p:nvPr>
            <p:ph type="pic" idx="11"/>
          </p:nvPr>
        </p:nvSpPr>
        <p:spPr/>
      </p:sp>
      <p:pic>
        <p:nvPicPr>
          <p:cNvPr id="1030" name="Picture 6" descr="C:\Users\meminger.maisha\AppData\Local\Microsoft\Windows\Temporary Internet Files\Content.IE5\2EGMEXDL\community-150125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367" y="2545493"/>
            <a:ext cx="1383727" cy="165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7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43050" y="228600"/>
            <a:ext cx="6115050" cy="914400"/>
          </a:xfrm>
        </p:spPr>
        <p:txBody>
          <a:bodyPr>
            <a:normAutofit fontScale="90000"/>
          </a:bodyPr>
          <a:lstStyle/>
          <a:p>
            <a:pPr algn="ctr"/>
            <a:r>
              <a:rPr lang="en-US" sz="3200" b="1" dirty="0"/>
              <a:t>SE MN Workforce Development Board</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841157" y="1223319"/>
            <a:ext cx="5659394" cy="5090984"/>
          </a:xfrm>
          <a:prstGeom prst="rect">
            <a:avLst/>
          </a:prstGeom>
        </p:spPr>
      </p:pic>
    </p:spTree>
    <p:extLst>
      <p:ext uri="{BB962C8B-B14F-4D97-AF65-F5344CB8AC3E}">
        <p14:creationId xmlns:p14="http://schemas.microsoft.com/office/powerpoint/2010/main" val="1229860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History of Youth Council- </a:t>
            </a:r>
            <a:r>
              <a:rPr lang="en-US" sz="3200" dirty="0"/>
              <a:t>SE MN </a:t>
            </a:r>
            <a:endParaRPr lang="en-US" sz="3200" b="1" dirty="0"/>
          </a:p>
        </p:txBody>
      </p:sp>
      <p:sp>
        <p:nvSpPr>
          <p:cNvPr id="3" name="Content Placeholder 2"/>
          <p:cNvSpPr>
            <a:spLocks noGrp="1"/>
          </p:cNvSpPr>
          <p:nvPr>
            <p:ph idx="1"/>
          </p:nvPr>
        </p:nvSpPr>
        <p:spPr/>
        <p:txBody>
          <a:bodyPr/>
          <a:lstStyle/>
          <a:p>
            <a:r>
              <a:rPr lang="en-US" sz="2400" dirty="0"/>
              <a:t>Created even prior to WIA, to support “School to Work” initiatives, created “Campus Connection” programs at area colleges, and developed one of the first Alternative Learning Centers in our area – this subcommittee was formed to address the projects</a:t>
            </a:r>
            <a:endParaRPr lang="en-US" sz="1400" dirty="0"/>
          </a:p>
          <a:p>
            <a:r>
              <a:rPr lang="en-US" sz="2400" dirty="0"/>
              <a:t>Continued with WIOA legislation – WDB valued the committee and supported continuation</a:t>
            </a:r>
          </a:p>
          <a:p>
            <a:r>
              <a:rPr lang="en-US" sz="2400" dirty="0"/>
              <a:t>Advisory vs. Programming Deliverables </a:t>
            </a:r>
            <a:endParaRPr lang="en-US" dirty="0"/>
          </a:p>
        </p:txBody>
      </p:sp>
    </p:spTree>
    <p:extLst>
      <p:ext uri="{BB962C8B-B14F-4D97-AF65-F5344CB8AC3E}">
        <p14:creationId xmlns:p14="http://schemas.microsoft.com/office/powerpoint/2010/main" val="9937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96065" y="304800"/>
            <a:ext cx="4205555" cy="5935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989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fontScale="90000"/>
          </a:bodyPr>
          <a:lstStyle/>
          <a:p>
            <a:r>
              <a:rPr lang="en-US" dirty="0"/>
              <a:t>What are your most challenging issues with transitioning or establishing your youth committee, if any? </a:t>
            </a:r>
          </a:p>
        </p:txBody>
      </p:sp>
      <p:sp>
        <p:nvSpPr>
          <p:cNvPr id="34" name="Content Placeholder 33"/>
          <p:cNvSpPr>
            <a:spLocks noGrp="1"/>
          </p:cNvSpPr>
          <p:nvPr>
            <p:ph idx="1"/>
          </p:nvPr>
        </p:nvSpPr>
        <p:spPr/>
        <p:txBody>
          <a:bodyPr>
            <a:normAutofit/>
          </a:bodyPr>
          <a:lstStyle/>
          <a:p>
            <a:r>
              <a:rPr lang="en-US" dirty="0"/>
              <a:t>Please select all that apply…</a:t>
            </a:r>
          </a:p>
          <a:p>
            <a:pPr lvl="1"/>
            <a:r>
              <a:rPr lang="en-US" dirty="0"/>
              <a:t>Recruiting out-of-school youth</a:t>
            </a:r>
          </a:p>
          <a:p>
            <a:pPr lvl="1"/>
            <a:r>
              <a:rPr lang="en-US" dirty="0"/>
              <a:t>Developing program models</a:t>
            </a:r>
          </a:p>
          <a:p>
            <a:pPr lvl="1"/>
            <a:r>
              <a:rPr lang="en-US" dirty="0"/>
              <a:t>Fulfilling membership requirements</a:t>
            </a:r>
          </a:p>
          <a:p>
            <a:pPr lvl="1"/>
            <a:r>
              <a:rPr lang="en-US" dirty="0"/>
              <a:t>Finding and retaining appropriate members</a:t>
            </a:r>
          </a:p>
          <a:p>
            <a:pPr lvl="1"/>
            <a:r>
              <a:rPr lang="en-US" dirty="0"/>
              <a:t>Leveraging community resources</a:t>
            </a:r>
          </a:p>
          <a:p>
            <a:pPr lvl="1"/>
            <a:r>
              <a:rPr lang="en-US" dirty="0"/>
              <a:t>Engaging businesses</a:t>
            </a:r>
          </a:p>
          <a:p>
            <a:pPr lvl="1"/>
            <a:r>
              <a:rPr lang="en-US" dirty="0"/>
              <a:t>Finding enough organizations to deliver services, including work experiences</a:t>
            </a:r>
          </a:p>
          <a:p>
            <a:pPr lvl="1"/>
            <a:r>
              <a:rPr lang="en-US" dirty="0"/>
              <a:t>Identifying focus areas</a:t>
            </a:r>
          </a:p>
          <a:p>
            <a:pPr lvl="1"/>
            <a:r>
              <a:rPr lang="en-US" dirty="0"/>
              <a:t>Other (select and type into chat)</a:t>
            </a:r>
          </a:p>
          <a:p>
            <a:endParaRPr lang="en-US" dirty="0"/>
          </a:p>
        </p:txBody>
      </p:sp>
      <p:sp>
        <p:nvSpPr>
          <p:cNvPr id="2" name="Slide Number Placeholder 1"/>
          <p:cNvSpPr>
            <a:spLocks noGrp="1"/>
          </p:cNvSpPr>
          <p:nvPr>
            <p:ph type="sldNum" sz="quarter" idx="10"/>
          </p:nvPr>
        </p:nvSpPr>
        <p:spPr/>
        <p:txBody>
          <a:bodyPr/>
          <a:lstStyle/>
          <a:p>
            <a:fld id="{78651A17-9376-40A4-9325-34268FB0E92D}" type="slidenum">
              <a:rPr lang="en-US" smtClean="0"/>
              <a:pPr/>
              <a:t>33</a:t>
            </a:fld>
            <a:endParaRPr lang="en-US" dirty="0"/>
          </a:p>
        </p:txBody>
      </p:sp>
    </p:spTree>
    <p:extLst>
      <p:ext uri="{BB962C8B-B14F-4D97-AF65-F5344CB8AC3E}">
        <p14:creationId xmlns:p14="http://schemas.microsoft.com/office/powerpoint/2010/main" val="1925742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C95C-8789-4373-A8C4-0AB0152273C1}"/>
              </a:ext>
            </a:extLst>
          </p:cNvPr>
          <p:cNvSpPr>
            <a:spLocks noGrp="1"/>
          </p:cNvSpPr>
          <p:nvPr>
            <p:ph type="title"/>
          </p:nvPr>
        </p:nvSpPr>
        <p:spPr/>
        <p:txBody>
          <a:bodyPr/>
          <a:lstStyle/>
          <a:p>
            <a:r>
              <a:rPr lang="en-US" dirty="0"/>
              <a:t>Youth Committee Challenges- Philadelphia</a:t>
            </a:r>
          </a:p>
        </p:txBody>
      </p:sp>
      <p:sp>
        <p:nvSpPr>
          <p:cNvPr id="3" name="Content Placeholder 2">
            <a:extLst>
              <a:ext uri="{FF2B5EF4-FFF2-40B4-BE49-F238E27FC236}">
                <a16:creationId xmlns:a16="http://schemas.microsoft.com/office/drawing/2014/main" id="{0995034B-A42E-4299-B7DC-70F0AAFF60D3}"/>
              </a:ext>
            </a:extLst>
          </p:cNvPr>
          <p:cNvSpPr>
            <a:spLocks noGrp="1"/>
          </p:cNvSpPr>
          <p:nvPr>
            <p:ph idx="1"/>
          </p:nvPr>
        </p:nvSpPr>
        <p:spPr/>
        <p:txBody>
          <a:bodyPr/>
          <a:lstStyle/>
          <a:p>
            <a:r>
              <a:rPr lang="en-US" dirty="0"/>
              <a:t>Provider input and engagement</a:t>
            </a:r>
          </a:p>
          <a:p>
            <a:r>
              <a:rPr lang="en-US" dirty="0"/>
              <a:t>Public versus business session </a:t>
            </a:r>
          </a:p>
          <a:p>
            <a:r>
              <a:rPr lang="en-US" dirty="0"/>
              <a:t>Scheduling/timeliness for Committee decisions (RFP approval, contract renewal, etc.)</a:t>
            </a:r>
          </a:p>
        </p:txBody>
      </p:sp>
    </p:spTree>
    <p:extLst>
      <p:ext uri="{BB962C8B-B14F-4D97-AF65-F5344CB8AC3E}">
        <p14:creationId xmlns:p14="http://schemas.microsoft.com/office/powerpoint/2010/main" val="2346092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Committee Challenges - SBWIB</a:t>
            </a:r>
          </a:p>
        </p:txBody>
      </p:sp>
      <p:sp>
        <p:nvSpPr>
          <p:cNvPr id="3" name="Content Placeholder 2"/>
          <p:cNvSpPr>
            <a:spLocks noGrp="1"/>
          </p:cNvSpPr>
          <p:nvPr>
            <p:ph idx="1"/>
          </p:nvPr>
        </p:nvSpPr>
        <p:spPr/>
        <p:txBody>
          <a:bodyPr/>
          <a:lstStyle/>
          <a:p>
            <a:r>
              <a:rPr lang="en-US" dirty="0"/>
              <a:t>Youth member rotation</a:t>
            </a:r>
          </a:p>
          <a:p>
            <a:r>
              <a:rPr lang="en-US" dirty="0"/>
              <a:t>Out-of-school youth priority while maintaining in-school programs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dirty="0"/>
          </a:p>
        </p:txBody>
      </p:sp>
    </p:spTree>
    <p:extLst>
      <p:ext uri="{BB962C8B-B14F-4D97-AF65-F5344CB8AC3E}">
        <p14:creationId xmlns:p14="http://schemas.microsoft.com/office/powerpoint/2010/main" val="3033287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Youth Committee Challenges- SE </a:t>
            </a:r>
            <a:r>
              <a:rPr lang="en-US" sz="3200" b="1" dirty="0"/>
              <a:t>MN</a:t>
            </a:r>
          </a:p>
        </p:txBody>
      </p:sp>
      <p:sp>
        <p:nvSpPr>
          <p:cNvPr id="3" name="Content Placeholder 2"/>
          <p:cNvSpPr>
            <a:spLocks noGrp="1"/>
          </p:cNvSpPr>
          <p:nvPr>
            <p:ph idx="1"/>
          </p:nvPr>
        </p:nvSpPr>
        <p:spPr/>
        <p:txBody>
          <a:bodyPr/>
          <a:lstStyle/>
          <a:p>
            <a:r>
              <a:rPr lang="en-US" dirty="0"/>
              <a:t>Large geographic region (10 counties, 43 school districts)</a:t>
            </a:r>
            <a:endParaRPr lang="en-US" sz="1600" dirty="0"/>
          </a:p>
          <a:p>
            <a:r>
              <a:rPr lang="en-US" dirty="0"/>
              <a:t>Rural challenges – transportation, job availability, housing, and biases</a:t>
            </a:r>
            <a:endParaRPr lang="en-US" sz="1600" dirty="0"/>
          </a:p>
          <a:p>
            <a:r>
              <a:rPr lang="en-US" dirty="0"/>
              <a:t>Migrant workers and language barriers</a:t>
            </a:r>
          </a:p>
          <a:p>
            <a:r>
              <a:rPr lang="en-US" dirty="0"/>
              <a:t>Consistent board involvement</a:t>
            </a:r>
          </a:p>
          <a:p>
            <a:endParaRPr lang="en-US" dirty="0"/>
          </a:p>
          <a:p>
            <a:endParaRPr lang="en-US" dirty="0"/>
          </a:p>
        </p:txBody>
      </p:sp>
    </p:spTree>
    <p:extLst>
      <p:ext uri="{BB962C8B-B14F-4D97-AF65-F5344CB8AC3E}">
        <p14:creationId xmlns:p14="http://schemas.microsoft.com/office/powerpoint/2010/main" val="1660084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Chat: What are your youth committee’s strengths?</a:t>
            </a:r>
          </a:p>
        </p:txBody>
      </p:sp>
      <p:sp>
        <p:nvSpPr>
          <p:cNvPr id="3" name="Content Placeholder 2"/>
          <p:cNvSpPr>
            <a:spLocks noGrp="1"/>
          </p:cNvSpPr>
          <p:nvPr>
            <p:ph type="body" idx="1"/>
          </p:nvPr>
        </p:nvSpPr>
        <p:spPr/>
        <p:txBody>
          <a:bodyPr/>
          <a:lstStyle/>
          <a:p>
            <a:r>
              <a:rPr lang="en-US" dirty="0"/>
              <a:t>Please chat</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37</a:t>
            </a:fld>
            <a:endParaRPr lang="en-US" dirty="0"/>
          </a:p>
        </p:txBody>
      </p:sp>
    </p:spTree>
    <p:extLst>
      <p:ext uri="{BB962C8B-B14F-4D97-AF65-F5344CB8AC3E}">
        <p14:creationId xmlns:p14="http://schemas.microsoft.com/office/powerpoint/2010/main" val="303514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CB2E-3991-4ABC-B622-A700E838214A}"/>
              </a:ext>
            </a:extLst>
          </p:cNvPr>
          <p:cNvSpPr>
            <a:spLocks noGrp="1"/>
          </p:cNvSpPr>
          <p:nvPr>
            <p:ph type="title"/>
          </p:nvPr>
        </p:nvSpPr>
        <p:spPr/>
        <p:txBody>
          <a:bodyPr/>
          <a:lstStyle/>
          <a:p>
            <a:r>
              <a:rPr lang="en-US" dirty="0"/>
              <a:t>Youth Committee Strengths - Philadelphia</a:t>
            </a:r>
          </a:p>
        </p:txBody>
      </p:sp>
      <p:sp>
        <p:nvSpPr>
          <p:cNvPr id="3" name="Content Placeholder 2">
            <a:extLst>
              <a:ext uri="{FF2B5EF4-FFF2-40B4-BE49-F238E27FC236}">
                <a16:creationId xmlns:a16="http://schemas.microsoft.com/office/drawing/2014/main" id="{5B3C4482-71B4-4EF5-9140-31BD0F5C7A46}"/>
              </a:ext>
            </a:extLst>
          </p:cNvPr>
          <p:cNvSpPr>
            <a:spLocks noGrp="1"/>
          </p:cNvSpPr>
          <p:nvPr>
            <p:ph idx="1"/>
          </p:nvPr>
        </p:nvSpPr>
        <p:spPr/>
        <p:txBody>
          <a:bodyPr>
            <a:normAutofit fontScale="92500" lnSpcReduction="10000"/>
          </a:bodyPr>
          <a:lstStyle/>
          <a:p>
            <a:r>
              <a:rPr lang="en-US" dirty="0"/>
              <a:t>Mix of partners at the table: </a:t>
            </a:r>
          </a:p>
          <a:p>
            <a:pPr lvl="1"/>
            <a:r>
              <a:rPr lang="en-US" dirty="0"/>
              <a:t>Comcast </a:t>
            </a:r>
          </a:p>
          <a:p>
            <a:pPr lvl="1"/>
            <a:r>
              <a:rPr lang="en-US" dirty="0"/>
              <a:t>Citizens Bank</a:t>
            </a:r>
          </a:p>
          <a:p>
            <a:pPr lvl="1"/>
            <a:r>
              <a:rPr lang="en-US" dirty="0"/>
              <a:t>Chamber of Commerce for Greater Philadelphia</a:t>
            </a:r>
          </a:p>
          <a:p>
            <a:pPr lvl="1"/>
            <a:r>
              <a:rPr lang="en-US" dirty="0"/>
              <a:t>City - Department of Commerce, Department of Human Services, and Managing Director’s Office</a:t>
            </a:r>
          </a:p>
          <a:p>
            <a:pPr lvl="1"/>
            <a:r>
              <a:rPr lang="en-US" dirty="0"/>
              <a:t>Community College of Philadelphia </a:t>
            </a:r>
          </a:p>
          <a:p>
            <a:pPr lvl="1"/>
            <a:r>
              <a:rPr lang="en-US" dirty="0"/>
              <a:t>Philadelphia Council AFL-CIO</a:t>
            </a:r>
          </a:p>
          <a:p>
            <a:pPr lvl="1"/>
            <a:r>
              <a:rPr lang="en-US" dirty="0"/>
              <a:t>Philadelphia Youth Network</a:t>
            </a:r>
          </a:p>
          <a:p>
            <a:pPr lvl="1"/>
            <a:r>
              <a:rPr lang="en-US" dirty="0"/>
              <a:t>School District of Philadelphia</a:t>
            </a:r>
          </a:p>
          <a:p>
            <a:pPr lvl="1"/>
            <a:r>
              <a:rPr lang="en-US" dirty="0"/>
              <a:t>United Way JOIN Collaborative</a:t>
            </a:r>
          </a:p>
          <a:p>
            <a:pPr lvl="1"/>
            <a:r>
              <a:rPr lang="en-US" dirty="0"/>
              <a:t>U.S. DOL-Job Corps</a:t>
            </a:r>
          </a:p>
          <a:p>
            <a:endParaRPr lang="en-US" dirty="0"/>
          </a:p>
        </p:txBody>
      </p:sp>
    </p:spTree>
    <p:extLst>
      <p:ext uri="{BB962C8B-B14F-4D97-AF65-F5344CB8AC3E}">
        <p14:creationId xmlns:p14="http://schemas.microsoft.com/office/powerpoint/2010/main" val="4192369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FCD3-A4BB-4558-AFBF-59B70198B27B}"/>
              </a:ext>
            </a:extLst>
          </p:cNvPr>
          <p:cNvSpPr>
            <a:spLocks noGrp="1"/>
          </p:cNvSpPr>
          <p:nvPr>
            <p:ph type="title"/>
          </p:nvPr>
        </p:nvSpPr>
        <p:spPr/>
        <p:txBody>
          <a:bodyPr/>
          <a:lstStyle/>
          <a:p>
            <a:r>
              <a:rPr lang="en-US" dirty="0"/>
              <a:t>Youth Committee Strengths - Philadelphia</a:t>
            </a:r>
          </a:p>
        </p:txBody>
      </p:sp>
      <p:sp>
        <p:nvSpPr>
          <p:cNvPr id="3" name="Content Placeholder 2">
            <a:extLst>
              <a:ext uri="{FF2B5EF4-FFF2-40B4-BE49-F238E27FC236}">
                <a16:creationId xmlns:a16="http://schemas.microsoft.com/office/drawing/2014/main" id="{29FE4ECF-80D1-4E3F-B2F0-5F0A6F1F3828}"/>
              </a:ext>
            </a:extLst>
          </p:cNvPr>
          <p:cNvSpPr>
            <a:spLocks noGrp="1"/>
          </p:cNvSpPr>
          <p:nvPr>
            <p:ph idx="1"/>
          </p:nvPr>
        </p:nvSpPr>
        <p:spPr/>
        <p:txBody>
          <a:bodyPr>
            <a:normAutofit/>
          </a:bodyPr>
          <a:lstStyle/>
          <a:p>
            <a:r>
              <a:rPr lang="en-US" dirty="0"/>
              <a:t>Efficient citywide coordination of education and youth workforce efforts</a:t>
            </a:r>
          </a:p>
          <a:p>
            <a:r>
              <a:rPr lang="en-US" dirty="0"/>
              <a:t>Intentional engagement in city collaboratives </a:t>
            </a:r>
          </a:p>
          <a:p>
            <a:r>
              <a:rPr lang="en-US" dirty="0"/>
              <a:t>Ability to ensure accountability, oversight and infuse innovation into the public workforce system </a:t>
            </a:r>
          </a:p>
          <a:p>
            <a:r>
              <a:rPr lang="en-US" dirty="0"/>
              <a:t>Knowledgeable of youth and young adult service delivery </a:t>
            </a:r>
          </a:p>
        </p:txBody>
      </p:sp>
    </p:spTree>
    <p:extLst>
      <p:ext uri="{BB962C8B-B14F-4D97-AF65-F5344CB8AC3E}">
        <p14:creationId xmlns:p14="http://schemas.microsoft.com/office/powerpoint/2010/main" val="263085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effectLst/>
              </a:rPr>
              <a:t>Jinny Rietmann</a:t>
            </a:r>
          </a:p>
          <a:p>
            <a:pPr lvl="1"/>
            <a:r>
              <a:rPr lang="en-US" dirty="0">
                <a:effectLst/>
              </a:rPr>
              <a:t>Regional Youth Programs Coordinator</a:t>
            </a:r>
          </a:p>
          <a:p>
            <a:pPr lvl="1"/>
            <a:r>
              <a:rPr lang="en-US" dirty="0">
                <a:effectLst/>
              </a:rPr>
              <a:t>Workforce Development, Inc., Rochester, MN</a:t>
            </a: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4</a:t>
            </a:fld>
            <a:endParaRPr lang="en-US" dirty="0"/>
          </a:p>
        </p:txBody>
      </p:sp>
      <p:sp>
        <p:nvSpPr>
          <p:cNvPr id="5" name="Content Placeholder 4"/>
          <p:cNvSpPr>
            <a:spLocks noGrp="1"/>
          </p:cNvSpPr>
          <p:nvPr>
            <p:ph idx="12"/>
          </p:nvPr>
        </p:nvSpPr>
        <p:spPr/>
        <p:txBody>
          <a:bodyPr>
            <a:normAutofit/>
          </a:bodyPr>
          <a:lstStyle/>
          <a:p>
            <a:r>
              <a:rPr lang="en-US" dirty="0">
                <a:effectLst/>
              </a:rPr>
              <a:t>Kimberly McCaffrey</a:t>
            </a:r>
          </a:p>
          <a:p>
            <a:pPr lvl="1"/>
            <a:r>
              <a:rPr lang="en-US" dirty="0">
                <a:effectLst/>
              </a:rPr>
              <a:t>Manager of Youth System </a:t>
            </a:r>
          </a:p>
          <a:p>
            <a:pPr lvl="1"/>
            <a:r>
              <a:rPr lang="en-US" dirty="0">
                <a:effectLst/>
              </a:rPr>
              <a:t>Philadelphia Works, Inc.</a:t>
            </a:r>
          </a:p>
          <a:p>
            <a:pPr lvl="1"/>
            <a:r>
              <a:rPr lang="en-US" dirty="0"/>
              <a:t>Philadelphia, PA </a:t>
            </a:r>
            <a:endParaRPr lang="en-US" dirty="0">
              <a:effectLst/>
            </a:endParaRPr>
          </a:p>
        </p:txBody>
      </p:sp>
      <p:pic>
        <p:nvPicPr>
          <p:cNvPr id="8" name="Picture Placeholder 7"/>
          <p:cNvPicPr>
            <a:picLocks noGrp="1" noChangeAspect="1"/>
          </p:cNvPicPr>
          <p:nvPr>
            <p:ph type="pic" idx="11"/>
          </p:nvPr>
        </p:nvPicPr>
        <p:blipFill>
          <a:blip r:embed="rId2" cstate="print">
            <a:extLst>
              <a:ext uri="{28A0092B-C50C-407E-A947-70E740481C1C}">
                <a14:useLocalDpi xmlns:a14="http://schemas.microsoft.com/office/drawing/2010/main" val="0"/>
              </a:ext>
            </a:extLst>
          </a:blip>
          <a:stretch>
            <a:fillRect/>
          </a:stretch>
        </p:blipFill>
        <p:spPr>
          <a:xfrm>
            <a:off x="1828800" y="1781645"/>
            <a:ext cx="1592317" cy="2086474"/>
          </a:xfrm>
        </p:spPr>
      </p:pic>
      <p:pic>
        <p:nvPicPr>
          <p:cNvPr id="1026" name="Picture 2"/>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t="8105" b="810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406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Committee Strengths - SBWIB</a:t>
            </a:r>
          </a:p>
        </p:txBody>
      </p:sp>
      <p:sp>
        <p:nvSpPr>
          <p:cNvPr id="3" name="Content Placeholder 2"/>
          <p:cNvSpPr>
            <a:spLocks noGrp="1"/>
          </p:cNvSpPr>
          <p:nvPr>
            <p:ph idx="1"/>
          </p:nvPr>
        </p:nvSpPr>
        <p:spPr/>
        <p:txBody>
          <a:bodyPr/>
          <a:lstStyle/>
          <a:p>
            <a:r>
              <a:rPr lang="en-US" dirty="0"/>
              <a:t>Full composition</a:t>
            </a:r>
          </a:p>
          <a:p>
            <a:r>
              <a:rPr lang="en-US" dirty="0"/>
              <a:t>Good meeting structure</a:t>
            </a:r>
          </a:p>
          <a:p>
            <a:r>
              <a:rPr lang="en-US" dirty="0"/>
              <a:t>Strong partnership approach</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40</a:t>
            </a:fld>
            <a:endParaRPr lang="en-US" dirty="0"/>
          </a:p>
        </p:txBody>
      </p:sp>
    </p:spTree>
    <p:extLst>
      <p:ext uri="{BB962C8B-B14F-4D97-AF65-F5344CB8AC3E}">
        <p14:creationId xmlns:p14="http://schemas.microsoft.com/office/powerpoint/2010/main" val="1218089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Council Composition Includes all 11 Cities- SBWIB</a:t>
            </a:r>
          </a:p>
        </p:txBody>
      </p:sp>
      <p:sp>
        <p:nvSpPr>
          <p:cNvPr id="3" name="Content Placeholder 2"/>
          <p:cNvSpPr>
            <a:spLocks noGrp="1"/>
          </p:cNvSpPr>
          <p:nvPr>
            <p:ph sz="half" idx="1"/>
          </p:nvPr>
        </p:nvSpPr>
        <p:spPr/>
        <p:txBody>
          <a:bodyPr>
            <a:normAutofit fontScale="85000" lnSpcReduction="20000"/>
          </a:bodyPr>
          <a:lstStyle/>
          <a:p>
            <a:r>
              <a:rPr lang="en-US" sz="2400" dirty="0"/>
              <a:t>Chambers of Commerce</a:t>
            </a:r>
          </a:p>
          <a:p>
            <a:r>
              <a:rPr lang="en-US" sz="2400" dirty="0"/>
              <a:t>Employers</a:t>
            </a:r>
          </a:p>
          <a:p>
            <a:r>
              <a:rPr lang="en-US" sz="2400" dirty="0"/>
              <a:t>Department of Rehabilitation</a:t>
            </a:r>
          </a:p>
          <a:p>
            <a:r>
              <a:rPr lang="en-US" sz="2400" dirty="0"/>
              <a:t>Unions/Apprenticeships</a:t>
            </a:r>
          </a:p>
          <a:p>
            <a:r>
              <a:rPr lang="en-US" sz="2400" dirty="0"/>
              <a:t>Superintendents</a:t>
            </a:r>
          </a:p>
          <a:p>
            <a:r>
              <a:rPr lang="en-US" sz="2400" dirty="0"/>
              <a:t>Probation Department</a:t>
            </a:r>
          </a:p>
          <a:p>
            <a:r>
              <a:rPr lang="en-US" sz="2400" dirty="0"/>
              <a:t>Behavioral Health Services</a:t>
            </a:r>
          </a:p>
          <a:p>
            <a:r>
              <a:rPr lang="en-US" sz="2400" dirty="0"/>
              <a:t>Police Departments</a:t>
            </a:r>
          </a:p>
          <a:p>
            <a:r>
              <a:rPr lang="en-US" sz="2400" dirty="0"/>
              <a:t>Job Corps</a:t>
            </a:r>
          </a:p>
        </p:txBody>
      </p:sp>
      <p:sp>
        <p:nvSpPr>
          <p:cNvPr id="4" name="Content Placeholder 3"/>
          <p:cNvSpPr>
            <a:spLocks noGrp="1"/>
          </p:cNvSpPr>
          <p:nvPr>
            <p:ph sz="half" idx="2"/>
          </p:nvPr>
        </p:nvSpPr>
        <p:spPr/>
        <p:txBody>
          <a:bodyPr>
            <a:normAutofit fontScale="85000" lnSpcReduction="20000"/>
          </a:bodyPr>
          <a:lstStyle/>
          <a:p>
            <a:r>
              <a:rPr lang="en-US" sz="2400" dirty="0"/>
              <a:t>Parent</a:t>
            </a:r>
          </a:p>
          <a:p>
            <a:r>
              <a:rPr lang="en-US" sz="2400" dirty="0"/>
              <a:t>Student</a:t>
            </a:r>
          </a:p>
          <a:p>
            <a:r>
              <a:rPr lang="en-US" sz="2400" dirty="0"/>
              <a:t>Regional Occupational Center</a:t>
            </a:r>
          </a:p>
          <a:p>
            <a:r>
              <a:rPr lang="en-US" sz="2400" dirty="0"/>
              <a:t>Local Community College President</a:t>
            </a:r>
          </a:p>
          <a:p>
            <a:r>
              <a:rPr lang="en-US" sz="2400" dirty="0"/>
              <a:t>Employment Development Department</a:t>
            </a:r>
          </a:p>
          <a:p>
            <a:r>
              <a:rPr lang="en-US" sz="2400" dirty="0"/>
              <a:t>Housing Authority</a:t>
            </a:r>
          </a:p>
          <a:p>
            <a:r>
              <a:rPr lang="en-US" sz="2400" dirty="0"/>
              <a:t>Currently: 36 Members</a:t>
            </a:r>
          </a:p>
          <a:p>
            <a:r>
              <a:rPr lang="en-US" sz="2400" dirty="0"/>
              <a:t>Chair: Board Member</a:t>
            </a:r>
          </a:p>
          <a:p>
            <a:pPr marL="0" indent="0">
              <a:buNone/>
            </a:pPr>
            <a:endParaRPr lang="en-US" dirty="0"/>
          </a:p>
        </p:txBody>
      </p:sp>
    </p:spTree>
    <p:extLst>
      <p:ext uri="{BB962C8B-B14F-4D97-AF65-F5344CB8AC3E}">
        <p14:creationId xmlns:p14="http://schemas.microsoft.com/office/powerpoint/2010/main" val="3386746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Meeting Structure Formula SBWIB</a:t>
            </a:r>
          </a:p>
        </p:txBody>
      </p:sp>
      <p:sp>
        <p:nvSpPr>
          <p:cNvPr id="6" name="Content Placeholder 5"/>
          <p:cNvSpPr>
            <a:spLocks noGrp="1"/>
          </p:cNvSpPr>
          <p:nvPr>
            <p:ph idx="1"/>
          </p:nvPr>
        </p:nvSpPr>
        <p:spPr/>
        <p:txBody>
          <a:bodyPr>
            <a:normAutofit fontScale="92500" lnSpcReduction="10000"/>
          </a:bodyPr>
          <a:lstStyle/>
          <a:p>
            <a:pPr marL="457200" indent="-457200">
              <a:buFont typeface="+mj-lt"/>
              <a:buAutoNum type="arabicPeriod"/>
            </a:pPr>
            <a:r>
              <a:rPr lang="en-US" sz="2400" dirty="0"/>
              <a:t>Youth Activity and Performance Report</a:t>
            </a:r>
          </a:p>
          <a:p>
            <a:pPr lvl="1"/>
            <a:r>
              <a:rPr lang="en-US" sz="2000" dirty="0"/>
              <a:t>Members evaluate our performance, ask questions, and make recommendations</a:t>
            </a:r>
          </a:p>
          <a:p>
            <a:pPr marL="457200" indent="-457200">
              <a:buFont typeface="+mj-lt"/>
              <a:buAutoNum type="arabicPeriod"/>
            </a:pPr>
            <a:r>
              <a:rPr lang="en-US" sz="2400" dirty="0"/>
              <a:t>Update on Youth Events, Projects, and Grants</a:t>
            </a:r>
          </a:p>
          <a:p>
            <a:pPr lvl="1"/>
            <a:r>
              <a:rPr lang="en-US" sz="2000" dirty="0"/>
              <a:t>Members receive up-to-date information about current resources available and can connect their resources or draw down resources from projects</a:t>
            </a:r>
          </a:p>
          <a:p>
            <a:pPr marL="457200" indent="-457200">
              <a:buFont typeface="+mj-lt"/>
              <a:buAutoNum type="arabicPeriod"/>
            </a:pPr>
            <a:r>
              <a:rPr lang="en-US" sz="2400" dirty="0"/>
              <a:t>Presidents/Superintendents Reports</a:t>
            </a:r>
          </a:p>
          <a:p>
            <a:pPr lvl="1"/>
            <a:r>
              <a:rPr lang="en-US" sz="2000" dirty="0"/>
              <a:t>Each President/Superintendent reports on their district to update the community, leverage their resources, and ask for support</a:t>
            </a:r>
          </a:p>
          <a:p>
            <a:pPr marL="457200" indent="-457200">
              <a:buFont typeface="+mj-lt"/>
              <a:buAutoNum type="arabicPeriod"/>
            </a:pPr>
            <a:r>
              <a:rPr lang="en-US" sz="2400" dirty="0"/>
              <a:t>Youth Presentation</a:t>
            </a:r>
          </a:p>
          <a:p>
            <a:pPr lvl="1"/>
            <a:r>
              <a:rPr lang="en-US" sz="2000" dirty="0"/>
              <a:t>We let the experts talk about their experience and make recommendations to all stakeholders present</a:t>
            </a:r>
          </a:p>
        </p:txBody>
      </p:sp>
    </p:spTree>
    <p:extLst>
      <p:ext uri="{BB962C8B-B14F-4D97-AF65-F5344CB8AC3E}">
        <p14:creationId xmlns:p14="http://schemas.microsoft.com/office/powerpoint/2010/main" val="3689477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SBWIB Partnership Approach</a:t>
            </a:r>
          </a:p>
        </p:txBody>
      </p:sp>
      <p:sp>
        <p:nvSpPr>
          <p:cNvPr id="3" name="Content Placeholder 2"/>
          <p:cNvSpPr>
            <a:spLocks noGrp="1"/>
          </p:cNvSpPr>
          <p:nvPr>
            <p:ph idx="1"/>
          </p:nvPr>
        </p:nvSpPr>
        <p:spPr/>
        <p:txBody>
          <a:bodyPr>
            <a:normAutofit/>
          </a:bodyPr>
          <a:lstStyle/>
          <a:p>
            <a:r>
              <a:rPr lang="en-US" sz="2400" dirty="0"/>
              <a:t>Let the Experts be the Experts</a:t>
            </a:r>
          </a:p>
          <a:p>
            <a:pPr lvl="1"/>
            <a:r>
              <a:rPr lang="en-US" sz="2000" dirty="0"/>
              <a:t>Important to have the variety of expertise needed to serve our region’s youth</a:t>
            </a:r>
          </a:p>
          <a:p>
            <a:pPr lvl="1"/>
            <a:r>
              <a:rPr lang="en-US" sz="2000" dirty="0"/>
              <a:t>Value the expertise each committee member brings and engage as much as possible</a:t>
            </a:r>
          </a:p>
          <a:p>
            <a:pPr lvl="1"/>
            <a:r>
              <a:rPr lang="en-US" sz="2000" dirty="0"/>
              <a:t>Let the youth and parent tell their youth stories</a:t>
            </a:r>
          </a:p>
          <a:p>
            <a:r>
              <a:rPr lang="en-US" sz="2400" dirty="0"/>
              <a:t>Provide the Resources</a:t>
            </a:r>
          </a:p>
          <a:p>
            <a:pPr lvl="1"/>
            <a:r>
              <a:rPr lang="en-US" sz="2000" dirty="0"/>
              <a:t>Needs identified should be met as soon as possible</a:t>
            </a:r>
          </a:p>
          <a:p>
            <a:pPr lvl="1"/>
            <a:r>
              <a:rPr lang="en-US" sz="2000" dirty="0"/>
              <a:t>Leverage resources and identify new resources to support the needs identified by the Committee</a:t>
            </a:r>
          </a:p>
          <a:p>
            <a:r>
              <a:rPr lang="en-US" sz="2400" dirty="0"/>
              <a:t>Leadership Needs to Have a Sense of Humor </a:t>
            </a:r>
            <a:r>
              <a:rPr lang="en-US" sz="2400" dirty="0">
                <a:sym typeface="Wingdings" panose="05000000000000000000" pitchFamily="2" charset="2"/>
              </a:rPr>
              <a:t></a:t>
            </a:r>
            <a:endParaRPr lang="en-US" sz="2400" dirty="0"/>
          </a:p>
          <a:p>
            <a:endParaRPr lang="en-US" dirty="0"/>
          </a:p>
        </p:txBody>
      </p:sp>
    </p:spTree>
    <p:extLst>
      <p:ext uri="{BB962C8B-B14F-4D97-AF65-F5344CB8AC3E}">
        <p14:creationId xmlns:p14="http://schemas.microsoft.com/office/powerpoint/2010/main" val="1276737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Youth Advisory Council Strengths- </a:t>
            </a:r>
            <a:br>
              <a:rPr lang="en-US" sz="3200" b="1" dirty="0"/>
            </a:br>
            <a:r>
              <a:rPr lang="en-US" sz="3200" b="1" dirty="0"/>
              <a:t>SE MN</a:t>
            </a:r>
          </a:p>
        </p:txBody>
      </p:sp>
      <p:sp>
        <p:nvSpPr>
          <p:cNvPr id="3" name="Content Placeholder 2"/>
          <p:cNvSpPr>
            <a:spLocks noGrp="1"/>
          </p:cNvSpPr>
          <p:nvPr>
            <p:ph idx="1"/>
          </p:nvPr>
        </p:nvSpPr>
        <p:spPr/>
        <p:txBody>
          <a:bodyPr/>
          <a:lstStyle/>
          <a:p>
            <a:r>
              <a:rPr lang="en-US" dirty="0"/>
              <a:t>Employer involvement</a:t>
            </a:r>
            <a:endParaRPr lang="en-US" sz="1600" dirty="0"/>
          </a:p>
          <a:p>
            <a:r>
              <a:rPr lang="en-US" dirty="0"/>
              <a:t>Engaged members</a:t>
            </a:r>
            <a:endParaRPr lang="en-US" sz="1600" dirty="0"/>
          </a:p>
          <a:p>
            <a:r>
              <a:rPr lang="en-US" dirty="0"/>
              <a:t>Youth involvement</a:t>
            </a:r>
            <a:endParaRPr lang="en-US" sz="1600" dirty="0"/>
          </a:p>
          <a:p>
            <a:r>
              <a:rPr lang="en-US" dirty="0"/>
              <a:t>Strong partnerships and leveraged resources</a:t>
            </a:r>
          </a:p>
          <a:p>
            <a:endParaRPr lang="en-US" dirty="0"/>
          </a:p>
          <a:p>
            <a:endParaRPr lang="en-US" dirty="0"/>
          </a:p>
          <a:p>
            <a:endParaRPr lang="en-US" dirty="0"/>
          </a:p>
        </p:txBody>
      </p:sp>
    </p:spTree>
    <p:extLst>
      <p:ext uri="{BB962C8B-B14F-4D97-AF65-F5344CB8AC3E}">
        <p14:creationId xmlns:p14="http://schemas.microsoft.com/office/powerpoint/2010/main" val="241360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Chat: What are your employer engagement strategies? </a:t>
            </a:r>
          </a:p>
        </p:txBody>
      </p:sp>
      <p:sp>
        <p:nvSpPr>
          <p:cNvPr id="3" name="Content Placeholder 2"/>
          <p:cNvSpPr>
            <a:spLocks noGrp="1"/>
          </p:cNvSpPr>
          <p:nvPr>
            <p:ph type="body" idx="1"/>
          </p:nvPr>
        </p:nvSpPr>
        <p:spPr/>
        <p:txBody>
          <a:bodyPr/>
          <a:lstStyle/>
          <a:p>
            <a:r>
              <a:rPr lang="en-US" dirty="0"/>
              <a:t>Please share what your most effective practices are in the chat?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45</a:t>
            </a:fld>
            <a:endParaRPr lang="en-US" dirty="0"/>
          </a:p>
        </p:txBody>
      </p:sp>
    </p:spTree>
    <p:extLst>
      <p:ext uri="{BB962C8B-B14F-4D97-AF65-F5344CB8AC3E}">
        <p14:creationId xmlns:p14="http://schemas.microsoft.com/office/powerpoint/2010/main" val="1650883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5FEE-275C-46CB-A37F-6B0DE13308D8}"/>
              </a:ext>
            </a:extLst>
          </p:cNvPr>
          <p:cNvSpPr>
            <a:spLocks noGrp="1"/>
          </p:cNvSpPr>
          <p:nvPr>
            <p:ph type="title"/>
          </p:nvPr>
        </p:nvSpPr>
        <p:spPr/>
        <p:txBody>
          <a:bodyPr/>
          <a:lstStyle/>
          <a:p>
            <a:r>
              <a:rPr lang="en-US" dirty="0"/>
              <a:t>Employment Engagement Strategies- Philadelphia</a:t>
            </a:r>
          </a:p>
        </p:txBody>
      </p:sp>
      <p:sp>
        <p:nvSpPr>
          <p:cNvPr id="3" name="Content Placeholder 2">
            <a:extLst>
              <a:ext uri="{FF2B5EF4-FFF2-40B4-BE49-F238E27FC236}">
                <a16:creationId xmlns:a16="http://schemas.microsoft.com/office/drawing/2014/main" id="{6EAAB908-9593-4BA9-98EE-9DA4BCD52533}"/>
              </a:ext>
            </a:extLst>
          </p:cNvPr>
          <p:cNvSpPr>
            <a:spLocks noGrp="1"/>
          </p:cNvSpPr>
          <p:nvPr>
            <p:ph idx="1"/>
          </p:nvPr>
        </p:nvSpPr>
        <p:spPr>
          <a:xfrm>
            <a:off x="628650" y="1825625"/>
            <a:ext cx="8013700" cy="4351338"/>
          </a:xfrm>
        </p:spPr>
        <p:txBody>
          <a:bodyPr/>
          <a:lstStyle/>
          <a:p>
            <a:r>
              <a:rPr lang="en-US" dirty="0"/>
              <a:t>Members of the Youth Committee</a:t>
            </a:r>
          </a:p>
          <a:p>
            <a:r>
              <a:rPr lang="en-US" dirty="0"/>
              <a:t>Ongoing City support for youth and young adults as a priority </a:t>
            </a:r>
          </a:p>
          <a:p>
            <a:r>
              <a:rPr lang="en-US" dirty="0"/>
              <a:t>Commitment to summer youth employment (WorkReady Summer)</a:t>
            </a:r>
          </a:p>
          <a:p>
            <a:r>
              <a:rPr lang="en-US" dirty="0"/>
              <a:t>Opportunities to engage at multiple levels: Career Exposure, Internship, On-the-Job Training, Placement, Industry Partnerships, etc. </a:t>
            </a:r>
          </a:p>
          <a:p>
            <a:endParaRPr lang="en-US" dirty="0"/>
          </a:p>
        </p:txBody>
      </p:sp>
    </p:spTree>
    <p:extLst>
      <p:ext uri="{BB962C8B-B14F-4D97-AF65-F5344CB8AC3E}">
        <p14:creationId xmlns:p14="http://schemas.microsoft.com/office/powerpoint/2010/main" val="2479820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Engagement Strategies - SBWIB</a:t>
            </a:r>
          </a:p>
        </p:txBody>
      </p:sp>
      <p:sp>
        <p:nvSpPr>
          <p:cNvPr id="3" name="Content Placeholder 2"/>
          <p:cNvSpPr>
            <a:spLocks noGrp="1"/>
          </p:cNvSpPr>
          <p:nvPr>
            <p:ph idx="1"/>
          </p:nvPr>
        </p:nvSpPr>
        <p:spPr/>
        <p:txBody>
          <a:bodyPr>
            <a:normAutofit lnSpcReduction="10000"/>
          </a:bodyPr>
          <a:lstStyle/>
          <a:p>
            <a:r>
              <a:rPr lang="en-US" sz="2400" dirty="0"/>
              <a:t>We have local chambers, local unions which assist us in identifying business needs, which in turn help mold the programs for youth and young adults. </a:t>
            </a:r>
          </a:p>
          <a:p>
            <a:r>
              <a:rPr lang="en-US" sz="2400" dirty="0"/>
              <a:t>Ask “employer-centric” questions – pipeline development, baseline competencies, current investments in high school or college programs, etc.</a:t>
            </a:r>
          </a:p>
          <a:p>
            <a:r>
              <a:rPr lang="en-US" sz="2400" dirty="0"/>
              <a:t>Committee members are the business champions recruiting other businesses and sharing about the resources.</a:t>
            </a:r>
          </a:p>
          <a:p>
            <a:r>
              <a:rPr lang="en-US" sz="2400" dirty="0"/>
              <a:t>For example, Blueprint for Workplace Success was created in response to the Committee’s expressed needs.</a:t>
            </a:r>
          </a:p>
        </p:txBody>
      </p:sp>
    </p:spTree>
    <p:extLst>
      <p:ext uri="{BB962C8B-B14F-4D97-AF65-F5344CB8AC3E}">
        <p14:creationId xmlns:p14="http://schemas.microsoft.com/office/powerpoint/2010/main" val="368322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Blueprint for Workplace Success SBWIB</a:t>
            </a:r>
          </a:p>
        </p:txBody>
      </p:sp>
      <p:sp>
        <p:nvSpPr>
          <p:cNvPr id="4" name="Text Placeholder 3"/>
          <p:cNvSpPr>
            <a:spLocks noGrp="1"/>
          </p:cNvSpPr>
          <p:nvPr>
            <p:ph type="body" idx="1"/>
          </p:nvPr>
        </p:nvSpPr>
        <p:spPr/>
        <p:txBody>
          <a:bodyPr/>
          <a:lstStyle/>
          <a:p>
            <a:r>
              <a:rPr lang="en-US" dirty="0"/>
              <a:t>BLUEPRINT I</a:t>
            </a:r>
          </a:p>
        </p:txBody>
      </p:sp>
      <p:sp>
        <p:nvSpPr>
          <p:cNvPr id="5" name="Content Placeholder 4"/>
          <p:cNvSpPr>
            <a:spLocks noGrp="1"/>
          </p:cNvSpPr>
          <p:nvPr>
            <p:ph sz="half" idx="2"/>
          </p:nvPr>
        </p:nvSpPr>
        <p:spPr/>
        <p:txBody>
          <a:bodyPr/>
          <a:lstStyle/>
          <a:p>
            <a:r>
              <a:rPr lang="en-US" sz="2400" dirty="0"/>
              <a:t>Pre-Employment Training – Skills to Get a Job</a:t>
            </a:r>
          </a:p>
          <a:p>
            <a:r>
              <a:rPr lang="en-US" sz="2400" dirty="0"/>
              <a:t>30 Hour Training Program for Entry Level Workers</a:t>
            </a:r>
          </a:p>
          <a:p>
            <a:r>
              <a:rPr lang="en-US" sz="2400" dirty="0"/>
              <a:t>Has been widely used throughout California</a:t>
            </a:r>
          </a:p>
          <a:p>
            <a:endParaRPr lang="en-US" dirty="0"/>
          </a:p>
        </p:txBody>
      </p:sp>
      <p:sp>
        <p:nvSpPr>
          <p:cNvPr id="6" name="Text Placeholder 5"/>
          <p:cNvSpPr>
            <a:spLocks noGrp="1"/>
          </p:cNvSpPr>
          <p:nvPr>
            <p:ph type="body" sz="quarter" idx="3"/>
          </p:nvPr>
        </p:nvSpPr>
        <p:spPr/>
        <p:txBody>
          <a:bodyPr/>
          <a:lstStyle/>
          <a:p>
            <a:r>
              <a:rPr lang="en-US" dirty="0"/>
              <a:t>BLUEPRINT II</a:t>
            </a:r>
          </a:p>
        </p:txBody>
      </p:sp>
      <p:sp>
        <p:nvSpPr>
          <p:cNvPr id="7" name="Content Placeholder 6"/>
          <p:cNvSpPr>
            <a:spLocks noGrp="1"/>
          </p:cNvSpPr>
          <p:nvPr>
            <p:ph sz="quarter" idx="4"/>
          </p:nvPr>
        </p:nvSpPr>
        <p:spPr/>
        <p:txBody>
          <a:bodyPr>
            <a:normAutofit lnSpcReduction="10000"/>
          </a:bodyPr>
          <a:lstStyle/>
          <a:p>
            <a:r>
              <a:rPr lang="en-US" sz="2400" dirty="0"/>
              <a:t>Job Retention and Advancement – Skills to Retain a Job and Career Advancement</a:t>
            </a:r>
          </a:p>
          <a:p>
            <a:r>
              <a:rPr lang="en-US" sz="2400" dirty="0"/>
              <a:t>20 Hour Training Program for New and Incumbent Workers</a:t>
            </a:r>
          </a:p>
          <a:p>
            <a:r>
              <a:rPr lang="en-US" sz="2400" dirty="0"/>
              <a:t>Currently being administered throughout Los Angeles County</a:t>
            </a:r>
          </a:p>
          <a:p>
            <a:endParaRPr lang="en-US" dirty="0"/>
          </a:p>
        </p:txBody>
      </p:sp>
    </p:spTree>
    <p:extLst>
      <p:ext uri="{BB962C8B-B14F-4D97-AF65-F5344CB8AC3E}">
        <p14:creationId xmlns:p14="http://schemas.microsoft.com/office/powerpoint/2010/main" val="2113461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10834"/>
          <a:stretch/>
        </p:blipFill>
        <p:spPr>
          <a:xfrm>
            <a:off x="327378" y="270939"/>
            <a:ext cx="8511822" cy="5740024"/>
          </a:xfrm>
          <a:prstGeom prst="rect">
            <a:avLst/>
          </a:prstGeom>
        </p:spPr>
      </p:pic>
      <p:sp>
        <p:nvSpPr>
          <p:cNvPr id="9" name="Title 8"/>
          <p:cNvSpPr>
            <a:spLocks noGrp="1"/>
          </p:cNvSpPr>
          <p:nvPr>
            <p:ph type="title"/>
          </p:nvPr>
        </p:nvSpPr>
        <p:spPr>
          <a:xfrm>
            <a:off x="2356059" y="1038580"/>
            <a:ext cx="4453316" cy="1341189"/>
          </a:xfrm>
          <a:solidFill>
            <a:srgbClr val="FFFFFF">
              <a:alpha val="72157"/>
            </a:srgbClr>
          </a:solidFill>
          <a:ln w="57150">
            <a:solidFill>
              <a:schemeClr val="bg1"/>
            </a:solidFill>
          </a:ln>
        </p:spPr>
        <p:txBody>
          <a:bodyPr>
            <a:normAutofit fontScale="90000"/>
          </a:bodyPr>
          <a:lstStyle/>
          <a:p>
            <a:pPr algn="ctr"/>
            <a:r>
              <a:rPr lang="en-US" sz="3200" b="1" dirty="0">
                <a:solidFill>
                  <a:sysClr val="windowText" lastClr="000000"/>
                </a:solidFill>
              </a:rPr>
              <a:t>BLUEPRINT FOR WORKPLACE SUCCESS JOB FAIR</a:t>
            </a:r>
          </a:p>
        </p:txBody>
      </p:sp>
      <p:sp>
        <p:nvSpPr>
          <p:cNvPr id="12" name="Content Placeholder 2"/>
          <p:cNvSpPr txBox="1">
            <a:spLocks/>
          </p:cNvSpPr>
          <p:nvPr/>
        </p:nvSpPr>
        <p:spPr>
          <a:xfrm>
            <a:off x="327378" y="3210418"/>
            <a:ext cx="6043613" cy="2182558"/>
          </a:xfrm>
          <a:prstGeom prst="rect">
            <a:avLst/>
          </a:prstGeom>
          <a:solidFill>
            <a:srgbClr val="0070C0">
              <a:alpha val="74000"/>
            </a:srgbClr>
          </a:solidFill>
        </p:spPr>
        <p:txBody>
          <a:bodyPr anchor="ct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solidFill>
                  <a:schemeClr val="bg1"/>
                </a:solidFill>
              </a:rPr>
              <a:t>17</a:t>
            </a:r>
            <a:r>
              <a:rPr lang="en-US" b="1" baseline="30000" dirty="0">
                <a:solidFill>
                  <a:schemeClr val="bg1"/>
                </a:solidFill>
              </a:rPr>
              <a:t>th</a:t>
            </a:r>
            <a:r>
              <a:rPr lang="en-US" b="1" dirty="0">
                <a:solidFill>
                  <a:schemeClr val="bg1"/>
                </a:solidFill>
              </a:rPr>
              <a:t> Annual Blueprint for Success Job Fair 2017 Results:</a:t>
            </a:r>
          </a:p>
          <a:p>
            <a:pPr lvl="1"/>
            <a:r>
              <a:rPr lang="en-US" b="1" dirty="0">
                <a:solidFill>
                  <a:schemeClr val="bg1"/>
                </a:solidFill>
              </a:rPr>
              <a:t>960 Students Attended</a:t>
            </a:r>
          </a:p>
          <a:p>
            <a:pPr lvl="1"/>
            <a:r>
              <a:rPr lang="en-US" b="1" dirty="0">
                <a:solidFill>
                  <a:schemeClr val="bg1"/>
                </a:solidFill>
              </a:rPr>
              <a:t>More than 80 Employers</a:t>
            </a:r>
          </a:p>
          <a:p>
            <a:pPr lvl="1"/>
            <a:r>
              <a:rPr lang="en-US" b="1" dirty="0">
                <a:solidFill>
                  <a:schemeClr val="bg1"/>
                </a:solidFill>
              </a:rPr>
              <a:t>235 Students Hired On-the-Spot</a:t>
            </a:r>
          </a:p>
          <a:p>
            <a:pPr lvl="1"/>
            <a:r>
              <a:rPr lang="en-US" b="1" dirty="0">
                <a:solidFill>
                  <a:schemeClr val="bg1"/>
                </a:solidFill>
              </a:rPr>
              <a:t>280 Students Invited Back for a Second Interview</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7079" y="4919684"/>
            <a:ext cx="906653" cy="946584"/>
          </a:xfrm>
          <a:prstGeom prst="rect">
            <a:avLst/>
          </a:prstGeom>
        </p:spPr>
      </p:pic>
    </p:spTree>
    <p:extLst>
      <p:ext uri="{BB962C8B-B14F-4D97-AF65-F5344CB8AC3E}">
        <p14:creationId xmlns:p14="http://schemas.microsoft.com/office/powerpoint/2010/main" val="247282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875" y="3913397"/>
            <a:ext cx="3983355" cy="1818203"/>
          </a:xfrm>
        </p:spPr>
        <p:txBody>
          <a:bodyPr>
            <a:normAutofit/>
          </a:bodyPr>
          <a:lstStyle/>
          <a:p>
            <a:r>
              <a:rPr lang="en-US" dirty="0">
                <a:effectLst/>
              </a:rPr>
              <a:t>Gabriela Goetz “Gaby”</a:t>
            </a:r>
          </a:p>
          <a:p>
            <a:pPr lvl="1"/>
            <a:r>
              <a:rPr lang="en-US" dirty="0">
                <a:effectLst/>
              </a:rPr>
              <a:t>Youth Program Manager</a:t>
            </a:r>
          </a:p>
          <a:p>
            <a:pPr lvl="1"/>
            <a:r>
              <a:rPr lang="en-US" dirty="0">
                <a:effectLst/>
              </a:rPr>
              <a:t>South Bay One-Stop Business &amp; Career Center, </a:t>
            </a:r>
            <a:r>
              <a:rPr lang="en-US" dirty="0"/>
              <a:t>Hawthorne, CA </a:t>
            </a:r>
          </a:p>
        </p:txBody>
      </p:sp>
      <p:sp>
        <p:nvSpPr>
          <p:cNvPr id="3" name="Slide Number Placeholder 2"/>
          <p:cNvSpPr>
            <a:spLocks noGrp="1"/>
          </p:cNvSpPr>
          <p:nvPr>
            <p:ph type="sldNum" sz="quarter" idx="10"/>
          </p:nvPr>
        </p:nvSpPr>
        <p:spPr/>
        <p:txBody>
          <a:bodyPr/>
          <a:lstStyle/>
          <a:p>
            <a:fld id="{706D636C-90A3-4979-BA37-BAB384B22101}" type="slidenum">
              <a:rPr lang="en-US" smtClean="0"/>
              <a:pPr/>
              <a:t>5</a:t>
            </a:fld>
            <a:endParaRPr lang="en-US" dirty="0"/>
          </a:p>
        </p:txBody>
      </p:sp>
      <p:sp>
        <p:nvSpPr>
          <p:cNvPr id="5" name="Content Placeholder 4"/>
          <p:cNvSpPr>
            <a:spLocks noGrp="1"/>
          </p:cNvSpPr>
          <p:nvPr>
            <p:ph idx="12"/>
          </p:nvPr>
        </p:nvSpPr>
        <p:spPr>
          <a:xfrm>
            <a:off x="4143703" y="1435066"/>
            <a:ext cx="3983355" cy="1818203"/>
          </a:xfrm>
        </p:spPr>
        <p:txBody>
          <a:bodyPr>
            <a:normAutofit fontScale="92500" lnSpcReduction="10000"/>
          </a:bodyPr>
          <a:lstStyle/>
          <a:p>
            <a:r>
              <a:rPr lang="en-US" dirty="0"/>
              <a:t>Jessica Ku Kim</a:t>
            </a:r>
          </a:p>
          <a:p>
            <a:pPr lvl="1"/>
            <a:r>
              <a:rPr lang="en-US" dirty="0"/>
              <a:t>Special Projects Development Manager</a:t>
            </a:r>
          </a:p>
          <a:p>
            <a:pPr lvl="1"/>
            <a:r>
              <a:rPr lang="en-US" dirty="0"/>
              <a:t>South Bay Workforce Investment Board, Inc., Hawthorne, CA </a:t>
            </a:r>
          </a:p>
        </p:txBody>
      </p:sp>
      <p:pic>
        <p:nvPicPr>
          <p:cNvPr id="2050" name="Picture 2"/>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l="630" r="63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673" r="67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790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Role of Employers – SE MN</a:t>
            </a:r>
          </a:p>
        </p:txBody>
      </p:sp>
      <p:sp>
        <p:nvSpPr>
          <p:cNvPr id="3" name="Content Placeholder 2"/>
          <p:cNvSpPr>
            <a:spLocks noGrp="1"/>
          </p:cNvSpPr>
          <p:nvPr>
            <p:ph sz="half" idx="1"/>
          </p:nvPr>
        </p:nvSpPr>
        <p:spPr/>
        <p:txBody>
          <a:bodyPr>
            <a:normAutofit fontScale="77500" lnSpcReduction="20000"/>
          </a:bodyPr>
          <a:lstStyle/>
          <a:p>
            <a:r>
              <a:rPr lang="en-US" sz="2300" dirty="0"/>
              <a:t>Provide relevant, up-to-date feedback on hiring practices, training needs, employment needs, and future employment predictions</a:t>
            </a:r>
          </a:p>
          <a:p>
            <a:r>
              <a:rPr lang="en-US" sz="2300" dirty="0"/>
              <a:t>Provide essential information on needs of employers in our region</a:t>
            </a:r>
          </a:p>
          <a:p>
            <a:r>
              <a:rPr lang="en-US" sz="2300" dirty="0"/>
              <a:t>Help us to define future goals for youth programming</a:t>
            </a:r>
          </a:p>
          <a:p>
            <a:r>
              <a:rPr lang="en-US" sz="2300" dirty="0"/>
              <a:t>Participation in selection of tuition scholarships</a:t>
            </a:r>
          </a:p>
          <a:p>
            <a:r>
              <a:rPr lang="en-US" sz="2300" dirty="0"/>
              <a:t>Provide employment presentations</a:t>
            </a:r>
          </a:p>
          <a:p>
            <a:pPr marL="0" indent="0">
              <a:buNone/>
            </a:pPr>
            <a:endParaRPr lang="en-US" sz="2000"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Mock interviewing and job shadowing/tours</a:t>
            </a:r>
          </a:p>
          <a:p>
            <a:r>
              <a:rPr lang="en-US" dirty="0"/>
              <a:t>First chance with employment opportunities</a:t>
            </a:r>
          </a:p>
          <a:p>
            <a:r>
              <a:rPr lang="en-US" dirty="0"/>
              <a:t>Give students opportunities for work-based learning, including work experiences, career pathways training, and internships</a:t>
            </a:r>
          </a:p>
          <a:p>
            <a:r>
              <a:rPr lang="en-US" dirty="0"/>
              <a:t>Presence at graduation ceremonies/commencements</a:t>
            </a:r>
          </a:p>
          <a:p>
            <a:r>
              <a:rPr lang="en-US" dirty="0"/>
              <a:t>Funding</a:t>
            </a:r>
          </a:p>
          <a:p>
            <a:r>
              <a:rPr lang="en-US" dirty="0"/>
              <a:t>Community Outreach/Marketing</a:t>
            </a:r>
          </a:p>
          <a:p>
            <a:endParaRPr lang="en-US" dirty="0"/>
          </a:p>
        </p:txBody>
      </p:sp>
    </p:spTree>
    <p:extLst>
      <p:ext uri="{BB962C8B-B14F-4D97-AF65-F5344CB8AC3E}">
        <p14:creationId xmlns:p14="http://schemas.microsoft.com/office/powerpoint/2010/main" val="2871477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Chat: Share your strategies for leveraging community resources? </a:t>
            </a:r>
          </a:p>
        </p:txBody>
      </p:sp>
      <p:sp>
        <p:nvSpPr>
          <p:cNvPr id="3" name="Content Placeholder 2"/>
          <p:cNvSpPr>
            <a:spLocks noGrp="1"/>
          </p:cNvSpPr>
          <p:nvPr>
            <p:ph type="body" idx="1"/>
          </p:nvPr>
        </p:nvSpPr>
        <p:spPr/>
        <p:txBody>
          <a:bodyPr/>
          <a:lstStyle/>
          <a:p>
            <a:r>
              <a:rPr lang="en-US" dirty="0"/>
              <a:t>Please share what your most effective practices are in the chat?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51</a:t>
            </a:fld>
            <a:endParaRPr lang="en-US" dirty="0"/>
          </a:p>
        </p:txBody>
      </p:sp>
    </p:spTree>
    <p:extLst>
      <p:ext uri="{BB962C8B-B14F-4D97-AF65-F5344CB8AC3E}">
        <p14:creationId xmlns:p14="http://schemas.microsoft.com/office/powerpoint/2010/main" val="3718662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6FD0-9488-409F-B0BB-06706B355F54}"/>
              </a:ext>
            </a:extLst>
          </p:cNvPr>
          <p:cNvSpPr>
            <a:spLocks noGrp="1"/>
          </p:cNvSpPr>
          <p:nvPr>
            <p:ph type="title"/>
          </p:nvPr>
        </p:nvSpPr>
        <p:spPr/>
        <p:txBody>
          <a:bodyPr/>
          <a:lstStyle/>
          <a:p>
            <a:r>
              <a:rPr lang="en-US" dirty="0"/>
              <a:t>Leveraging Resources &amp; Partner Connections - Philadelphia</a:t>
            </a:r>
          </a:p>
        </p:txBody>
      </p:sp>
      <p:sp>
        <p:nvSpPr>
          <p:cNvPr id="3" name="Content Placeholder 2">
            <a:extLst>
              <a:ext uri="{FF2B5EF4-FFF2-40B4-BE49-F238E27FC236}">
                <a16:creationId xmlns:a16="http://schemas.microsoft.com/office/drawing/2014/main" id="{CA0A445F-8996-4311-AE33-BC8889787C15}"/>
              </a:ext>
            </a:extLst>
          </p:cNvPr>
          <p:cNvSpPr>
            <a:spLocks noGrp="1"/>
          </p:cNvSpPr>
          <p:nvPr>
            <p:ph idx="1"/>
          </p:nvPr>
        </p:nvSpPr>
        <p:spPr/>
        <p:txBody>
          <a:bodyPr/>
          <a:lstStyle/>
          <a:p>
            <a:r>
              <a:rPr lang="en-US" dirty="0"/>
              <a:t>Minimize/eliminate duplication of services </a:t>
            </a:r>
          </a:p>
          <a:p>
            <a:r>
              <a:rPr lang="en-US" dirty="0"/>
              <a:t>Streamline processes </a:t>
            </a:r>
          </a:p>
          <a:p>
            <a:r>
              <a:rPr lang="en-US" dirty="0"/>
              <a:t>Braid funding as allowable </a:t>
            </a:r>
          </a:p>
          <a:p>
            <a:r>
              <a:rPr lang="en-US" dirty="0"/>
              <a:t>Co-enrollment as needed by participants </a:t>
            </a:r>
          </a:p>
          <a:p>
            <a:r>
              <a:rPr lang="en-US" dirty="0"/>
              <a:t>Provide space for resource sharing </a:t>
            </a:r>
          </a:p>
          <a:p>
            <a:r>
              <a:rPr lang="en-US" dirty="0"/>
              <a:t>Communication across systems </a:t>
            </a:r>
          </a:p>
        </p:txBody>
      </p:sp>
    </p:spTree>
    <p:extLst>
      <p:ext uri="{BB962C8B-B14F-4D97-AF65-F5344CB8AC3E}">
        <p14:creationId xmlns:p14="http://schemas.microsoft.com/office/powerpoint/2010/main" val="479280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Leveraging Resources - SBWIB</a:t>
            </a:r>
          </a:p>
        </p:txBody>
      </p:sp>
      <p:sp>
        <p:nvSpPr>
          <p:cNvPr id="3" name="Content Placeholder 2"/>
          <p:cNvSpPr>
            <a:spLocks noGrp="1"/>
          </p:cNvSpPr>
          <p:nvPr>
            <p:ph idx="1"/>
          </p:nvPr>
        </p:nvSpPr>
        <p:spPr/>
        <p:txBody>
          <a:bodyPr>
            <a:normAutofit fontScale="92500" lnSpcReduction="20000"/>
          </a:bodyPr>
          <a:lstStyle/>
          <a:p>
            <a:r>
              <a:rPr lang="en-US" sz="2400" dirty="0"/>
              <a:t>SBWIB has had long standing relationships with many Committee members. </a:t>
            </a:r>
          </a:p>
          <a:p>
            <a:pPr lvl="0"/>
            <a:r>
              <a:rPr lang="en-US" sz="2400" dirty="0"/>
              <a:t>Youth Committee members serve as the go to partners for our programs. We leverage their expertise. Let the experts be the experts!</a:t>
            </a:r>
          </a:p>
          <a:p>
            <a:pPr lvl="0"/>
            <a:r>
              <a:rPr lang="en-US" sz="2400" dirty="0"/>
              <a:t>Committee members have been instrumental with assisting us in developing Career Pathways and have served as partners for many of our programs such as:</a:t>
            </a:r>
          </a:p>
          <a:p>
            <a:pPr lvl="1"/>
            <a:r>
              <a:rPr lang="en-US" sz="2000" dirty="0"/>
              <a:t>Bridge-to-Work Manufacturing, Probation, Foster, and Construction</a:t>
            </a:r>
          </a:p>
          <a:p>
            <a:pPr lvl="1"/>
            <a:r>
              <a:rPr lang="en-US" sz="2000" dirty="0"/>
              <a:t>Career Pathways</a:t>
            </a:r>
          </a:p>
          <a:p>
            <a:pPr lvl="1"/>
            <a:r>
              <a:rPr lang="en-US" sz="2000" dirty="0"/>
              <a:t>South Bay Promise</a:t>
            </a:r>
          </a:p>
          <a:p>
            <a:pPr lvl="1"/>
            <a:r>
              <a:rPr lang="en-US" sz="2000" dirty="0"/>
              <a:t>YouthBuild</a:t>
            </a:r>
          </a:p>
          <a:p>
            <a:pPr lvl="1"/>
            <a:r>
              <a:rPr lang="en-US" sz="2000" dirty="0"/>
              <a:t>Aero- Flex Pre-Apprenticeship </a:t>
            </a:r>
          </a:p>
        </p:txBody>
      </p:sp>
    </p:spTree>
    <p:extLst>
      <p:ext uri="{BB962C8B-B14F-4D97-AF65-F5344CB8AC3E}">
        <p14:creationId xmlns:p14="http://schemas.microsoft.com/office/powerpoint/2010/main" val="2883639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791" y="1802017"/>
            <a:ext cx="9144000" cy="18997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54</a:t>
            </a:fld>
            <a:endParaRPr lang="en-US" dirty="0"/>
          </a:p>
        </p:txBody>
      </p:sp>
      <p:sp>
        <p:nvSpPr>
          <p:cNvPr id="5" name="Rectangle 4"/>
          <p:cNvSpPr/>
          <p:nvPr/>
        </p:nvSpPr>
        <p:spPr>
          <a:xfrm>
            <a:off x="6791" y="3701753"/>
            <a:ext cx="9144000" cy="3067888"/>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chemeClr val="tx1"/>
              </a:solidFill>
            </a:endParaRPr>
          </a:p>
        </p:txBody>
      </p:sp>
      <p:sp>
        <p:nvSpPr>
          <p:cNvPr id="6" name="Rectangle 5"/>
          <p:cNvSpPr/>
          <p:nvPr/>
        </p:nvSpPr>
        <p:spPr bwMode="auto">
          <a:xfrm>
            <a:off x="0" y="0"/>
            <a:ext cx="9144000" cy="18020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p:txBody>
      </p:sp>
      <p:sp>
        <p:nvSpPr>
          <p:cNvPr id="7" name="Subtitle 2"/>
          <p:cNvSpPr txBox="1">
            <a:spLocks/>
          </p:cNvSpPr>
          <p:nvPr/>
        </p:nvSpPr>
        <p:spPr>
          <a:xfrm>
            <a:off x="3172062" y="3733800"/>
            <a:ext cx="2707640" cy="36959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2" panose="05020102010507070707" pitchFamily="18" charset="2"/>
              <a:buNone/>
            </a:pPr>
            <a:r>
              <a:rPr lang="en-US" sz="1600" dirty="0">
                <a:solidFill>
                  <a:sysClr val="windowText" lastClr="000000"/>
                </a:solidFill>
                <a:effectLst>
                  <a:outerShdw blurRad="38100" dist="38100" dir="2700000" algn="tl">
                    <a:srgbClr val="000000">
                      <a:alpha val="43137"/>
                    </a:srgbClr>
                  </a:outerShdw>
                </a:effectLst>
              </a:rPr>
              <a:t>Aero-Flex</a:t>
            </a:r>
            <a:r>
              <a:rPr lang="en-US" sz="1600" dirty="0">
                <a:solidFill>
                  <a:schemeClr val="bg2"/>
                </a:solidFill>
                <a:effectLst>
                  <a:outerShdw blurRad="38100" dist="38100" dir="2700000" algn="tl">
                    <a:srgbClr val="000000">
                      <a:alpha val="43137"/>
                    </a:srgbClr>
                  </a:outerShdw>
                </a:effectLst>
              </a:rPr>
              <a:t> </a:t>
            </a:r>
            <a:r>
              <a:rPr lang="en-US" sz="1600" dirty="0">
                <a:solidFill>
                  <a:sysClr val="windowText" lastClr="000000"/>
                </a:solidFill>
                <a:effectLst>
                  <a:outerShdw blurRad="38100" dist="38100" dir="2700000" algn="tl">
                    <a:srgbClr val="000000">
                      <a:alpha val="43137"/>
                    </a:srgbClr>
                  </a:outerShdw>
                </a:effectLst>
              </a:rPr>
              <a:t>Partners</a:t>
            </a:r>
          </a:p>
        </p:txBody>
      </p:sp>
      <p:sp>
        <p:nvSpPr>
          <p:cNvPr id="8" name="TextBox 7"/>
          <p:cNvSpPr txBox="1"/>
          <p:nvPr/>
        </p:nvSpPr>
        <p:spPr>
          <a:xfrm>
            <a:off x="20374" y="2259596"/>
            <a:ext cx="9137208" cy="1015663"/>
          </a:xfrm>
          <a:prstGeom prst="rect">
            <a:avLst/>
          </a:prstGeom>
          <a:solidFill>
            <a:schemeClr val="accent6"/>
          </a:solidFill>
          <a:ln>
            <a:solidFill>
              <a:schemeClr val="accent6"/>
            </a:solidFill>
          </a:ln>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rPr>
              <a:t>An Innovative Employer-Centric </a:t>
            </a:r>
            <a:br>
              <a:rPr lang="en-US" sz="3000" b="1" dirty="0">
                <a:solidFill>
                  <a:schemeClr val="bg1"/>
                </a:solidFill>
                <a:effectLst>
                  <a:outerShdw blurRad="38100" dist="38100" dir="2700000" algn="tl">
                    <a:srgbClr val="000000">
                      <a:alpha val="43137"/>
                    </a:srgbClr>
                  </a:outerShdw>
                </a:effectLst>
              </a:rPr>
            </a:br>
            <a:r>
              <a:rPr lang="en-US" sz="3000" b="1" dirty="0">
                <a:solidFill>
                  <a:schemeClr val="bg1"/>
                </a:solidFill>
                <a:effectLst>
                  <a:outerShdw blurRad="38100" dist="38100" dir="2700000" algn="tl">
                    <a:srgbClr val="000000">
                      <a:alpha val="43137"/>
                    </a:srgbClr>
                  </a:outerShdw>
                </a:effectLst>
              </a:rPr>
              <a:t>Workforce Development Pipeline Program</a:t>
            </a:r>
          </a:p>
        </p:txBody>
      </p:sp>
      <p:grpSp>
        <p:nvGrpSpPr>
          <p:cNvPr id="9" name="Group 8"/>
          <p:cNvGrpSpPr/>
          <p:nvPr/>
        </p:nvGrpSpPr>
        <p:grpSpPr>
          <a:xfrm>
            <a:off x="413229" y="5488537"/>
            <a:ext cx="8489212" cy="759863"/>
            <a:chOff x="89767" y="5128335"/>
            <a:chExt cx="9177926" cy="821509"/>
          </a:xfrm>
        </p:grpSpPr>
        <p:pic>
          <p:nvPicPr>
            <p:cNvPr id="10" name="Picture 9" descr="cid:image001.png@01D23088.5E96006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05958" y="5128335"/>
              <a:ext cx="856242" cy="795757"/>
            </a:xfrm>
            <a:prstGeom prst="rect">
              <a:avLst/>
            </a:prstGeom>
            <a:noFill/>
            <a:extLst/>
          </p:spPr>
        </p:pic>
        <p:pic>
          <p:nvPicPr>
            <p:cNvPr id="11" name="Picture 10" descr="cid:image002.png@01D23088.5E96006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79954" y="5284057"/>
              <a:ext cx="954246" cy="556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id:image003.png@01D23088.5E9600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684733" y="5349964"/>
              <a:ext cx="2258867" cy="425143"/>
            </a:xfrm>
            <a:prstGeom prst="rect">
              <a:avLst/>
            </a:prstGeom>
            <a:noFill/>
            <a:extLst/>
          </p:spPr>
        </p:pic>
        <p:pic>
          <p:nvPicPr>
            <p:cNvPr id="13" name="Picture 12"/>
            <p:cNvPicPr/>
            <p:nvPr/>
          </p:nvPicPr>
          <p:blipFill rotWithShape="1">
            <a:blip r:embed="rId8" cstate="print">
              <a:extLst>
                <a:ext uri="{28A0092B-C50C-407E-A947-70E740481C1C}">
                  <a14:useLocalDpi xmlns:a14="http://schemas.microsoft.com/office/drawing/2010/main" val="0"/>
                </a:ext>
              </a:extLst>
            </a:blip>
            <a:srcRect l="21131" t="43740" r="23512" b="32972"/>
            <a:stretch/>
          </p:blipFill>
          <p:spPr bwMode="auto">
            <a:xfrm>
              <a:off x="2428475" y="5333255"/>
              <a:ext cx="1152925" cy="45856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a:blip r:embed="rId9" cstate="print">
              <a:extLst>
                <a:ext uri="{28A0092B-C50C-407E-A947-70E740481C1C}">
                  <a14:useLocalDpi xmlns:a14="http://schemas.microsoft.com/office/drawing/2010/main" val="0"/>
                </a:ext>
              </a:extLst>
            </a:blip>
            <a:stretch>
              <a:fillRect/>
            </a:stretch>
          </p:blipFill>
          <p:spPr>
            <a:xfrm>
              <a:off x="6982440" y="5128335"/>
              <a:ext cx="866160" cy="821509"/>
            </a:xfrm>
            <a:prstGeom prst="rect">
              <a:avLst/>
            </a:prstGeom>
          </p:spPr>
        </p:pic>
        <p:pic>
          <p:nvPicPr>
            <p:cNvPr id="15" name="Picture 14" descr="C:\Users\Julianna\AppData\Local\Microsoft\Windows\INetCache\Content.Word\AMP So Cal.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72857" y="5323196"/>
              <a:ext cx="1294836" cy="468771"/>
            </a:xfrm>
            <a:prstGeom prst="rect">
              <a:avLst/>
            </a:prstGeom>
            <a:noFill/>
            <a:ln>
              <a:noFill/>
            </a:ln>
          </p:spPr>
        </p:pic>
        <p:pic>
          <p:nvPicPr>
            <p:cNvPr id="16" name="Picture 2" descr="G:\Backup - Chris\NEW CLIENT\SBWIB\Grants\AERO-Flex\Member Logos\Workforce-Accelerato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767" y="5355914"/>
              <a:ext cx="1358033" cy="426713"/>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rotWithShape="1">
          <a:blip r:embed="rId12"/>
          <a:srcRect t="29232" b="32014"/>
          <a:stretch/>
        </p:blipFill>
        <p:spPr>
          <a:xfrm>
            <a:off x="1070549" y="4267200"/>
            <a:ext cx="1977451" cy="408722"/>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t="14195" b="20752"/>
          <a:stretch/>
        </p:blipFill>
        <p:spPr>
          <a:xfrm>
            <a:off x="1572440" y="4606657"/>
            <a:ext cx="1166564" cy="725415"/>
          </a:xfrm>
          <a:prstGeom prst="rect">
            <a:avLst/>
          </a:prstGeom>
        </p:spPr>
      </p:pic>
      <p:pic>
        <p:nvPicPr>
          <p:cNvPr id="19" name="Picture 6" descr="http://www.colortvdesign.com/Clients_files/Magnetika%20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2576" y="4196562"/>
            <a:ext cx="1309703" cy="4838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76290" y="4800600"/>
            <a:ext cx="1195710" cy="449587"/>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89474" y="4173931"/>
            <a:ext cx="1178089" cy="529142"/>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87144" y="4783596"/>
            <a:ext cx="982747" cy="677468"/>
          </a:xfrm>
          <a:prstGeom prst="rect">
            <a:avLst/>
          </a:prstGeom>
        </p:spPr>
      </p:pic>
      <p:pic>
        <p:nvPicPr>
          <p:cNvPr id="23" name="Picture 22"/>
          <p:cNvPicPr>
            <a:picLocks noChangeAspect="1"/>
          </p:cNvPicPr>
          <p:nvPr/>
        </p:nvPicPr>
        <p:blipFill>
          <a:blip r:embed="rId18"/>
          <a:stretch>
            <a:fillRect/>
          </a:stretch>
        </p:blipFill>
        <p:spPr>
          <a:xfrm>
            <a:off x="3120995" y="4181315"/>
            <a:ext cx="1635385" cy="500628"/>
          </a:xfrm>
          <a:prstGeom prst="rect">
            <a:avLst/>
          </a:prstGeom>
        </p:spPr>
      </p:pic>
      <p:pic>
        <p:nvPicPr>
          <p:cNvPr id="24" name="Picture 23"/>
          <p:cNvPicPr>
            <a:picLocks noChangeAspect="1"/>
          </p:cNvPicPr>
          <p:nvPr/>
        </p:nvPicPr>
        <p:blipFill>
          <a:blip>
            <a:extLst>
              <a:ext uri="{28A0092B-C50C-407E-A947-70E740481C1C}">
                <a14:useLocalDpi xmlns:a14="http://schemas.microsoft.com/office/drawing/2010/main" val="0"/>
              </a:ext>
            </a:extLst>
          </a:blip>
          <a:stretch>
            <a:fillRect/>
          </a:stretch>
        </p:blipFill>
        <p:spPr>
          <a:xfrm>
            <a:off x="6463870" y="4800600"/>
            <a:ext cx="1476690" cy="500904"/>
          </a:xfrm>
          <a:prstGeom prst="rect">
            <a:avLst/>
          </a:prstGeom>
        </p:spPr>
      </p:pic>
      <p:pic>
        <p:nvPicPr>
          <p:cNvPr id="25" name="Picture 24">
            <a:extLst>
              <a:ext uri="{FF2B5EF4-FFF2-40B4-BE49-F238E27FC236}">
                <a16:creationId xmlns:a16="http://schemas.microsoft.com/office/drawing/2014/main" id="{66A08E83-3C6D-47DF-B563-A140D3F7F15F}"/>
              </a:ext>
            </a:extLst>
          </p:cNvPr>
          <p:cNvPicPr>
            <a:picLocks noChangeAspect="1"/>
          </p:cNvPicPr>
          <p:nvPr/>
        </p:nvPicPr>
        <p:blipFill rotWithShape="1">
          <a:blip cstate="print">
            <a:extLst>
              <a:ext uri="{28A0092B-C50C-407E-A947-70E740481C1C}">
                <a14:useLocalDpi xmlns:a14="http://schemas.microsoft.com/office/drawing/2010/main" val="0"/>
              </a:ext>
            </a:extLst>
          </a:blip>
          <a:srcRect l="14021" t="29972" r="13395" b="25807"/>
          <a:stretch/>
        </p:blipFill>
        <p:spPr>
          <a:xfrm>
            <a:off x="1415537" y="138545"/>
            <a:ext cx="6220691" cy="1537855"/>
          </a:xfrm>
          <a:prstGeom prst="rect">
            <a:avLst/>
          </a:prstGeom>
        </p:spPr>
      </p:pic>
    </p:spTree>
    <p:extLst>
      <p:ext uri="{BB962C8B-B14F-4D97-AF65-F5344CB8AC3E}">
        <p14:creationId xmlns:p14="http://schemas.microsoft.com/office/powerpoint/2010/main" val="2866907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55</a:t>
            </a:fld>
            <a:endParaRPr lang="en-US" dirty="0"/>
          </a:p>
        </p:txBody>
      </p:sp>
      <p:grpSp>
        <p:nvGrpSpPr>
          <p:cNvPr id="5" name="Group 4"/>
          <p:cNvGrpSpPr/>
          <p:nvPr/>
        </p:nvGrpSpPr>
        <p:grpSpPr>
          <a:xfrm>
            <a:off x="8025813" y="2879129"/>
            <a:ext cx="993893" cy="2646116"/>
            <a:chOff x="8025813" y="2879129"/>
            <a:chExt cx="993893" cy="2646116"/>
          </a:xfrm>
        </p:grpSpPr>
        <p:sp>
          <p:nvSpPr>
            <p:cNvPr id="6" name="Freeform 5"/>
            <p:cNvSpPr/>
            <p:nvPr/>
          </p:nvSpPr>
          <p:spPr>
            <a:xfrm>
              <a:off x="8025813" y="2879129"/>
              <a:ext cx="993893" cy="1252140"/>
            </a:xfrm>
            <a:custGeom>
              <a:avLst/>
              <a:gdLst>
                <a:gd name="connsiteX0" fmla="*/ 0 w 993893"/>
                <a:gd name="connsiteY0" fmla="*/ 99389 h 1252140"/>
                <a:gd name="connsiteX1" fmla="*/ 99389 w 993893"/>
                <a:gd name="connsiteY1" fmla="*/ 0 h 1252140"/>
                <a:gd name="connsiteX2" fmla="*/ 894504 w 993893"/>
                <a:gd name="connsiteY2" fmla="*/ 0 h 1252140"/>
                <a:gd name="connsiteX3" fmla="*/ 993893 w 993893"/>
                <a:gd name="connsiteY3" fmla="*/ 99389 h 1252140"/>
                <a:gd name="connsiteX4" fmla="*/ 993893 w 993893"/>
                <a:gd name="connsiteY4" fmla="*/ 1152751 h 1252140"/>
                <a:gd name="connsiteX5" fmla="*/ 894504 w 993893"/>
                <a:gd name="connsiteY5" fmla="*/ 1252140 h 1252140"/>
                <a:gd name="connsiteX6" fmla="*/ 99389 w 993893"/>
                <a:gd name="connsiteY6" fmla="*/ 1252140 h 1252140"/>
                <a:gd name="connsiteX7" fmla="*/ 0 w 993893"/>
                <a:gd name="connsiteY7" fmla="*/ 1152751 h 1252140"/>
                <a:gd name="connsiteX8" fmla="*/ 0 w 993893"/>
                <a:gd name="connsiteY8" fmla="*/ 99389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893" h="1252140">
                  <a:moveTo>
                    <a:pt x="0" y="99389"/>
                  </a:moveTo>
                  <a:cubicBezTo>
                    <a:pt x="0" y="44498"/>
                    <a:pt x="44498" y="0"/>
                    <a:pt x="99389" y="0"/>
                  </a:cubicBezTo>
                  <a:lnTo>
                    <a:pt x="894504" y="0"/>
                  </a:lnTo>
                  <a:cubicBezTo>
                    <a:pt x="949395" y="0"/>
                    <a:pt x="993893" y="44498"/>
                    <a:pt x="993893" y="99389"/>
                  </a:cubicBezTo>
                  <a:lnTo>
                    <a:pt x="993893" y="1152751"/>
                  </a:lnTo>
                  <a:cubicBezTo>
                    <a:pt x="993893" y="1207642"/>
                    <a:pt x="949395" y="1252140"/>
                    <a:pt x="894504" y="1252140"/>
                  </a:cubicBezTo>
                  <a:lnTo>
                    <a:pt x="99389" y="1252140"/>
                  </a:lnTo>
                  <a:cubicBezTo>
                    <a:pt x="44498" y="1252140"/>
                    <a:pt x="0" y="1207642"/>
                    <a:pt x="0" y="1152751"/>
                  </a:cubicBezTo>
                  <a:lnTo>
                    <a:pt x="0" y="99389"/>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50" tIns="82450" rIns="82450" bIns="82450" numCol="1" spcCol="1270" anchor="ctr" anchorCtr="0">
              <a:noAutofit/>
            </a:bodyPr>
            <a:lstStyle/>
            <a:p>
              <a:pPr lvl="0" algn="ctr" defTabSz="622300">
                <a:lnSpc>
                  <a:spcPct val="90000"/>
                </a:lnSpc>
                <a:spcBef>
                  <a:spcPct val="0"/>
                </a:spcBef>
                <a:spcAft>
                  <a:spcPct val="35000"/>
                </a:spcAft>
              </a:pPr>
              <a:r>
                <a:rPr lang="en-US" sz="1400" kern="1200" dirty="0"/>
                <a:t>Employed</a:t>
              </a:r>
            </a:p>
          </p:txBody>
        </p:sp>
        <p:sp>
          <p:nvSpPr>
            <p:cNvPr id="7" name="Freeform 6"/>
            <p:cNvSpPr/>
            <p:nvPr/>
          </p:nvSpPr>
          <p:spPr>
            <a:xfrm>
              <a:off x="8059550" y="4273105"/>
              <a:ext cx="960155" cy="1252140"/>
            </a:xfrm>
            <a:custGeom>
              <a:avLst/>
              <a:gdLst>
                <a:gd name="connsiteX0" fmla="*/ 0 w 801294"/>
                <a:gd name="connsiteY0" fmla="*/ 80129 h 1252140"/>
                <a:gd name="connsiteX1" fmla="*/ 80129 w 801294"/>
                <a:gd name="connsiteY1" fmla="*/ 0 h 1252140"/>
                <a:gd name="connsiteX2" fmla="*/ 721165 w 801294"/>
                <a:gd name="connsiteY2" fmla="*/ 0 h 1252140"/>
                <a:gd name="connsiteX3" fmla="*/ 801294 w 801294"/>
                <a:gd name="connsiteY3" fmla="*/ 80129 h 1252140"/>
                <a:gd name="connsiteX4" fmla="*/ 801294 w 801294"/>
                <a:gd name="connsiteY4" fmla="*/ 1172011 h 1252140"/>
                <a:gd name="connsiteX5" fmla="*/ 721165 w 801294"/>
                <a:gd name="connsiteY5" fmla="*/ 1252140 h 1252140"/>
                <a:gd name="connsiteX6" fmla="*/ 80129 w 801294"/>
                <a:gd name="connsiteY6" fmla="*/ 1252140 h 1252140"/>
                <a:gd name="connsiteX7" fmla="*/ 0 w 801294"/>
                <a:gd name="connsiteY7" fmla="*/ 1172011 h 1252140"/>
                <a:gd name="connsiteX8" fmla="*/ 0 w 801294"/>
                <a:gd name="connsiteY8" fmla="*/ 80129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294" h="1252140">
                  <a:moveTo>
                    <a:pt x="0" y="80129"/>
                  </a:moveTo>
                  <a:cubicBezTo>
                    <a:pt x="0" y="35875"/>
                    <a:pt x="35875" y="0"/>
                    <a:pt x="80129" y="0"/>
                  </a:cubicBezTo>
                  <a:lnTo>
                    <a:pt x="721165" y="0"/>
                  </a:lnTo>
                  <a:cubicBezTo>
                    <a:pt x="765419" y="0"/>
                    <a:pt x="801294" y="35875"/>
                    <a:pt x="801294" y="80129"/>
                  </a:cubicBezTo>
                  <a:lnTo>
                    <a:pt x="801294" y="1172011"/>
                  </a:lnTo>
                  <a:cubicBezTo>
                    <a:pt x="801294" y="1216265"/>
                    <a:pt x="765419" y="1252140"/>
                    <a:pt x="721165" y="1252140"/>
                  </a:cubicBezTo>
                  <a:lnTo>
                    <a:pt x="80129" y="1252140"/>
                  </a:lnTo>
                  <a:cubicBezTo>
                    <a:pt x="35875" y="1252140"/>
                    <a:pt x="0" y="1216265"/>
                    <a:pt x="0" y="1172011"/>
                  </a:cubicBezTo>
                  <a:lnTo>
                    <a:pt x="0" y="80129"/>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79" tIns="65379" rIns="65379" bIns="65379" numCol="1" spcCol="1270" anchor="ctr" anchorCtr="0">
              <a:noAutofit/>
            </a:bodyPr>
            <a:lstStyle/>
            <a:p>
              <a:pPr lvl="0" algn="ctr" defTabSz="488950">
                <a:lnSpc>
                  <a:spcPct val="90000"/>
                </a:lnSpc>
                <a:spcBef>
                  <a:spcPct val="0"/>
                </a:spcBef>
                <a:spcAft>
                  <a:spcPct val="35000"/>
                </a:spcAft>
              </a:pPr>
              <a:r>
                <a:rPr lang="en-US" sz="1100" kern="1200" dirty="0"/>
                <a:t>New Hire</a:t>
              </a:r>
            </a:p>
            <a:p>
              <a:pPr lvl="0" algn="ctr" defTabSz="488950">
                <a:lnSpc>
                  <a:spcPct val="90000"/>
                </a:lnSpc>
                <a:spcBef>
                  <a:spcPct val="0"/>
                </a:spcBef>
                <a:spcAft>
                  <a:spcPct val="35000"/>
                </a:spcAft>
              </a:pPr>
              <a:r>
                <a:rPr lang="en-US" sz="1100" dirty="0"/>
                <a:t>Incumbent Worker</a:t>
              </a:r>
            </a:p>
            <a:p>
              <a:pPr lvl="0" algn="ctr" defTabSz="488950">
                <a:lnSpc>
                  <a:spcPct val="90000"/>
                </a:lnSpc>
                <a:spcBef>
                  <a:spcPct val="0"/>
                </a:spcBef>
                <a:spcAft>
                  <a:spcPct val="35000"/>
                </a:spcAft>
              </a:pPr>
              <a:r>
                <a:rPr lang="en-US" sz="1100" kern="1200" dirty="0"/>
                <a:t>Dislocated Worker</a:t>
              </a:r>
            </a:p>
          </p:txBody>
        </p:sp>
      </p:grpSp>
      <p:grpSp>
        <p:nvGrpSpPr>
          <p:cNvPr id="8" name="Group 7"/>
          <p:cNvGrpSpPr/>
          <p:nvPr/>
        </p:nvGrpSpPr>
        <p:grpSpPr>
          <a:xfrm>
            <a:off x="203467" y="2879129"/>
            <a:ext cx="2473607" cy="3477221"/>
            <a:chOff x="203467" y="2879129"/>
            <a:chExt cx="2473607" cy="3477221"/>
          </a:xfrm>
        </p:grpSpPr>
        <p:sp>
          <p:nvSpPr>
            <p:cNvPr id="9" name="Freeform 8"/>
            <p:cNvSpPr/>
            <p:nvPr/>
          </p:nvSpPr>
          <p:spPr>
            <a:xfrm>
              <a:off x="203467" y="2879129"/>
              <a:ext cx="2473607" cy="1252140"/>
            </a:xfrm>
            <a:custGeom>
              <a:avLst/>
              <a:gdLst>
                <a:gd name="connsiteX0" fmla="*/ 0 w 2473607"/>
                <a:gd name="connsiteY0" fmla="*/ 125214 h 1252140"/>
                <a:gd name="connsiteX1" fmla="*/ 125214 w 2473607"/>
                <a:gd name="connsiteY1" fmla="*/ 0 h 1252140"/>
                <a:gd name="connsiteX2" fmla="*/ 2348393 w 2473607"/>
                <a:gd name="connsiteY2" fmla="*/ 0 h 1252140"/>
                <a:gd name="connsiteX3" fmla="*/ 2473607 w 2473607"/>
                <a:gd name="connsiteY3" fmla="*/ 125214 h 1252140"/>
                <a:gd name="connsiteX4" fmla="*/ 2473607 w 2473607"/>
                <a:gd name="connsiteY4" fmla="*/ 1126926 h 1252140"/>
                <a:gd name="connsiteX5" fmla="*/ 2348393 w 2473607"/>
                <a:gd name="connsiteY5" fmla="*/ 1252140 h 1252140"/>
                <a:gd name="connsiteX6" fmla="*/ 125214 w 2473607"/>
                <a:gd name="connsiteY6" fmla="*/ 1252140 h 1252140"/>
                <a:gd name="connsiteX7" fmla="*/ 0 w 2473607"/>
                <a:gd name="connsiteY7" fmla="*/ 1126926 h 1252140"/>
                <a:gd name="connsiteX8" fmla="*/ 0 w 2473607"/>
                <a:gd name="connsiteY8" fmla="*/ 125214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3607" h="1252140">
                  <a:moveTo>
                    <a:pt x="0" y="125214"/>
                  </a:moveTo>
                  <a:cubicBezTo>
                    <a:pt x="0" y="56060"/>
                    <a:pt x="56060" y="0"/>
                    <a:pt x="125214" y="0"/>
                  </a:cubicBezTo>
                  <a:lnTo>
                    <a:pt x="2348393" y="0"/>
                  </a:lnTo>
                  <a:cubicBezTo>
                    <a:pt x="2417547" y="0"/>
                    <a:pt x="2473607" y="56060"/>
                    <a:pt x="2473607" y="125214"/>
                  </a:cubicBezTo>
                  <a:lnTo>
                    <a:pt x="2473607" y="1126926"/>
                  </a:lnTo>
                  <a:cubicBezTo>
                    <a:pt x="2473607" y="1196080"/>
                    <a:pt x="2417547" y="1252140"/>
                    <a:pt x="2348393" y="1252140"/>
                  </a:cubicBezTo>
                  <a:lnTo>
                    <a:pt x="125214" y="1252140"/>
                  </a:lnTo>
                  <a:cubicBezTo>
                    <a:pt x="56060" y="1252140"/>
                    <a:pt x="0" y="1196080"/>
                    <a:pt x="0" y="1126926"/>
                  </a:cubicBezTo>
                  <a:lnTo>
                    <a:pt x="0" y="125214"/>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14" tIns="90014" rIns="90014" bIns="90014" numCol="1" spcCol="1270" anchor="ctr" anchorCtr="0">
              <a:noAutofit/>
            </a:bodyPr>
            <a:lstStyle/>
            <a:p>
              <a:pPr lvl="0" algn="ctr" defTabSz="622300">
                <a:lnSpc>
                  <a:spcPct val="90000"/>
                </a:lnSpc>
                <a:spcBef>
                  <a:spcPct val="0"/>
                </a:spcBef>
                <a:spcAft>
                  <a:spcPct val="35000"/>
                </a:spcAft>
              </a:pPr>
              <a:r>
                <a:rPr lang="en-US" sz="1400" kern="1200" dirty="0"/>
                <a:t>K-12</a:t>
              </a:r>
            </a:p>
          </p:txBody>
        </p:sp>
        <p:sp>
          <p:nvSpPr>
            <p:cNvPr id="10" name="Freeform 9"/>
            <p:cNvSpPr/>
            <p:nvPr/>
          </p:nvSpPr>
          <p:spPr>
            <a:xfrm>
              <a:off x="203500" y="4282630"/>
              <a:ext cx="802077" cy="1252140"/>
            </a:xfrm>
            <a:custGeom>
              <a:avLst/>
              <a:gdLst>
                <a:gd name="connsiteX0" fmla="*/ 0 w 802077"/>
                <a:gd name="connsiteY0" fmla="*/ 80208 h 1252140"/>
                <a:gd name="connsiteX1" fmla="*/ 80208 w 802077"/>
                <a:gd name="connsiteY1" fmla="*/ 0 h 1252140"/>
                <a:gd name="connsiteX2" fmla="*/ 721869 w 802077"/>
                <a:gd name="connsiteY2" fmla="*/ 0 h 1252140"/>
                <a:gd name="connsiteX3" fmla="*/ 802077 w 802077"/>
                <a:gd name="connsiteY3" fmla="*/ 80208 h 1252140"/>
                <a:gd name="connsiteX4" fmla="*/ 802077 w 802077"/>
                <a:gd name="connsiteY4" fmla="*/ 1171932 h 1252140"/>
                <a:gd name="connsiteX5" fmla="*/ 721869 w 802077"/>
                <a:gd name="connsiteY5" fmla="*/ 1252140 h 1252140"/>
                <a:gd name="connsiteX6" fmla="*/ 80208 w 802077"/>
                <a:gd name="connsiteY6" fmla="*/ 1252140 h 1252140"/>
                <a:gd name="connsiteX7" fmla="*/ 0 w 802077"/>
                <a:gd name="connsiteY7" fmla="*/ 1171932 h 1252140"/>
                <a:gd name="connsiteX8" fmla="*/ 0 w 802077"/>
                <a:gd name="connsiteY8" fmla="*/ 8020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077" h="1252140">
                  <a:moveTo>
                    <a:pt x="0" y="80208"/>
                  </a:moveTo>
                  <a:cubicBezTo>
                    <a:pt x="0" y="35910"/>
                    <a:pt x="35910" y="0"/>
                    <a:pt x="80208" y="0"/>
                  </a:cubicBezTo>
                  <a:lnTo>
                    <a:pt x="721869" y="0"/>
                  </a:lnTo>
                  <a:cubicBezTo>
                    <a:pt x="766167" y="0"/>
                    <a:pt x="802077" y="35910"/>
                    <a:pt x="802077" y="80208"/>
                  </a:cubicBezTo>
                  <a:lnTo>
                    <a:pt x="802077" y="1171932"/>
                  </a:lnTo>
                  <a:cubicBezTo>
                    <a:pt x="802077" y="1216230"/>
                    <a:pt x="766167" y="1252140"/>
                    <a:pt x="721869" y="1252140"/>
                  </a:cubicBezTo>
                  <a:lnTo>
                    <a:pt x="80208" y="1252140"/>
                  </a:lnTo>
                  <a:cubicBezTo>
                    <a:pt x="35910" y="1252140"/>
                    <a:pt x="0" y="1216230"/>
                    <a:pt x="0" y="1171932"/>
                  </a:cubicBezTo>
                  <a:lnTo>
                    <a:pt x="0" y="80208"/>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02" tIns="65402" rIns="65402" bIns="65402" numCol="1" spcCol="1270" anchor="ctr" anchorCtr="0">
              <a:noAutofit/>
            </a:bodyPr>
            <a:lstStyle/>
            <a:p>
              <a:pPr lvl="0" algn="ctr" defTabSz="488950">
                <a:lnSpc>
                  <a:spcPct val="90000"/>
                </a:lnSpc>
                <a:spcBef>
                  <a:spcPct val="0"/>
                </a:spcBef>
                <a:spcAft>
                  <a:spcPct val="35000"/>
                </a:spcAft>
              </a:pPr>
              <a:r>
                <a:rPr lang="en-US" sz="1100" kern="1200" dirty="0"/>
                <a:t>Project Lead the Way</a:t>
              </a:r>
              <a:br>
                <a:rPr lang="en-US" sz="1100" kern="1200" dirty="0"/>
              </a:br>
              <a:br>
                <a:rPr lang="en-US" sz="1100" kern="1200" dirty="0"/>
              </a:br>
              <a:r>
                <a:rPr lang="en-US" sz="1100" kern="1200" dirty="0"/>
                <a:t>MESA Clubs</a:t>
              </a:r>
            </a:p>
          </p:txBody>
        </p:sp>
        <p:sp>
          <p:nvSpPr>
            <p:cNvPr id="11" name="Freeform 10"/>
            <p:cNvSpPr/>
            <p:nvPr/>
          </p:nvSpPr>
          <p:spPr>
            <a:xfrm>
              <a:off x="1039232" y="4282630"/>
              <a:ext cx="802077" cy="1252140"/>
            </a:xfrm>
            <a:custGeom>
              <a:avLst/>
              <a:gdLst>
                <a:gd name="connsiteX0" fmla="*/ 0 w 802077"/>
                <a:gd name="connsiteY0" fmla="*/ 80208 h 1252140"/>
                <a:gd name="connsiteX1" fmla="*/ 80208 w 802077"/>
                <a:gd name="connsiteY1" fmla="*/ 0 h 1252140"/>
                <a:gd name="connsiteX2" fmla="*/ 721869 w 802077"/>
                <a:gd name="connsiteY2" fmla="*/ 0 h 1252140"/>
                <a:gd name="connsiteX3" fmla="*/ 802077 w 802077"/>
                <a:gd name="connsiteY3" fmla="*/ 80208 h 1252140"/>
                <a:gd name="connsiteX4" fmla="*/ 802077 w 802077"/>
                <a:gd name="connsiteY4" fmla="*/ 1171932 h 1252140"/>
                <a:gd name="connsiteX5" fmla="*/ 721869 w 802077"/>
                <a:gd name="connsiteY5" fmla="*/ 1252140 h 1252140"/>
                <a:gd name="connsiteX6" fmla="*/ 80208 w 802077"/>
                <a:gd name="connsiteY6" fmla="*/ 1252140 h 1252140"/>
                <a:gd name="connsiteX7" fmla="*/ 0 w 802077"/>
                <a:gd name="connsiteY7" fmla="*/ 1171932 h 1252140"/>
                <a:gd name="connsiteX8" fmla="*/ 0 w 802077"/>
                <a:gd name="connsiteY8" fmla="*/ 8020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077" h="1252140">
                  <a:moveTo>
                    <a:pt x="0" y="80208"/>
                  </a:moveTo>
                  <a:cubicBezTo>
                    <a:pt x="0" y="35910"/>
                    <a:pt x="35910" y="0"/>
                    <a:pt x="80208" y="0"/>
                  </a:cubicBezTo>
                  <a:lnTo>
                    <a:pt x="721869" y="0"/>
                  </a:lnTo>
                  <a:cubicBezTo>
                    <a:pt x="766167" y="0"/>
                    <a:pt x="802077" y="35910"/>
                    <a:pt x="802077" y="80208"/>
                  </a:cubicBezTo>
                  <a:lnTo>
                    <a:pt x="802077" y="1171932"/>
                  </a:lnTo>
                  <a:cubicBezTo>
                    <a:pt x="802077" y="1216230"/>
                    <a:pt x="766167" y="1252140"/>
                    <a:pt x="721869" y="1252140"/>
                  </a:cubicBezTo>
                  <a:lnTo>
                    <a:pt x="80208" y="1252140"/>
                  </a:lnTo>
                  <a:cubicBezTo>
                    <a:pt x="35910" y="1252140"/>
                    <a:pt x="0" y="1216230"/>
                    <a:pt x="0" y="1171932"/>
                  </a:cubicBezTo>
                  <a:lnTo>
                    <a:pt x="0" y="80208"/>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02" tIns="65402" rIns="65402" bIns="65402" numCol="1" spcCol="1270" anchor="ctr" anchorCtr="0">
              <a:noAutofit/>
            </a:bodyPr>
            <a:lstStyle/>
            <a:p>
              <a:pPr lvl="0" algn="ctr" defTabSz="488950">
                <a:lnSpc>
                  <a:spcPct val="90000"/>
                </a:lnSpc>
                <a:spcBef>
                  <a:spcPct val="0"/>
                </a:spcBef>
                <a:spcAft>
                  <a:spcPct val="35000"/>
                </a:spcAft>
              </a:pPr>
              <a:r>
                <a:rPr lang="en-US" sz="1050" kern="1200" dirty="0"/>
                <a:t>Academies</a:t>
              </a:r>
            </a:p>
          </p:txBody>
        </p:sp>
        <p:sp>
          <p:nvSpPr>
            <p:cNvPr id="12" name="Freeform 11"/>
            <p:cNvSpPr/>
            <p:nvPr/>
          </p:nvSpPr>
          <p:spPr>
            <a:xfrm>
              <a:off x="1874965" y="4282630"/>
              <a:ext cx="802077" cy="1252140"/>
            </a:xfrm>
            <a:custGeom>
              <a:avLst/>
              <a:gdLst>
                <a:gd name="connsiteX0" fmla="*/ 0 w 802077"/>
                <a:gd name="connsiteY0" fmla="*/ 80208 h 1252140"/>
                <a:gd name="connsiteX1" fmla="*/ 80208 w 802077"/>
                <a:gd name="connsiteY1" fmla="*/ 0 h 1252140"/>
                <a:gd name="connsiteX2" fmla="*/ 721869 w 802077"/>
                <a:gd name="connsiteY2" fmla="*/ 0 h 1252140"/>
                <a:gd name="connsiteX3" fmla="*/ 802077 w 802077"/>
                <a:gd name="connsiteY3" fmla="*/ 80208 h 1252140"/>
                <a:gd name="connsiteX4" fmla="*/ 802077 w 802077"/>
                <a:gd name="connsiteY4" fmla="*/ 1171932 h 1252140"/>
                <a:gd name="connsiteX5" fmla="*/ 721869 w 802077"/>
                <a:gd name="connsiteY5" fmla="*/ 1252140 h 1252140"/>
                <a:gd name="connsiteX6" fmla="*/ 80208 w 802077"/>
                <a:gd name="connsiteY6" fmla="*/ 1252140 h 1252140"/>
                <a:gd name="connsiteX7" fmla="*/ 0 w 802077"/>
                <a:gd name="connsiteY7" fmla="*/ 1171932 h 1252140"/>
                <a:gd name="connsiteX8" fmla="*/ 0 w 802077"/>
                <a:gd name="connsiteY8" fmla="*/ 8020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077" h="1252140">
                  <a:moveTo>
                    <a:pt x="0" y="80208"/>
                  </a:moveTo>
                  <a:cubicBezTo>
                    <a:pt x="0" y="35910"/>
                    <a:pt x="35910" y="0"/>
                    <a:pt x="80208" y="0"/>
                  </a:cubicBezTo>
                  <a:lnTo>
                    <a:pt x="721869" y="0"/>
                  </a:lnTo>
                  <a:cubicBezTo>
                    <a:pt x="766167" y="0"/>
                    <a:pt x="802077" y="35910"/>
                    <a:pt x="802077" y="80208"/>
                  </a:cubicBezTo>
                  <a:lnTo>
                    <a:pt x="802077" y="1171932"/>
                  </a:lnTo>
                  <a:cubicBezTo>
                    <a:pt x="802077" y="1216230"/>
                    <a:pt x="766167" y="1252140"/>
                    <a:pt x="721869" y="1252140"/>
                  </a:cubicBezTo>
                  <a:lnTo>
                    <a:pt x="80208" y="1252140"/>
                  </a:lnTo>
                  <a:cubicBezTo>
                    <a:pt x="35910" y="1252140"/>
                    <a:pt x="0" y="1216230"/>
                    <a:pt x="0" y="1171932"/>
                  </a:cubicBezTo>
                  <a:lnTo>
                    <a:pt x="0" y="80208"/>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02" tIns="65402" rIns="65402" bIns="65402" numCol="1" spcCol="1270" anchor="ctr" anchorCtr="0">
              <a:noAutofit/>
            </a:bodyPr>
            <a:lstStyle/>
            <a:p>
              <a:pPr lvl="0" algn="ctr" defTabSz="488950">
                <a:lnSpc>
                  <a:spcPct val="90000"/>
                </a:lnSpc>
                <a:spcBef>
                  <a:spcPct val="0"/>
                </a:spcBef>
                <a:spcAft>
                  <a:spcPct val="35000"/>
                </a:spcAft>
              </a:pPr>
              <a:r>
                <a:rPr lang="en-US" sz="1100" kern="1200" dirty="0"/>
                <a:t>STEM</a:t>
              </a:r>
            </a:p>
          </p:txBody>
        </p:sp>
        <p:pic>
          <p:nvPicPr>
            <p:cNvPr id="13" name="Picture 12" descr="Free vector graphic: Route, Road, Street, Navigation - Free Image on ..."/>
            <p:cNvPicPr>
              <a:picLocks noChangeAspect="1"/>
            </p:cNvPicPr>
            <p:nvPr/>
          </p:nvPicPr>
          <p:blipFill>
            <a:blip r:embed="rId2" cstate="print">
              <a:duotone>
                <a:prstClr val="black"/>
                <a:srgbClr val="E6D81E">
                  <a:tint val="45000"/>
                  <a:satMod val="400000"/>
                </a:srgbClr>
              </a:duotone>
              <a:extLst>
                <a:ext uri="{28A0092B-C50C-407E-A947-70E740481C1C}">
                  <a14:useLocalDpi xmlns:a14="http://schemas.microsoft.com/office/drawing/2010/main" val="0"/>
                </a:ext>
              </a:extLst>
            </a:blip>
            <a:stretch>
              <a:fillRect/>
            </a:stretch>
          </p:blipFill>
          <p:spPr>
            <a:xfrm>
              <a:off x="704850" y="5520880"/>
              <a:ext cx="1760816" cy="835470"/>
            </a:xfrm>
            <a:prstGeom prst="rect">
              <a:avLst/>
            </a:prstGeom>
          </p:spPr>
        </p:pic>
      </p:grpSp>
      <p:grpSp>
        <p:nvGrpSpPr>
          <p:cNvPr id="14" name="Group 13"/>
          <p:cNvGrpSpPr/>
          <p:nvPr/>
        </p:nvGrpSpPr>
        <p:grpSpPr>
          <a:xfrm>
            <a:off x="2744384" y="2879129"/>
            <a:ext cx="1900360" cy="3477221"/>
            <a:chOff x="2744384" y="2879129"/>
            <a:chExt cx="1900360" cy="3477221"/>
          </a:xfrm>
        </p:grpSpPr>
        <p:sp>
          <p:nvSpPr>
            <p:cNvPr id="15" name="Freeform 14"/>
            <p:cNvSpPr/>
            <p:nvPr/>
          </p:nvSpPr>
          <p:spPr>
            <a:xfrm>
              <a:off x="2744384" y="2879129"/>
              <a:ext cx="1637842" cy="1252140"/>
            </a:xfrm>
            <a:custGeom>
              <a:avLst/>
              <a:gdLst>
                <a:gd name="connsiteX0" fmla="*/ 0 w 1637842"/>
                <a:gd name="connsiteY0" fmla="*/ 125214 h 1252140"/>
                <a:gd name="connsiteX1" fmla="*/ 125214 w 1637842"/>
                <a:gd name="connsiteY1" fmla="*/ 0 h 1252140"/>
                <a:gd name="connsiteX2" fmla="*/ 1512628 w 1637842"/>
                <a:gd name="connsiteY2" fmla="*/ 0 h 1252140"/>
                <a:gd name="connsiteX3" fmla="*/ 1637842 w 1637842"/>
                <a:gd name="connsiteY3" fmla="*/ 125214 h 1252140"/>
                <a:gd name="connsiteX4" fmla="*/ 1637842 w 1637842"/>
                <a:gd name="connsiteY4" fmla="*/ 1126926 h 1252140"/>
                <a:gd name="connsiteX5" fmla="*/ 1512628 w 1637842"/>
                <a:gd name="connsiteY5" fmla="*/ 1252140 h 1252140"/>
                <a:gd name="connsiteX6" fmla="*/ 125214 w 1637842"/>
                <a:gd name="connsiteY6" fmla="*/ 1252140 h 1252140"/>
                <a:gd name="connsiteX7" fmla="*/ 0 w 1637842"/>
                <a:gd name="connsiteY7" fmla="*/ 1126926 h 1252140"/>
                <a:gd name="connsiteX8" fmla="*/ 0 w 1637842"/>
                <a:gd name="connsiteY8" fmla="*/ 125214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842" h="1252140">
                  <a:moveTo>
                    <a:pt x="0" y="125214"/>
                  </a:moveTo>
                  <a:cubicBezTo>
                    <a:pt x="0" y="56060"/>
                    <a:pt x="56060" y="0"/>
                    <a:pt x="125214" y="0"/>
                  </a:cubicBezTo>
                  <a:lnTo>
                    <a:pt x="1512628" y="0"/>
                  </a:lnTo>
                  <a:cubicBezTo>
                    <a:pt x="1581782" y="0"/>
                    <a:pt x="1637842" y="56060"/>
                    <a:pt x="1637842" y="125214"/>
                  </a:cubicBezTo>
                  <a:lnTo>
                    <a:pt x="1637842" y="1126926"/>
                  </a:lnTo>
                  <a:cubicBezTo>
                    <a:pt x="1637842" y="1196080"/>
                    <a:pt x="1581782" y="1252140"/>
                    <a:pt x="1512628" y="1252140"/>
                  </a:cubicBezTo>
                  <a:lnTo>
                    <a:pt x="125214" y="1252140"/>
                  </a:lnTo>
                  <a:cubicBezTo>
                    <a:pt x="56060" y="1252140"/>
                    <a:pt x="0" y="1196080"/>
                    <a:pt x="0" y="1126926"/>
                  </a:cubicBezTo>
                  <a:lnTo>
                    <a:pt x="0" y="125214"/>
                  </a:lnTo>
                  <a:close/>
                </a:path>
              </a:pathLst>
            </a:custGeom>
            <a:solidFill>
              <a:schemeClr val="accent3">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14" tIns="90014" rIns="90014" bIns="90014" numCol="1" spcCol="1270" anchor="ctr" anchorCtr="0">
              <a:noAutofit/>
            </a:bodyPr>
            <a:lstStyle/>
            <a:p>
              <a:pPr lvl="0" algn="ctr" defTabSz="622300">
                <a:lnSpc>
                  <a:spcPct val="90000"/>
                </a:lnSpc>
                <a:spcBef>
                  <a:spcPct val="0"/>
                </a:spcBef>
                <a:spcAft>
                  <a:spcPct val="35000"/>
                </a:spcAft>
              </a:pPr>
              <a:r>
                <a:rPr lang="en-US" sz="1400" kern="1200" dirty="0"/>
                <a:t>Training</a:t>
              </a:r>
            </a:p>
          </p:txBody>
        </p:sp>
        <p:sp>
          <p:nvSpPr>
            <p:cNvPr id="16" name="Freeform 15"/>
            <p:cNvSpPr/>
            <p:nvPr/>
          </p:nvSpPr>
          <p:spPr>
            <a:xfrm>
              <a:off x="2744400" y="4282630"/>
              <a:ext cx="802077" cy="1252140"/>
            </a:xfrm>
            <a:custGeom>
              <a:avLst/>
              <a:gdLst>
                <a:gd name="connsiteX0" fmla="*/ 0 w 802077"/>
                <a:gd name="connsiteY0" fmla="*/ 80208 h 1252140"/>
                <a:gd name="connsiteX1" fmla="*/ 80208 w 802077"/>
                <a:gd name="connsiteY1" fmla="*/ 0 h 1252140"/>
                <a:gd name="connsiteX2" fmla="*/ 721869 w 802077"/>
                <a:gd name="connsiteY2" fmla="*/ 0 h 1252140"/>
                <a:gd name="connsiteX3" fmla="*/ 802077 w 802077"/>
                <a:gd name="connsiteY3" fmla="*/ 80208 h 1252140"/>
                <a:gd name="connsiteX4" fmla="*/ 802077 w 802077"/>
                <a:gd name="connsiteY4" fmla="*/ 1171932 h 1252140"/>
                <a:gd name="connsiteX5" fmla="*/ 721869 w 802077"/>
                <a:gd name="connsiteY5" fmla="*/ 1252140 h 1252140"/>
                <a:gd name="connsiteX6" fmla="*/ 80208 w 802077"/>
                <a:gd name="connsiteY6" fmla="*/ 1252140 h 1252140"/>
                <a:gd name="connsiteX7" fmla="*/ 0 w 802077"/>
                <a:gd name="connsiteY7" fmla="*/ 1171932 h 1252140"/>
                <a:gd name="connsiteX8" fmla="*/ 0 w 802077"/>
                <a:gd name="connsiteY8" fmla="*/ 8020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077" h="1252140">
                  <a:moveTo>
                    <a:pt x="0" y="80208"/>
                  </a:moveTo>
                  <a:cubicBezTo>
                    <a:pt x="0" y="35910"/>
                    <a:pt x="35910" y="0"/>
                    <a:pt x="80208" y="0"/>
                  </a:cubicBezTo>
                  <a:lnTo>
                    <a:pt x="721869" y="0"/>
                  </a:lnTo>
                  <a:cubicBezTo>
                    <a:pt x="766167" y="0"/>
                    <a:pt x="802077" y="35910"/>
                    <a:pt x="802077" y="80208"/>
                  </a:cubicBezTo>
                  <a:lnTo>
                    <a:pt x="802077" y="1171932"/>
                  </a:lnTo>
                  <a:cubicBezTo>
                    <a:pt x="802077" y="1216230"/>
                    <a:pt x="766167" y="1252140"/>
                    <a:pt x="721869" y="1252140"/>
                  </a:cubicBezTo>
                  <a:lnTo>
                    <a:pt x="80208" y="1252140"/>
                  </a:lnTo>
                  <a:cubicBezTo>
                    <a:pt x="35910" y="1252140"/>
                    <a:pt x="0" y="1216230"/>
                    <a:pt x="0" y="1171932"/>
                  </a:cubicBezTo>
                  <a:lnTo>
                    <a:pt x="0" y="80208"/>
                  </a:lnTo>
                  <a:close/>
                </a:path>
              </a:pathLst>
            </a:custGeom>
            <a:solidFill>
              <a:schemeClr val="accent3">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02" tIns="65402" rIns="65402" bIns="65402" numCol="1" spcCol="1270" anchor="ctr" anchorCtr="0">
              <a:noAutofit/>
            </a:bodyPr>
            <a:lstStyle/>
            <a:p>
              <a:pPr lvl="0" algn="ctr" defTabSz="488950">
                <a:lnSpc>
                  <a:spcPct val="90000"/>
                </a:lnSpc>
                <a:spcBef>
                  <a:spcPct val="0"/>
                </a:spcBef>
                <a:spcAft>
                  <a:spcPct val="35000"/>
                </a:spcAft>
              </a:pPr>
              <a:r>
                <a:rPr lang="en-US" sz="1100" kern="1200" dirty="0"/>
                <a:t>Private Training Entity</a:t>
              </a:r>
            </a:p>
          </p:txBody>
        </p:sp>
        <p:sp>
          <p:nvSpPr>
            <p:cNvPr id="17" name="Freeform 16"/>
            <p:cNvSpPr/>
            <p:nvPr/>
          </p:nvSpPr>
          <p:spPr>
            <a:xfrm>
              <a:off x="3580133" y="4282630"/>
              <a:ext cx="802077" cy="1252140"/>
            </a:xfrm>
            <a:custGeom>
              <a:avLst/>
              <a:gdLst>
                <a:gd name="connsiteX0" fmla="*/ 0 w 802077"/>
                <a:gd name="connsiteY0" fmla="*/ 80208 h 1252140"/>
                <a:gd name="connsiteX1" fmla="*/ 80208 w 802077"/>
                <a:gd name="connsiteY1" fmla="*/ 0 h 1252140"/>
                <a:gd name="connsiteX2" fmla="*/ 721869 w 802077"/>
                <a:gd name="connsiteY2" fmla="*/ 0 h 1252140"/>
                <a:gd name="connsiteX3" fmla="*/ 802077 w 802077"/>
                <a:gd name="connsiteY3" fmla="*/ 80208 h 1252140"/>
                <a:gd name="connsiteX4" fmla="*/ 802077 w 802077"/>
                <a:gd name="connsiteY4" fmla="*/ 1171932 h 1252140"/>
                <a:gd name="connsiteX5" fmla="*/ 721869 w 802077"/>
                <a:gd name="connsiteY5" fmla="*/ 1252140 h 1252140"/>
                <a:gd name="connsiteX6" fmla="*/ 80208 w 802077"/>
                <a:gd name="connsiteY6" fmla="*/ 1252140 h 1252140"/>
                <a:gd name="connsiteX7" fmla="*/ 0 w 802077"/>
                <a:gd name="connsiteY7" fmla="*/ 1171932 h 1252140"/>
                <a:gd name="connsiteX8" fmla="*/ 0 w 802077"/>
                <a:gd name="connsiteY8" fmla="*/ 8020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077" h="1252140">
                  <a:moveTo>
                    <a:pt x="0" y="80208"/>
                  </a:moveTo>
                  <a:cubicBezTo>
                    <a:pt x="0" y="35910"/>
                    <a:pt x="35910" y="0"/>
                    <a:pt x="80208" y="0"/>
                  </a:cubicBezTo>
                  <a:lnTo>
                    <a:pt x="721869" y="0"/>
                  </a:lnTo>
                  <a:cubicBezTo>
                    <a:pt x="766167" y="0"/>
                    <a:pt x="802077" y="35910"/>
                    <a:pt x="802077" y="80208"/>
                  </a:cubicBezTo>
                  <a:lnTo>
                    <a:pt x="802077" y="1171932"/>
                  </a:lnTo>
                  <a:cubicBezTo>
                    <a:pt x="802077" y="1216230"/>
                    <a:pt x="766167" y="1252140"/>
                    <a:pt x="721869" y="1252140"/>
                  </a:cubicBezTo>
                  <a:lnTo>
                    <a:pt x="80208" y="1252140"/>
                  </a:lnTo>
                  <a:cubicBezTo>
                    <a:pt x="35910" y="1252140"/>
                    <a:pt x="0" y="1216230"/>
                    <a:pt x="0" y="1171932"/>
                  </a:cubicBezTo>
                  <a:lnTo>
                    <a:pt x="0" y="80208"/>
                  </a:lnTo>
                  <a:close/>
                </a:path>
              </a:pathLst>
            </a:custGeom>
            <a:solidFill>
              <a:schemeClr val="accent3">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02" tIns="65402" rIns="65402" bIns="65402" numCol="1" spcCol="1270" anchor="ctr" anchorCtr="0">
              <a:noAutofit/>
            </a:bodyPr>
            <a:lstStyle/>
            <a:p>
              <a:pPr lvl="0" algn="ctr" defTabSz="488950">
                <a:lnSpc>
                  <a:spcPct val="90000"/>
                </a:lnSpc>
                <a:spcBef>
                  <a:spcPct val="0"/>
                </a:spcBef>
                <a:spcAft>
                  <a:spcPct val="35000"/>
                </a:spcAft>
              </a:pPr>
              <a:r>
                <a:rPr lang="en-US" sz="1100" kern="1200" dirty="0"/>
                <a:t>America’s Job Centers of California</a:t>
              </a:r>
            </a:p>
          </p:txBody>
        </p:sp>
        <p:pic>
          <p:nvPicPr>
            <p:cNvPr id="18" name="Picture 17" descr="Free vector graphic: Route, Road, Street, Navigation - Free Image on ..."/>
            <p:cNvPicPr>
              <a:picLocks noChangeAspect="1"/>
            </p:cNvPicPr>
            <p:nvPr/>
          </p:nvPicPr>
          <p:blipFill>
            <a:blip r:embed="rId2" cstate="print">
              <a:duotone>
                <a:prstClr val="black"/>
                <a:srgbClr val="E6D81E">
                  <a:tint val="45000"/>
                  <a:satMod val="400000"/>
                </a:srgbClr>
              </a:duotone>
              <a:extLst>
                <a:ext uri="{28A0092B-C50C-407E-A947-70E740481C1C}">
                  <a14:useLocalDpi xmlns:a14="http://schemas.microsoft.com/office/drawing/2010/main" val="0"/>
                </a:ext>
              </a:extLst>
            </a:blip>
            <a:stretch>
              <a:fillRect/>
            </a:stretch>
          </p:blipFill>
          <p:spPr>
            <a:xfrm>
              <a:off x="2883928" y="5520880"/>
              <a:ext cx="1760816" cy="835470"/>
            </a:xfrm>
            <a:prstGeom prst="rect">
              <a:avLst/>
            </a:prstGeom>
          </p:spPr>
        </p:pic>
      </p:grpSp>
      <p:grpSp>
        <p:nvGrpSpPr>
          <p:cNvPr id="19" name="Group 18"/>
          <p:cNvGrpSpPr/>
          <p:nvPr/>
        </p:nvGrpSpPr>
        <p:grpSpPr>
          <a:xfrm>
            <a:off x="4456782" y="2879129"/>
            <a:ext cx="1895365" cy="3477221"/>
            <a:chOff x="4456782" y="2879129"/>
            <a:chExt cx="1895365" cy="3477221"/>
          </a:xfrm>
        </p:grpSpPr>
        <p:sp>
          <p:nvSpPr>
            <p:cNvPr id="20" name="Freeform 19"/>
            <p:cNvSpPr/>
            <p:nvPr/>
          </p:nvSpPr>
          <p:spPr>
            <a:xfrm>
              <a:off x="4456782" y="2879129"/>
              <a:ext cx="1737360" cy="1252140"/>
            </a:xfrm>
            <a:custGeom>
              <a:avLst/>
              <a:gdLst>
                <a:gd name="connsiteX0" fmla="*/ 0 w 1636243"/>
                <a:gd name="connsiteY0" fmla="*/ 125214 h 1252140"/>
                <a:gd name="connsiteX1" fmla="*/ 125214 w 1636243"/>
                <a:gd name="connsiteY1" fmla="*/ 0 h 1252140"/>
                <a:gd name="connsiteX2" fmla="*/ 1511029 w 1636243"/>
                <a:gd name="connsiteY2" fmla="*/ 0 h 1252140"/>
                <a:gd name="connsiteX3" fmla="*/ 1636243 w 1636243"/>
                <a:gd name="connsiteY3" fmla="*/ 125214 h 1252140"/>
                <a:gd name="connsiteX4" fmla="*/ 1636243 w 1636243"/>
                <a:gd name="connsiteY4" fmla="*/ 1126926 h 1252140"/>
                <a:gd name="connsiteX5" fmla="*/ 1511029 w 1636243"/>
                <a:gd name="connsiteY5" fmla="*/ 1252140 h 1252140"/>
                <a:gd name="connsiteX6" fmla="*/ 125214 w 1636243"/>
                <a:gd name="connsiteY6" fmla="*/ 1252140 h 1252140"/>
                <a:gd name="connsiteX7" fmla="*/ 0 w 1636243"/>
                <a:gd name="connsiteY7" fmla="*/ 1126926 h 1252140"/>
                <a:gd name="connsiteX8" fmla="*/ 0 w 1636243"/>
                <a:gd name="connsiteY8" fmla="*/ 125214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243" h="1252140">
                  <a:moveTo>
                    <a:pt x="0" y="125214"/>
                  </a:moveTo>
                  <a:cubicBezTo>
                    <a:pt x="0" y="56060"/>
                    <a:pt x="56060" y="0"/>
                    <a:pt x="125214" y="0"/>
                  </a:cubicBezTo>
                  <a:lnTo>
                    <a:pt x="1511029" y="0"/>
                  </a:lnTo>
                  <a:cubicBezTo>
                    <a:pt x="1580183" y="0"/>
                    <a:pt x="1636243" y="56060"/>
                    <a:pt x="1636243" y="125214"/>
                  </a:cubicBezTo>
                  <a:lnTo>
                    <a:pt x="1636243" y="1126926"/>
                  </a:lnTo>
                  <a:cubicBezTo>
                    <a:pt x="1636243" y="1196080"/>
                    <a:pt x="1580183" y="1252140"/>
                    <a:pt x="1511029" y="1252140"/>
                  </a:cubicBezTo>
                  <a:lnTo>
                    <a:pt x="125214" y="1252140"/>
                  </a:lnTo>
                  <a:cubicBezTo>
                    <a:pt x="56060" y="1252140"/>
                    <a:pt x="0" y="1196080"/>
                    <a:pt x="0" y="1126926"/>
                  </a:cubicBezTo>
                  <a:lnTo>
                    <a:pt x="0" y="125214"/>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14" tIns="90014" rIns="90014" bIns="90014" numCol="1" spcCol="1270" anchor="ctr" anchorCtr="0">
              <a:noAutofit/>
            </a:bodyPr>
            <a:lstStyle/>
            <a:p>
              <a:pPr lvl="0" algn="ctr" defTabSz="622300">
                <a:lnSpc>
                  <a:spcPct val="90000"/>
                </a:lnSpc>
                <a:spcBef>
                  <a:spcPct val="0"/>
                </a:spcBef>
                <a:spcAft>
                  <a:spcPct val="35000"/>
                </a:spcAft>
              </a:pPr>
              <a:r>
                <a:rPr lang="en-US" sz="1400" kern="1200" dirty="0"/>
                <a:t>Community College</a:t>
              </a:r>
            </a:p>
          </p:txBody>
        </p:sp>
        <p:sp>
          <p:nvSpPr>
            <p:cNvPr id="21" name="Freeform 20"/>
            <p:cNvSpPr/>
            <p:nvPr/>
          </p:nvSpPr>
          <p:spPr>
            <a:xfrm>
              <a:off x="4456783" y="4282630"/>
              <a:ext cx="801294" cy="1252140"/>
            </a:xfrm>
            <a:custGeom>
              <a:avLst/>
              <a:gdLst>
                <a:gd name="connsiteX0" fmla="*/ 0 w 801294"/>
                <a:gd name="connsiteY0" fmla="*/ 80129 h 1252140"/>
                <a:gd name="connsiteX1" fmla="*/ 80129 w 801294"/>
                <a:gd name="connsiteY1" fmla="*/ 0 h 1252140"/>
                <a:gd name="connsiteX2" fmla="*/ 721165 w 801294"/>
                <a:gd name="connsiteY2" fmla="*/ 0 h 1252140"/>
                <a:gd name="connsiteX3" fmla="*/ 801294 w 801294"/>
                <a:gd name="connsiteY3" fmla="*/ 80129 h 1252140"/>
                <a:gd name="connsiteX4" fmla="*/ 801294 w 801294"/>
                <a:gd name="connsiteY4" fmla="*/ 1172011 h 1252140"/>
                <a:gd name="connsiteX5" fmla="*/ 721165 w 801294"/>
                <a:gd name="connsiteY5" fmla="*/ 1252140 h 1252140"/>
                <a:gd name="connsiteX6" fmla="*/ 80129 w 801294"/>
                <a:gd name="connsiteY6" fmla="*/ 1252140 h 1252140"/>
                <a:gd name="connsiteX7" fmla="*/ 0 w 801294"/>
                <a:gd name="connsiteY7" fmla="*/ 1172011 h 1252140"/>
                <a:gd name="connsiteX8" fmla="*/ 0 w 801294"/>
                <a:gd name="connsiteY8" fmla="*/ 80129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294" h="1252140">
                  <a:moveTo>
                    <a:pt x="0" y="80129"/>
                  </a:moveTo>
                  <a:cubicBezTo>
                    <a:pt x="0" y="35875"/>
                    <a:pt x="35875" y="0"/>
                    <a:pt x="80129" y="0"/>
                  </a:cubicBezTo>
                  <a:lnTo>
                    <a:pt x="721165" y="0"/>
                  </a:lnTo>
                  <a:cubicBezTo>
                    <a:pt x="765419" y="0"/>
                    <a:pt x="801294" y="35875"/>
                    <a:pt x="801294" y="80129"/>
                  </a:cubicBezTo>
                  <a:lnTo>
                    <a:pt x="801294" y="1172011"/>
                  </a:lnTo>
                  <a:cubicBezTo>
                    <a:pt x="801294" y="1216265"/>
                    <a:pt x="765419" y="1252140"/>
                    <a:pt x="721165" y="1252140"/>
                  </a:cubicBezTo>
                  <a:lnTo>
                    <a:pt x="80129" y="1252140"/>
                  </a:lnTo>
                  <a:cubicBezTo>
                    <a:pt x="35875" y="1252140"/>
                    <a:pt x="0" y="1216265"/>
                    <a:pt x="0" y="1172011"/>
                  </a:cubicBezTo>
                  <a:lnTo>
                    <a:pt x="0" y="80129"/>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79" tIns="65379" rIns="65379" bIns="65379" numCol="1" spcCol="1270" anchor="ctr" anchorCtr="0">
              <a:noAutofit/>
            </a:bodyPr>
            <a:lstStyle/>
            <a:p>
              <a:pPr lvl="0" algn="ctr" defTabSz="488950">
                <a:lnSpc>
                  <a:spcPct val="90000"/>
                </a:lnSpc>
                <a:spcBef>
                  <a:spcPct val="0"/>
                </a:spcBef>
                <a:spcAft>
                  <a:spcPct val="35000"/>
                </a:spcAft>
              </a:pPr>
              <a:r>
                <a:rPr lang="en-US" sz="1100" kern="1200" dirty="0"/>
                <a:t>Career Technical Education</a:t>
              </a:r>
            </a:p>
            <a:p>
              <a:pPr lvl="0" algn="ctr" defTabSz="488950">
                <a:lnSpc>
                  <a:spcPct val="90000"/>
                </a:lnSpc>
                <a:spcBef>
                  <a:spcPct val="0"/>
                </a:spcBef>
                <a:spcAft>
                  <a:spcPct val="35000"/>
                </a:spcAft>
              </a:pPr>
              <a:r>
                <a:rPr lang="en-US" sz="1100" kern="1200" dirty="0"/>
                <a:t>Advanced Manufac-turing</a:t>
              </a:r>
            </a:p>
          </p:txBody>
        </p:sp>
        <p:sp>
          <p:nvSpPr>
            <p:cNvPr id="22" name="Freeform 21"/>
            <p:cNvSpPr/>
            <p:nvPr/>
          </p:nvSpPr>
          <p:spPr>
            <a:xfrm>
              <a:off x="5291732" y="4282630"/>
              <a:ext cx="914400" cy="1252140"/>
            </a:xfrm>
            <a:custGeom>
              <a:avLst/>
              <a:gdLst>
                <a:gd name="connsiteX0" fmla="*/ 0 w 801294"/>
                <a:gd name="connsiteY0" fmla="*/ 80129 h 1252140"/>
                <a:gd name="connsiteX1" fmla="*/ 80129 w 801294"/>
                <a:gd name="connsiteY1" fmla="*/ 0 h 1252140"/>
                <a:gd name="connsiteX2" fmla="*/ 721165 w 801294"/>
                <a:gd name="connsiteY2" fmla="*/ 0 h 1252140"/>
                <a:gd name="connsiteX3" fmla="*/ 801294 w 801294"/>
                <a:gd name="connsiteY3" fmla="*/ 80129 h 1252140"/>
                <a:gd name="connsiteX4" fmla="*/ 801294 w 801294"/>
                <a:gd name="connsiteY4" fmla="*/ 1172011 h 1252140"/>
                <a:gd name="connsiteX5" fmla="*/ 721165 w 801294"/>
                <a:gd name="connsiteY5" fmla="*/ 1252140 h 1252140"/>
                <a:gd name="connsiteX6" fmla="*/ 80129 w 801294"/>
                <a:gd name="connsiteY6" fmla="*/ 1252140 h 1252140"/>
                <a:gd name="connsiteX7" fmla="*/ 0 w 801294"/>
                <a:gd name="connsiteY7" fmla="*/ 1172011 h 1252140"/>
                <a:gd name="connsiteX8" fmla="*/ 0 w 801294"/>
                <a:gd name="connsiteY8" fmla="*/ 80129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294" h="1252140">
                  <a:moveTo>
                    <a:pt x="0" y="80129"/>
                  </a:moveTo>
                  <a:cubicBezTo>
                    <a:pt x="0" y="35875"/>
                    <a:pt x="35875" y="0"/>
                    <a:pt x="80129" y="0"/>
                  </a:cubicBezTo>
                  <a:lnTo>
                    <a:pt x="721165" y="0"/>
                  </a:lnTo>
                  <a:cubicBezTo>
                    <a:pt x="765419" y="0"/>
                    <a:pt x="801294" y="35875"/>
                    <a:pt x="801294" y="80129"/>
                  </a:cubicBezTo>
                  <a:lnTo>
                    <a:pt x="801294" y="1172011"/>
                  </a:lnTo>
                  <a:cubicBezTo>
                    <a:pt x="801294" y="1216265"/>
                    <a:pt x="765419" y="1252140"/>
                    <a:pt x="721165" y="1252140"/>
                  </a:cubicBezTo>
                  <a:lnTo>
                    <a:pt x="80129" y="1252140"/>
                  </a:lnTo>
                  <a:cubicBezTo>
                    <a:pt x="35875" y="1252140"/>
                    <a:pt x="0" y="1216265"/>
                    <a:pt x="0" y="1172011"/>
                  </a:cubicBezTo>
                  <a:lnTo>
                    <a:pt x="0" y="80129"/>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79" tIns="65379" rIns="65379" bIns="65379" numCol="1" spcCol="1270" anchor="ctr" anchorCtr="0">
              <a:noAutofit/>
            </a:bodyPr>
            <a:lstStyle/>
            <a:p>
              <a:pPr lvl="0" algn="ctr" defTabSz="488950">
                <a:lnSpc>
                  <a:spcPct val="90000"/>
                </a:lnSpc>
                <a:spcBef>
                  <a:spcPct val="0"/>
                </a:spcBef>
                <a:spcAft>
                  <a:spcPct val="35000"/>
                </a:spcAft>
              </a:pPr>
              <a:r>
                <a:rPr lang="en-US" sz="1100" kern="1200" dirty="0"/>
                <a:t>AA or AS Degree in Pursuit of Engineering Degree</a:t>
              </a:r>
            </a:p>
          </p:txBody>
        </p:sp>
        <p:pic>
          <p:nvPicPr>
            <p:cNvPr id="23" name="Picture 22" descr="Free vector graphic: Route, Road, Street, Navigation - Free Image on ..."/>
            <p:cNvPicPr>
              <a:picLocks noChangeAspect="1"/>
            </p:cNvPicPr>
            <p:nvPr/>
          </p:nvPicPr>
          <p:blipFill>
            <a:blip r:embed="rId3" cstate="print">
              <a:duotone>
                <a:prstClr val="black"/>
                <a:srgbClr val="E6D81E">
                  <a:tint val="45000"/>
                  <a:satMod val="400000"/>
                </a:srgbClr>
              </a:duotone>
              <a:extLst>
                <a:ext uri="{28A0092B-C50C-407E-A947-70E740481C1C}">
                  <a14:useLocalDpi xmlns:a14="http://schemas.microsoft.com/office/drawing/2010/main" val="0"/>
                </a:ext>
              </a:extLst>
            </a:blip>
            <a:stretch>
              <a:fillRect/>
            </a:stretch>
          </p:blipFill>
          <p:spPr>
            <a:xfrm>
              <a:off x="4591331" y="5531150"/>
              <a:ext cx="1760816" cy="825200"/>
            </a:xfrm>
            <a:prstGeom prst="rect">
              <a:avLst/>
            </a:prstGeom>
          </p:spPr>
        </p:pic>
      </p:grpSp>
      <p:grpSp>
        <p:nvGrpSpPr>
          <p:cNvPr id="24" name="Group 23"/>
          <p:cNvGrpSpPr/>
          <p:nvPr/>
        </p:nvGrpSpPr>
        <p:grpSpPr>
          <a:xfrm>
            <a:off x="6233360" y="2879129"/>
            <a:ext cx="2366406" cy="3477221"/>
            <a:chOff x="6233360" y="2879129"/>
            <a:chExt cx="2366406" cy="3477221"/>
          </a:xfrm>
        </p:grpSpPr>
        <p:sp>
          <p:nvSpPr>
            <p:cNvPr id="25" name="Freeform 24"/>
            <p:cNvSpPr/>
            <p:nvPr/>
          </p:nvSpPr>
          <p:spPr>
            <a:xfrm>
              <a:off x="6233360" y="2879129"/>
              <a:ext cx="1737360" cy="1252140"/>
            </a:xfrm>
            <a:custGeom>
              <a:avLst/>
              <a:gdLst>
                <a:gd name="connsiteX0" fmla="*/ 0 w 1636243"/>
                <a:gd name="connsiteY0" fmla="*/ 125214 h 1252140"/>
                <a:gd name="connsiteX1" fmla="*/ 125214 w 1636243"/>
                <a:gd name="connsiteY1" fmla="*/ 0 h 1252140"/>
                <a:gd name="connsiteX2" fmla="*/ 1511029 w 1636243"/>
                <a:gd name="connsiteY2" fmla="*/ 0 h 1252140"/>
                <a:gd name="connsiteX3" fmla="*/ 1636243 w 1636243"/>
                <a:gd name="connsiteY3" fmla="*/ 125214 h 1252140"/>
                <a:gd name="connsiteX4" fmla="*/ 1636243 w 1636243"/>
                <a:gd name="connsiteY4" fmla="*/ 1126926 h 1252140"/>
                <a:gd name="connsiteX5" fmla="*/ 1511029 w 1636243"/>
                <a:gd name="connsiteY5" fmla="*/ 1252140 h 1252140"/>
                <a:gd name="connsiteX6" fmla="*/ 125214 w 1636243"/>
                <a:gd name="connsiteY6" fmla="*/ 1252140 h 1252140"/>
                <a:gd name="connsiteX7" fmla="*/ 0 w 1636243"/>
                <a:gd name="connsiteY7" fmla="*/ 1126926 h 1252140"/>
                <a:gd name="connsiteX8" fmla="*/ 0 w 1636243"/>
                <a:gd name="connsiteY8" fmla="*/ 125214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243" h="1252140">
                  <a:moveTo>
                    <a:pt x="0" y="125214"/>
                  </a:moveTo>
                  <a:cubicBezTo>
                    <a:pt x="0" y="56060"/>
                    <a:pt x="56060" y="0"/>
                    <a:pt x="125214" y="0"/>
                  </a:cubicBezTo>
                  <a:lnTo>
                    <a:pt x="1511029" y="0"/>
                  </a:lnTo>
                  <a:cubicBezTo>
                    <a:pt x="1580183" y="0"/>
                    <a:pt x="1636243" y="56060"/>
                    <a:pt x="1636243" y="125214"/>
                  </a:cubicBezTo>
                  <a:lnTo>
                    <a:pt x="1636243" y="1126926"/>
                  </a:lnTo>
                  <a:cubicBezTo>
                    <a:pt x="1636243" y="1196080"/>
                    <a:pt x="1580183" y="1252140"/>
                    <a:pt x="1511029" y="1252140"/>
                  </a:cubicBezTo>
                  <a:lnTo>
                    <a:pt x="125214" y="1252140"/>
                  </a:lnTo>
                  <a:cubicBezTo>
                    <a:pt x="56060" y="1252140"/>
                    <a:pt x="0" y="1196080"/>
                    <a:pt x="0" y="1126926"/>
                  </a:cubicBezTo>
                  <a:lnTo>
                    <a:pt x="0" y="125214"/>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14" tIns="90014" rIns="90014" bIns="90014" numCol="1" spcCol="1270" anchor="ctr" anchorCtr="0">
              <a:noAutofit/>
            </a:bodyPr>
            <a:lstStyle/>
            <a:p>
              <a:pPr lvl="0" algn="ctr" defTabSz="622300">
                <a:lnSpc>
                  <a:spcPct val="90000"/>
                </a:lnSpc>
                <a:spcBef>
                  <a:spcPct val="0"/>
                </a:spcBef>
                <a:spcAft>
                  <a:spcPct val="35000"/>
                </a:spcAft>
              </a:pPr>
              <a:r>
                <a:rPr lang="en-US" sz="1400" kern="1200" dirty="0"/>
                <a:t>University</a:t>
              </a:r>
            </a:p>
          </p:txBody>
        </p:sp>
        <p:sp>
          <p:nvSpPr>
            <p:cNvPr id="26" name="Freeform 25"/>
            <p:cNvSpPr/>
            <p:nvPr/>
          </p:nvSpPr>
          <p:spPr>
            <a:xfrm>
              <a:off x="6255586" y="4282630"/>
              <a:ext cx="914400" cy="1252140"/>
            </a:xfrm>
            <a:custGeom>
              <a:avLst/>
              <a:gdLst>
                <a:gd name="connsiteX0" fmla="*/ 0 w 801294"/>
                <a:gd name="connsiteY0" fmla="*/ 80129 h 1252140"/>
                <a:gd name="connsiteX1" fmla="*/ 80129 w 801294"/>
                <a:gd name="connsiteY1" fmla="*/ 0 h 1252140"/>
                <a:gd name="connsiteX2" fmla="*/ 721165 w 801294"/>
                <a:gd name="connsiteY2" fmla="*/ 0 h 1252140"/>
                <a:gd name="connsiteX3" fmla="*/ 801294 w 801294"/>
                <a:gd name="connsiteY3" fmla="*/ 80129 h 1252140"/>
                <a:gd name="connsiteX4" fmla="*/ 801294 w 801294"/>
                <a:gd name="connsiteY4" fmla="*/ 1172011 h 1252140"/>
                <a:gd name="connsiteX5" fmla="*/ 721165 w 801294"/>
                <a:gd name="connsiteY5" fmla="*/ 1252140 h 1252140"/>
                <a:gd name="connsiteX6" fmla="*/ 80129 w 801294"/>
                <a:gd name="connsiteY6" fmla="*/ 1252140 h 1252140"/>
                <a:gd name="connsiteX7" fmla="*/ 0 w 801294"/>
                <a:gd name="connsiteY7" fmla="*/ 1172011 h 1252140"/>
                <a:gd name="connsiteX8" fmla="*/ 0 w 801294"/>
                <a:gd name="connsiteY8" fmla="*/ 80129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294" h="1252140">
                  <a:moveTo>
                    <a:pt x="0" y="80129"/>
                  </a:moveTo>
                  <a:cubicBezTo>
                    <a:pt x="0" y="35875"/>
                    <a:pt x="35875" y="0"/>
                    <a:pt x="80129" y="0"/>
                  </a:cubicBezTo>
                  <a:lnTo>
                    <a:pt x="721165" y="0"/>
                  </a:lnTo>
                  <a:cubicBezTo>
                    <a:pt x="765419" y="0"/>
                    <a:pt x="801294" y="35875"/>
                    <a:pt x="801294" y="80129"/>
                  </a:cubicBezTo>
                  <a:lnTo>
                    <a:pt x="801294" y="1172011"/>
                  </a:lnTo>
                  <a:cubicBezTo>
                    <a:pt x="801294" y="1216265"/>
                    <a:pt x="765419" y="1252140"/>
                    <a:pt x="721165" y="1252140"/>
                  </a:cubicBezTo>
                  <a:lnTo>
                    <a:pt x="80129" y="1252140"/>
                  </a:lnTo>
                  <a:cubicBezTo>
                    <a:pt x="35875" y="1252140"/>
                    <a:pt x="0" y="1216265"/>
                    <a:pt x="0" y="1172011"/>
                  </a:cubicBezTo>
                  <a:lnTo>
                    <a:pt x="0" y="80129"/>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79" tIns="65379" rIns="65379" bIns="65379" numCol="1" spcCol="1270" anchor="ctr" anchorCtr="0">
              <a:noAutofit/>
            </a:bodyPr>
            <a:lstStyle/>
            <a:p>
              <a:pPr lvl="0" algn="ctr" defTabSz="488950">
                <a:lnSpc>
                  <a:spcPct val="90000"/>
                </a:lnSpc>
                <a:spcBef>
                  <a:spcPct val="0"/>
                </a:spcBef>
                <a:spcAft>
                  <a:spcPct val="35000"/>
                </a:spcAft>
              </a:pPr>
              <a:r>
                <a:rPr lang="en-US" sz="1100" kern="1200" dirty="0"/>
                <a:t>Engineering Degrees</a:t>
              </a:r>
            </a:p>
          </p:txBody>
        </p:sp>
        <p:sp>
          <p:nvSpPr>
            <p:cNvPr id="27" name="Freeform 26"/>
            <p:cNvSpPr/>
            <p:nvPr/>
          </p:nvSpPr>
          <p:spPr>
            <a:xfrm>
              <a:off x="7204469" y="4282630"/>
              <a:ext cx="801294" cy="1252140"/>
            </a:xfrm>
            <a:custGeom>
              <a:avLst/>
              <a:gdLst>
                <a:gd name="connsiteX0" fmla="*/ 0 w 801294"/>
                <a:gd name="connsiteY0" fmla="*/ 80129 h 1252140"/>
                <a:gd name="connsiteX1" fmla="*/ 80129 w 801294"/>
                <a:gd name="connsiteY1" fmla="*/ 0 h 1252140"/>
                <a:gd name="connsiteX2" fmla="*/ 721165 w 801294"/>
                <a:gd name="connsiteY2" fmla="*/ 0 h 1252140"/>
                <a:gd name="connsiteX3" fmla="*/ 801294 w 801294"/>
                <a:gd name="connsiteY3" fmla="*/ 80129 h 1252140"/>
                <a:gd name="connsiteX4" fmla="*/ 801294 w 801294"/>
                <a:gd name="connsiteY4" fmla="*/ 1172011 h 1252140"/>
                <a:gd name="connsiteX5" fmla="*/ 721165 w 801294"/>
                <a:gd name="connsiteY5" fmla="*/ 1252140 h 1252140"/>
                <a:gd name="connsiteX6" fmla="*/ 80129 w 801294"/>
                <a:gd name="connsiteY6" fmla="*/ 1252140 h 1252140"/>
                <a:gd name="connsiteX7" fmla="*/ 0 w 801294"/>
                <a:gd name="connsiteY7" fmla="*/ 1172011 h 1252140"/>
                <a:gd name="connsiteX8" fmla="*/ 0 w 801294"/>
                <a:gd name="connsiteY8" fmla="*/ 80129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294" h="1252140">
                  <a:moveTo>
                    <a:pt x="0" y="80129"/>
                  </a:moveTo>
                  <a:cubicBezTo>
                    <a:pt x="0" y="35875"/>
                    <a:pt x="35875" y="0"/>
                    <a:pt x="80129" y="0"/>
                  </a:cubicBezTo>
                  <a:lnTo>
                    <a:pt x="721165" y="0"/>
                  </a:lnTo>
                  <a:cubicBezTo>
                    <a:pt x="765419" y="0"/>
                    <a:pt x="801294" y="35875"/>
                    <a:pt x="801294" y="80129"/>
                  </a:cubicBezTo>
                  <a:lnTo>
                    <a:pt x="801294" y="1172011"/>
                  </a:lnTo>
                  <a:cubicBezTo>
                    <a:pt x="801294" y="1216265"/>
                    <a:pt x="765419" y="1252140"/>
                    <a:pt x="721165" y="1252140"/>
                  </a:cubicBezTo>
                  <a:lnTo>
                    <a:pt x="80129" y="1252140"/>
                  </a:lnTo>
                  <a:cubicBezTo>
                    <a:pt x="35875" y="1252140"/>
                    <a:pt x="0" y="1216265"/>
                    <a:pt x="0" y="1172011"/>
                  </a:cubicBezTo>
                  <a:lnTo>
                    <a:pt x="0" y="80129"/>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79" tIns="65379" rIns="65379" bIns="65379" numCol="1" spcCol="1270" anchor="ctr" anchorCtr="0">
              <a:noAutofit/>
            </a:bodyPr>
            <a:lstStyle/>
            <a:p>
              <a:pPr lvl="0" algn="ctr" defTabSz="488950">
                <a:lnSpc>
                  <a:spcPct val="90000"/>
                </a:lnSpc>
                <a:spcBef>
                  <a:spcPct val="0"/>
                </a:spcBef>
                <a:spcAft>
                  <a:spcPct val="35000"/>
                </a:spcAft>
              </a:pPr>
              <a:r>
                <a:rPr lang="en-US" sz="1100" kern="1200" dirty="0"/>
                <a:t>Master Degree and Doctorate Programs</a:t>
              </a:r>
            </a:p>
          </p:txBody>
        </p:sp>
        <p:pic>
          <p:nvPicPr>
            <p:cNvPr id="28" name="Picture 27" descr="Free vector graphic: Route, Road, Street, Navigation - Free Image on ..."/>
            <p:cNvPicPr>
              <a:picLocks noChangeAspect="1"/>
            </p:cNvPicPr>
            <p:nvPr/>
          </p:nvPicPr>
          <p:blipFill>
            <a:blip r:embed="rId2" cstate="print">
              <a:duotone>
                <a:prstClr val="black"/>
                <a:srgbClr val="E6D81E">
                  <a:tint val="45000"/>
                  <a:satMod val="400000"/>
                </a:srgbClr>
              </a:duotone>
              <a:extLst>
                <a:ext uri="{28A0092B-C50C-407E-A947-70E740481C1C}">
                  <a14:useLocalDpi xmlns:a14="http://schemas.microsoft.com/office/drawing/2010/main" val="0"/>
                </a:ext>
              </a:extLst>
            </a:blip>
            <a:stretch>
              <a:fillRect/>
            </a:stretch>
          </p:blipFill>
          <p:spPr>
            <a:xfrm>
              <a:off x="6838950" y="5520880"/>
              <a:ext cx="1760816" cy="835470"/>
            </a:xfrm>
            <a:prstGeom prst="rect">
              <a:avLst/>
            </a:prstGeom>
          </p:spPr>
        </p:pic>
      </p:grpSp>
      <p:grpSp>
        <p:nvGrpSpPr>
          <p:cNvPr id="29" name="Group 28"/>
          <p:cNvGrpSpPr/>
          <p:nvPr/>
        </p:nvGrpSpPr>
        <p:grpSpPr>
          <a:xfrm>
            <a:off x="1571624" y="1644650"/>
            <a:ext cx="3703761" cy="1097280"/>
            <a:chOff x="1571624" y="1644650"/>
            <a:chExt cx="3703761" cy="1097280"/>
          </a:xfrm>
        </p:grpSpPr>
        <p:sp>
          <p:nvSpPr>
            <p:cNvPr id="30" name="Freeform 29"/>
            <p:cNvSpPr/>
            <p:nvPr/>
          </p:nvSpPr>
          <p:spPr>
            <a:xfrm>
              <a:off x="1571624" y="1644650"/>
              <a:ext cx="3703761" cy="1097280"/>
            </a:xfrm>
            <a:custGeom>
              <a:avLst/>
              <a:gdLst>
                <a:gd name="connsiteX0" fmla="*/ 0 w 4178825"/>
                <a:gd name="connsiteY0" fmla="*/ 125214 h 1252140"/>
                <a:gd name="connsiteX1" fmla="*/ 125214 w 4178825"/>
                <a:gd name="connsiteY1" fmla="*/ 0 h 1252140"/>
                <a:gd name="connsiteX2" fmla="*/ 4053611 w 4178825"/>
                <a:gd name="connsiteY2" fmla="*/ 0 h 1252140"/>
                <a:gd name="connsiteX3" fmla="*/ 4178825 w 4178825"/>
                <a:gd name="connsiteY3" fmla="*/ 125214 h 1252140"/>
                <a:gd name="connsiteX4" fmla="*/ 4178825 w 4178825"/>
                <a:gd name="connsiteY4" fmla="*/ 1126926 h 1252140"/>
                <a:gd name="connsiteX5" fmla="*/ 4053611 w 4178825"/>
                <a:gd name="connsiteY5" fmla="*/ 1252140 h 1252140"/>
                <a:gd name="connsiteX6" fmla="*/ 125214 w 4178825"/>
                <a:gd name="connsiteY6" fmla="*/ 1252140 h 1252140"/>
                <a:gd name="connsiteX7" fmla="*/ 0 w 4178825"/>
                <a:gd name="connsiteY7" fmla="*/ 1126926 h 1252140"/>
                <a:gd name="connsiteX8" fmla="*/ 0 w 4178825"/>
                <a:gd name="connsiteY8" fmla="*/ 125214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8825" h="1252140">
                  <a:moveTo>
                    <a:pt x="0" y="125214"/>
                  </a:moveTo>
                  <a:cubicBezTo>
                    <a:pt x="0" y="56060"/>
                    <a:pt x="56060" y="0"/>
                    <a:pt x="125214" y="0"/>
                  </a:cubicBezTo>
                  <a:lnTo>
                    <a:pt x="4053611" y="0"/>
                  </a:lnTo>
                  <a:cubicBezTo>
                    <a:pt x="4122765" y="0"/>
                    <a:pt x="4178825" y="56060"/>
                    <a:pt x="4178825" y="125214"/>
                  </a:cubicBezTo>
                  <a:lnTo>
                    <a:pt x="4178825" y="1126926"/>
                  </a:lnTo>
                  <a:cubicBezTo>
                    <a:pt x="4178825" y="1196080"/>
                    <a:pt x="4122765" y="1252140"/>
                    <a:pt x="4053611" y="1252140"/>
                  </a:cubicBezTo>
                  <a:lnTo>
                    <a:pt x="125214" y="1252140"/>
                  </a:lnTo>
                  <a:cubicBezTo>
                    <a:pt x="56060" y="1252140"/>
                    <a:pt x="0" y="1196080"/>
                    <a:pt x="0" y="1126926"/>
                  </a:cubicBezTo>
                  <a:lnTo>
                    <a:pt x="0" y="125214"/>
                  </a:lnTo>
                  <a:close/>
                </a:path>
              </a:pathLst>
            </a:custGeom>
            <a:ln w="19050"/>
          </p:spPr>
          <p:style>
            <a:lnRef idx="2">
              <a:schemeClr val="accent1"/>
            </a:lnRef>
            <a:fillRef idx="1">
              <a:schemeClr val="lt1"/>
            </a:fillRef>
            <a:effectRef idx="0">
              <a:schemeClr val="accent1"/>
            </a:effectRef>
            <a:fontRef idx="minor">
              <a:schemeClr val="dk1"/>
            </a:fontRef>
          </p:style>
          <p:txBody>
            <a:bodyPr spcFirstLastPara="0" vert="horz" wrap="square" lIns="204314" tIns="204314" rIns="204314" bIns="204314" numCol="1" spcCol="1270" anchor="ctr" anchorCtr="0">
              <a:noAutofit/>
            </a:bodyPr>
            <a:lstStyle/>
            <a:p>
              <a:pPr lvl="0" algn="ctr" defTabSz="1955800">
                <a:lnSpc>
                  <a:spcPct val="90000"/>
                </a:lnSpc>
                <a:spcBef>
                  <a:spcPct val="0"/>
                </a:spcBef>
                <a:spcAft>
                  <a:spcPct val="35000"/>
                </a:spcAft>
              </a:pPr>
              <a:endParaRPr lang="en-US" sz="2400" kern="1200" dirty="0"/>
            </a:p>
          </p:txBody>
        </p:sp>
        <p:pic>
          <p:nvPicPr>
            <p:cNvPr id="31" name="Picture 30">
              <a:extLst>
                <a:ext uri="{FF2B5EF4-FFF2-40B4-BE49-F238E27FC236}">
                  <a16:creationId xmlns:a16="http://schemas.microsoft.com/office/drawing/2014/main" id="{ACBD9DA6-AB12-474F-B214-C11053713E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92" t="31807" r="14591" b="28137"/>
            <a:stretch/>
          </p:blipFill>
          <p:spPr>
            <a:xfrm>
              <a:off x="1836887" y="1804622"/>
              <a:ext cx="3291959" cy="775642"/>
            </a:xfrm>
            <a:prstGeom prst="rect">
              <a:avLst/>
            </a:prstGeom>
          </p:spPr>
        </p:pic>
      </p:grpSp>
      <p:grpSp>
        <p:nvGrpSpPr>
          <p:cNvPr id="32" name="Group 31"/>
          <p:cNvGrpSpPr/>
          <p:nvPr/>
        </p:nvGrpSpPr>
        <p:grpSpPr>
          <a:xfrm>
            <a:off x="5373077" y="1647078"/>
            <a:ext cx="3596059" cy="1097280"/>
            <a:chOff x="5373077" y="1647078"/>
            <a:chExt cx="3596059" cy="1097280"/>
          </a:xfrm>
        </p:grpSpPr>
        <p:sp>
          <p:nvSpPr>
            <p:cNvPr id="33" name="Freeform 32"/>
            <p:cNvSpPr/>
            <p:nvPr/>
          </p:nvSpPr>
          <p:spPr>
            <a:xfrm>
              <a:off x="5373077" y="1647078"/>
              <a:ext cx="3596059" cy="1097280"/>
            </a:xfrm>
            <a:custGeom>
              <a:avLst/>
              <a:gdLst>
                <a:gd name="connsiteX0" fmla="*/ 0 w 4452260"/>
                <a:gd name="connsiteY0" fmla="*/ 125214 h 1252140"/>
                <a:gd name="connsiteX1" fmla="*/ 125214 w 4452260"/>
                <a:gd name="connsiteY1" fmla="*/ 0 h 1252140"/>
                <a:gd name="connsiteX2" fmla="*/ 4327046 w 4452260"/>
                <a:gd name="connsiteY2" fmla="*/ 0 h 1252140"/>
                <a:gd name="connsiteX3" fmla="*/ 4452260 w 4452260"/>
                <a:gd name="connsiteY3" fmla="*/ 125214 h 1252140"/>
                <a:gd name="connsiteX4" fmla="*/ 4452260 w 4452260"/>
                <a:gd name="connsiteY4" fmla="*/ 1126926 h 1252140"/>
                <a:gd name="connsiteX5" fmla="*/ 4327046 w 4452260"/>
                <a:gd name="connsiteY5" fmla="*/ 1252140 h 1252140"/>
                <a:gd name="connsiteX6" fmla="*/ 125214 w 4452260"/>
                <a:gd name="connsiteY6" fmla="*/ 1252140 h 1252140"/>
                <a:gd name="connsiteX7" fmla="*/ 0 w 4452260"/>
                <a:gd name="connsiteY7" fmla="*/ 1126926 h 1252140"/>
                <a:gd name="connsiteX8" fmla="*/ 0 w 4452260"/>
                <a:gd name="connsiteY8" fmla="*/ 125214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260" h="1252140">
                  <a:moveTo>
                    <a:pt x="0" y="125214"/>
                  </a:moveTo>
                  <a:cubicBezTo>
                    <a:pt x="0" y="56060"/>
                    <a:pt x="56060" y="0"/>
                    <a:pt x="125214" y="0"/>
                  </a:cubicBezTo>
                  <a:lnTo>
                    <a:pt x="4327046" y="0"/>
                  </a:lnTo>
                  <a:cubicBezTo>
                    <a:pt x="4396200" y="0"/>
                    <a:pt x="4452260" y="56060"/>
                    <a:pt x="4452260" y="125214"/>
                  </a:cubicBezTo>
                  <a:lnTo>
                    <a:pt x="4452260" y="1126926"/>
                  </a:lnTo>
                  <a:cubicBezTo>
                    <a:pt x="4452260" y="1196080"/>
                    <a:pt x="4396200" y="1252140"/>
                    <a:pt x="4327046" y="1252140"/>
                  </a:cubicBezTo>
                  <a:lnTo>
                    <a:pt x="125214" y="1252140"/>
                  </a:lnTo>
                  <a:cubicBezTo>
                    <a:pt x="56060" y="1252140"/>
                    <a:pt x="0" y="1196080"/>
                    <a:pt x="0" y="1126926"/>
                  </a:cubicBezTo>
                  <a:lnTo>
                    <a:pt x="0" y="125214"/>
                  </a:lnTo>
                  <a:close/>
                </a:path>
              </a:pathLst>
            </a:custGeom>
            <a:ln w="19050"/>
          </p:spPr>
          <p:style>
            <a:lnRef idx="2">
              <a:schemeClr val="accent1"/>
            </a:lnRef>
            <a:fillRef idx="1">
              <a:schemeClr val="lt1"/>
            </a:fillRef>
            <a:effectRef idx="0">
              <a:schemeClr val="accent1"/>
            </a:effectRef>
            <a:fontRef idx="minor">
              <a:schemeClr val="dk1"/>
            </a:fontRef>
          </p:style>
          <p:txBody>
            <a:bodyPr spcFirstLastPara="0" vert="horz" wrap="square" lIns="204314" tIns="204314" rIns="204314" bIns="204314" numCol="1" spcCol="1270" anchor="ctr" anchorCtr="0">
              <a:noAutofit/>
            </a:bodyPr>
            <a:lstStyle/>
            <a:p>
              <a:pPr lvl="0" algn="ctr" defTabSz="1955800">
                <a:lnSpc>
                  <a:spcPct val="90000"/>
                </a:lnSpc>
                <a:spcBef>
                  <a:spcPct val="0"/>
                </a:spcBef>
                <a:spcAft>
                  <a:spcPct val="35000"/>
                </a:spcAft>
              </a:pPr>
              <a:endParaRPr lang="en-US" sz="2000" kern="1200" dirty="0"/>
            </a:p>
          </p:txBody>
        </p:sp>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l="14191" t="31480" r="15923" b="27795"/>
            <a:stretch/>
          </p:blipFill>
          <p:spPr>
            <a:xfrm>
              <a:off x="5546480" y="1782943"/>
              <a:ext cx="3294674" cy="795814"/>
            </a:xfrm>
            <a:prstGeom prst="rect">
              <a:avLst/>
            </a:prstGeom>
          </p:spPr>
        </p:pic>
      </p:grpSp>
      <p:sp>
        <p:nvSpPr>
          <p:cNvPr id="35" name="Rounded Rectangle 34"/>
          <p:cNvSpPr/>
          <p:nvPr/>
        </p:nvSpPr>
        <p:spPr>
          <a:xfrm>
            <a:off x="2327341" y="149970"/>
            <a:ext cx="6181725" cy="1362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Pipeline of Qualified Employees</a:t>
            </a:r>
          </a:p>
          <a:p>
            <a:pPr algn="ctr"/>
            <a:r>
              <a:rPr lang="en-US" dirty="0"/>
              <a:t>Strategic and Seamless Industry and Education Engagement </a:t>
            </a:r>
          </a:p>
          <a:p>
            <a:pPr algn="ctr"/>
            <a:r>
              <a:rPr lang="en-US" dirty="0"/>
              <a:t>Increased Work-Based Learning for All</a:t>
            </a:r>
          </a:p>
          <a:p>
            <a:pPr algn="ctr"/>
            <a:r>
              <a:rPr lang="en-US" dirty="0"/>
              <a:t>Learn and Earn Opportunities</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4873" y="5794820"/>
            <a:ext cx="528719" cy="552005"/>
          </a:xfrm>
          <a:prstGeom prst="rect">
            <a:avLst/>
          </a:prstGeom>
        </p:spPr>
      </p:pic>
    </p:spTree>
    <p:extLst>
      <p:ext uri="{BB962C8B-B14F-4D97-AF65-F5344CB8AC3E}">
        <p14:creationId xmlns:p14="http://schemas.microsoft.com/office/powerpoint/2010/main" val="69976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heckerboard(across)">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heckerboard(across)">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linds(horizont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t>Strategies</a:t>
            </a:r>
            <a:r>
              <a:rPr lang="en-US" sz="3200" dirty="0"/>
              <a:t>- SE MN</a:t>
            </a:r>
            <a:br>
              <a:rPr lang="en-US" sz="3200" b="1" dirty="0"/>
            </a:br>
            <a:r>
              <a:rPr lang="en-US" sz="2200" b="1" dirty="0"/>
              <a:t>How to leverage community resources and engage employers?</a:t>
            </a:r>
          </a:p>
        </p:txBody>
      </p:sp>
      <p:sp>
        <p:nvSpPr>
          <p:cNvPr id="3" name="Content Placeholder 2"/>
          <p:cNvSpPr>
            <a:spLocks noGrp="1"/>
          </p:cNvSpPr>
          <p:nvPr>
            <p:ph idx="1"/>
          </p:nvPr>
        </p:nvSpPr>
        <p:spPr/>
        <p:txBody>
          <a:bodyPr>
            <a:normAutofit fontScale="92500" lnSpcReduction="10000"/>
          </a:bodyPr>
          <a:lstStyle/>
          <a:p>
            <a:r>
              <a:rPr lang="en-US" sz="2400" dirty="0"/>
              <a:t>Identify and promote your VALUE</a:t>
            </a:r>
          </a:p>
          <a:p>
            <a:pPr lvl="1"/>
            <a:r>
              <a:rPr lang="en-US" sz="1400" dirty="0"/>
              <a:t>Be able to market your value to community employers and partners</a:t>
            </a:r>
          </a:p>
          <a:p>
            <a:r>
              <a:rPr lang="en-US" sz="2400" dirty="0"/>
              <a:t>Engage key stakeholders in decision making</a:t>
            </a:r>
          </a:p>
          <a:p>
            <a:pPr lvl="1"/>
            <a:r>
              <a:rPr lang="en-US" sz="1400" dirty="0"/>
              <a:t>Ask questions, value expert opinion, and make changes to programming as necessary</a:t>
            </a:r>
          </a:p>
          <a:p>
            <a:pPr lvl="1"/>
            <a:r>
              <a:rPr lang="en-US" sz="1400" dirty="0"/>
              <a:t>Develop Career Pathways with employers present from the beginning</a:t>
            </a:r>
          </a:p>
          <a:p>
            <a:r>
              <a:rPr lang="en-US" sz="2400" dirty="0"/>
              <a:t>Participation in youth events</a:t>
            </a:r>
          </a:p>
          <a:p>
            <a:pPr lvl="1"/>
            <a:r>
              <a:rPr lang="en-US" sz="1400" dirty="0"/>
              <a:t>Participate and present at youth graduation and celebration activities</a:t>
            </a:r>
          </a:p>
          <a:p>
            <a:pPr lvl="1"/>
            <a:r>
              <a:rPr lang="en-US" sz="1400" dirty="0"/>
              <a:t>Participate in youth scholarship program</a:t>
            </a:r>
          </a:p>
          <a:p>
            <a:r>
              <a:rPr lang="en-US" sz="2400" dirty="0"/>
              <a:t>Find the ‘Rock Stars’ in youth programming</a:t>
            </a:r>
          </a:p>
          <a:p>
            <a:pPr lvl="1"/>
            <a:r>
              <a:rPr lang="en-US" sz="1400" dirty="0"/>
              <a:t>Only engage board members who are passionate</a:t>
            </a:r>
            <a:endParaRPr lang="en-US" sz="1800" dirty="0"/>
          </a:p>
          <a:p>
            <a:r>
              <a:rPr lang="en-US" sz="2400" dirty="0"/>
              <a:t>Provide training</a:t>
            </a:r>
          </a:p>
          <a:p>
            <a:pPr lvl="1"/>
            <a:r>
              <a:rPr lang="en-US" sz="1400" dirty="0"/>
              <a:t>Invite employers to participate in youth development trainings or presentations on community resources/youth engagement opportunities</a:t>
            </a:r>
          </a:p>
        </p:txBody>
      </p:sp>
    </p:spTree>
    <p:extLst>
      <p:ext uri="{BB962C8B-B14F-4D97-AF65-F5344CB8AC3E}">
        <p14:creationId xmlns:p14="http://schemas.microsoft.com/office/powerpoint/2010/main" val="665653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ctr"/>
            <a:r>
              <a:rPr lang="en-US" sz="3200" b="1" dirty="0"/>
              <a:t>Leveraging Resources:  SE Minnesota Youth Career Pathways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24125" y="2514600"/>
            <a:ext cx="23812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00600" y="2057400"/>
            <a:ext cx="2857500" cy="3970318"/>
          </a:xfrm>
          <a:prstGeom prst="rect">
            <a:avLst/>
          </a:prstGeom>
          <a:noFill/>
        </p:spPr>
        <p:txBody>
          <a:bodyPr wrap="square" rtlCol="0">
            <a:spAutoFit/>
          </a:bodyPr>
          <a:lstStyle/>
          <a:p>
            <a:r>
              <a:rPr lang="en-US" dirty="0"/>
              <a:t>Minnesota Correctional Facility – Red Wing, Bridges to the Future</a:t>
            </a:r>
          </a:p>
          <a:p>
            <a:endParaRPr lang="en-US" dirty="0"/>
          </a:p>
          <a:p>
            <a:r>
              <a:rPr lang="en-US" dirty="0"/>
              <a:t>Rochester Bridges to Healthcare, Youthbuild, and Emerging Leaders Programs</a:t>
            </a:r>
          </a:p>
          <a:p>
            <a:endParaRPr lang="en-US" dirty="0"/>
          </a:p>
          <a:p>
            <a:r>
              <a:rPr lang="en-US" dirty="0"/>
              <a:t>Faribault and Northfield Bridges to the Future</a:t>
            </a:r>
          </a:p>
          <a:p>
            <a:endParaRPr lang="en-US" dirty="0"/>
          </a:p>
          <a:p>
            <a:r>
              <a:rPr lang="en-US" dirty="0"/>
              <a:t>Albert Lea Youth Apprenticeship Program</a:t>
            </a:r>
          </a:p>
        </p:txBody>
      </p:sp>
      <p:cxnSp>
        <p:nvCxnSpPr>
          <p:cNvPr id="10" name="Straight Arrow Connector 9"/>
          <p:cNvCxnSpPr/>
          <p:nvPr/>
        </p:nvCxnSpPr>
        <p:spPr>
          <a:xfrm flipV="1">
            <a:off x="3600450" y="2514600"/>
            <a:ext cx="11430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14750" y="3200400"/>
            <a:ext cx="108585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71850" y="4038600"/>
            <a:ext cx="142875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371850" y="4800600"/>
            <a:ext cx="142875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582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228600"/>
            <a:ext cx="6115050" cy="1143000"/>
          </a:xfrm>
        </p:spPr>
        <p:txBody>
          <a:bodyPr/>
          <a:lstStyle/>
          <a:p>
            <a:pPr algn="ctr"/>
            <a:r>
              <a:rPr lang="en-US" sz="3200" b="1" dirty="0"/>
              <a:t>Emerging Leaders Road </a:t>
            </a:r>
            <a:r>
              <a:rPr lang="en-US" sz="3200" dirty="0"/>
              <a:t>Map- SE MN</a:t>
            </a:r>
            <a:endParaRPr lang="en-US" sz="32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7351" y="1371602"/>
            <a:ext cx="5764100" cy="45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769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228600"/>
            <a:ext cx="6115050" cy="1371600"/>
          </a:xfrm>
        </p:spPr>
        <p:txBody>
          <a:bodyPr/>
          <a:lstStyle/>
          <a:p>
            <a:pPr algn="ctr"/>
            <a:r>
              <a:rPr lang="en-US" sz="3200" b="1" dirty="0"/>
              <a:t>Bridges to Healthcare – </a:t>
            </a:r>
            <a:br>
              <a:rPr lang="en-US" sz="3200" b="1" dirty="0"/>
            </a:br>
            <a:r>
              <a:rPr lang="en-US" sz="3200" b="1" dirty="0"/>
              <a:t>SE MN </a:t>
            </a:r>
            <a:br>
              <a:rPr lang="en-US" sz="3200" b="1" dirty="0"/>
            </a:br>
            <a:r>
              <a:rPr lang="en-US" sz="2000" dirty="0"/>
              <a:t>(Olmsted County)</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5951" y="1600202"/>
            <a:ext cx="5398136"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55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lvl="0"/>
            <a:r>
              <a:rPr lang="en-US" dirty="0"/>
              <a:t>Share with your peers about your WIOA youth implementation progress and how service delivery has changed;</a:t>
            </a:r>
          </a:p>
          <a:p>
            <a:pPr lvl="0"/>
            <a:r>
              <a:rPr lang="en-US" dirty="0"/>
              <a:t>Hear from youth committee leaders about the work underway and how they have overcome challenges to ensure their committee remains successful; and  </a:t>
            </a:r>
          </a:p>
          <a:p>
            <a:pPr lvl="0"/>
            <a:r>
              <a:rPr lang="en-US" dirty="0"/>
              <a:t>Learn about tools and resources helpful for youth committees across the country.</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6</a:t>
            </a:fld>
            <a:endParaRPr lang="en-US" dirty="0"/>
          </a:p>
        </p:txBody>
      </p:sp>
    </p:spTree>
    <p:extLst>
      <p:ext uri="{BB962C8B-B14F-4D97-AF65-F5344CB8AC3E}">
        <p14:creationId xmlns:p14="http://schemas.microsoft.com/office/powerpoint/2010/main" val="1467822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normAutofit fontScale="90000"/>
          </a:bodyPr>
          <a:lstStyle/>
          <a:p>
            <a:pPr algn="ctr"/>
            <a:r>
              <a:rPr lang="en-US" sz="3200" b="1" dirty="0"/>
              <a:t>Albert Lea Apprenticeship Program</a:t>
            </a:r>
            <a:r>
              <a:rPr lang="en-US" dirty="0"/>
              <a:t> </a:t>
            </a:r>
            <a:br>
              <a:rPr lang="en-US" dirty="0"/>
            </a:br>
            <a:r>
              <a:rPr lang="en-US" sz="2000" dirty="0"/>
              <a:t>(Freeborn County)- SE MN</a:t>
            </a:r>
            <a:br>
              <a:rPr lang="en-US" sz="2800" dirty="0"/>
            </a:br>
            <a:endParaRPr lang="en-US" sz="2800" b="1" dirty="0"/>
          </a:p>
        </p:txBody>
      </p:sp>
      <p:sp>
        <p:nvSpPr>
          <p:cNvPr id="3" name="Content Placeholder 2"/>
          <p:cNvSpPr>
            <a:spLocks noGrp="1"/>
          </p:cNvSpPr>
          <p:nvPr>
            <p:ph idx="1"/>
          </p:nvPr>
        </p:nvSpPr>
        <p:spPr/>
        <p:txBody>
          <a:bodyPr>
            <a:normAutofit fontScale="92500" lnSpcReduction="20000"/>
          </a:bodyPr>
          <a:lstStyle/>
          <a:p>
            <a:pPr marL="0" indent="0">
              <a:buNone/>
              <a:defRPr/>
            </a:pPr>
            <a:endParaRPr lang="en-US" sz="1800" dirty="0">
              <a:latin typeface="Arial" pitchFamily="34" charset="0"/>
              <a:cs typeface="Arial" pitchFamily="34" charset="0"/>
            </a:endParaRPr>
          </a:p>
          <a:p>
            <a:pPr marL="0" indent="0">
              <a:buNone/>
              <a:defRPr/>
            </a:pPr>
            <a:r>
              <a:rPr lang="en-US" sz="2200" dirty="0">
                <a:cs typeface="Arial" pitchFamily="34" charset="0"/>
              </a:rPr>
              <a:t>Industry-developed skill standards</a:t>
            </a:r>
          </a:p>
          <a:p>
            <a:pPr marL="400050" lvl="1" indent="0">
              <a:buNone/>
              <a:defRPr/>
            </a:pPr>
            <a:r>
              <a:rPr lang="en-US" sz="1800" dirty="0">
                <a:cs typeface="Arial" pitchFamily="34" charset="0"/>
              </a:rPr>
              <a:t>•  Exposure to multiple aspects of an industry</a:t>
            </a:r>
          </a:p>
          <a:p>
            <a:pPr marL="400050" lvl="1" indent="0">
              <a:buNone/>
              <a:defRPr/>
            </a:pPr>
            <a:r>
              <a:rPr lang="en-US" sz="1800" dirty="0">
                <a:cs typeface="Arial" pitchFamily="34" charset="0"/>
              </a:rPr>
              <a:t>•  Skilled mentors train students</a:t>
            </a:r>
          </a:p>
          <a:p>
            <a:pPr marL="400050" lvl="1" indent="0">
              <a:buNone/>
              <a:defRPr/>
            </a:pPr>
            <a:r>
              <a:rPr lang="en-US" sz="1800" dirty="0">
                <a:cs typeface="Arial" pitchFamily="34" charset="0"/>
              </a:rPr>
              <a:t>•  Paid, on-the-job work experience Level 1: 450 work hours,      </a:t>
            </a:r>
          </a:p>
          <a:p>
            <a:pPr marL="400050" lvl="1" indent="0">
              <a:spcBef>
                <a:spcPts val="0"/>
              </a:spcBef>
              <a:buNone/>
              <a:defRPr/>
            </a:pPr>
            <a:r>
              <a:rPr lang="en-US" sz="1800" dirty="0">
                <a:cs typeface="Arial" pitchFamily="34" charset="0"/>
              </a:rPr>
              <a:t>   Level 2: 900 work hours (typically Junior and Senior year)</a:t>
            </a:r>
          </a:p>
          <a:p>
            <a:pPr marL="400050" lvl="1" indent="0">
              <a:spcBef>
                <a:spcPts val="0"/>
              </a:spcBef>
              <a:buNone/>
              <a:defRPr/>
            </a:pPr>
            <a:r>
              <a:rPr lang="en-US" sz="1800" dirty="0">
                <a:cs typeface="Arial" pitchFamily="34" charset="0"/>
              </a:rPr>
              <a:t>•  Curriculum guidelines for all programs, with performance </a:t>
            </a:r>
          </a:p>
          <a:p>
            <a:pPr marL="400050" lvl="1" indent="0">
              <a:spcBef>
                <a:spcPts val="0"/>
              </a:spcBef>
              <a:buNone/>
              <a:defRPr/>
            </a:pPr>
            <a:r>
              <a:rPr lang="en-US" sz="1800" dirty="0">
                <a:cs typeface="Arial" pitchFamily="34" charset="0"/>
              </a:rPr>
              <a:t>   evaluation of demonstrated competencies</a:t>
            </a:r>
          </a:p>
          <a:p>
            <a:pPr marL="400050" lvl="1" indent="0">
              <a:buNone/>
              <a:defRPr/>
            </a:pPr>
            <a:r>
              <a:rPr lang="en-US" sz="1800" dirty="0">
                <a:cs typeface="Arial" pitchFamily="34" charset="0"/>
              </a:rPr>
              <a:t>•  Related classroom training: industry-specific, safety, career    </a:t>
            </a:r>
          </a:p>
          <a:p>
            <a:pPr marL="400050" lvl="1" indent="0">
              <a:spcBef>
                <a:spcPts val="0"/>
              </a:spcBef>
              <a:buNone/>
              <a:defRPr/>
            </a:pPr>
            <a:r>
              <a:rPr lang="en-US" sz="1800" dirty="0">
                <a:cs typeface="Arial" pitchFamily="34" charset="0"/>
              </a:rPr>
              <a:t>   development and other related areas</a:t>
            </a:r>
          </a:p>
          <a:p>
            <a:pPr marL="400050" lvl="1" indent="0">
              <a:buNone/>
              <a:defRPr/>
            </a:pPr>
            <a:r>
              <a:rPr lang="en-US" sz="1800" dirty="0">
                <a:cs typeface="Arial" pitchFamily="34" charset="0"/>
              </a:rPr>
              <a:t>•  State-issued skill certificate</a:t>
            </a:r>
          </a:p>
          <a:p>
            <a:pPr marL="0" indent="0">
              <a:buNone/>
              <a:defRPr/>
            </a:pPr>
            <a:endParaRPr lang="en-US" sz="1800" dirty="0">
              <a:cs typeface="Arial" pitchFamily="34" charset="0"/>
            </a:endParaRPr>
          </a:p>
          <a:p>
            <a:pPr marL="0" indent="0" algn="ctr">
              <a:buNone/>
              <a:defRPr/>
            </a:pPr>
            <a:r>
              <a:rPr lang="en-US" sz="2000" u="sng" dirty="0">
                <a:latin typeface="+mj-lt"/>
                <a:cs typeface="Arial" pitchFamily="34" charset="0"/>
              </a:rPr>
              <a:t>Employers</a:t>
            </a:r>
            <a:r>
              <a:rPr lang="en-US" sz="2000" dirty="0">
                <a:latin typeface="+mj-lt"/>
                <a:cs typeface="Arial" pitchFamily="34" charset="0"/>
              </a:rPr>
              <a:t>:  </a:t>
            </a:r>
          </a:p>
          <a:p>
            <a:pPr marL="0" indent="0" algn="ctr">
              <a:buNone/>
              <a:defRPr/>
            </a:pPr>
            <a:r>
              <a:rPr lang="en-US" sz="1800" dirty="0">
                <a:cs typeface="Arial" pitchFamily="34" charset="0"/>
              </a:rPr>
              <a:t>Lou-Rich Industries, Trails Truck Center, Verne Eide Chevrolet, Interstate Molding and Manufacturing, Inc., Edwards Manufacturing Company, Buick/GMC</a:t>
            </a:r>
          </a:p>
        </p:txBody>
      </p:sp>
    </p:spTree>
    <p:extLst>
      <p:ext uri="{BB962C8B-B14F-4D97-AF65-F5344CB8AC3E}">
        <p14:creationId xmlns:p14="http://schemas.microsoft.com/office/powerpoint/2010/main" val="833603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to improve service delivery for out-of-school youth?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61</a:t>
            </a:fld>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1981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7672-5699-4C56-B043-03ABD908B107}"/>
              </a:ext>
            </a:extLst>
          </p:cNvPr>
          <p:cNvSpPr>
            <a:spLocks noGrp="1"/>
          </p:cNvSpPr>
          <p:nvPr>
            <p:ph type="title"/>
          </p:nvPr>
        </p:nvSpPr>
        <p:spPr/>
        <p:txBody>
          <a:bodyPr>
            <a:normAutofit/>
          </a:bodyPr>
          <a:lstStyle/>
          <a:p>
            <a:r>
              <a:rPr lang="en-US" dirty="0"/>
              <a:t>Strategies to Improve OSY Service Delivery - Philadelphia</a:t>
            </a:r>
          </a:p>
        </p:txBody>
      </p:sp>
      <p:sp>
        <p:nvSpPr>
          <p:cNvPr id="3" name="Content Placeholder 2">
            <a:extLst>
              <a:ext uri="{FF2B5EF4-FFF2-40B4-BE49-F238E27FC236}">
                <a16:creationId xmlns:a16="http://schemas.microsoft.com/office/drawing/2014/main" id="{162F7AFC-AE69-4009-83E6-14ABA10E215A}"/>
              </a:ext>
            </a:extLst>
          </p:cNvPr>
          <p:cNvSpPr>
            <a:spLocks noGrp="1"/>
          </p:cNvSpPr>
          <p:nvPr>
            <p:ph idx="1"/>
          </p:nvPr>
        </p:nvSpPr>
        <p:spPr/>
        <p:txBody>
          <a:bodyPr>
            <a:normAutofit lnSpcReduction="10000"/>
          </a:bodyPr>
          <a:lstStyle/>
          <a:p>
            <a:r>
              <a:rPr lang="en-US" dirty="0"/>
              <a:t>Transitioning to serving all OSY under the WIOA investment </a:t>
            </a:r>
          </a:p>
          <a:p>
            <a:r>
              <a:rPr lang="en-US" dirty="0"/>
              <a:t>Utilizing different models of service </a:t>
            </a:r>
          </a:p>
          <a:p>
            <a:pPr lvl="1"/>
            <a:r>
              <a:rPr lang="en-US" sz="2800" dirty="0"/>
              <a:t>Opportunity youth who have a credential</a:t>
            </a:r>
          </a:p>
          <a:p>
            <a:pPr lvl="1"/>
            <a:r>
              <a:rPr lang="en-US" sz="2800" dirty="0"/>
              <a:t>Opportunity youth who do not have a credential </a:t>
            </a:r>
          </a:p>
          <a:p>
            <a:pPr lvl="1"/>
            <a:r>
              <a:rPr lang="en-US" sz="2800" dirty="0"/>
              <a:t>Pre-apprenticeship programming </a:t>
            </a:r>
          </a:p>
          <a:p>
            <a:pPr lvl="1"/>
            <a:r>
              <a:rPr lang="en-US" sz="2800" dirty="0"/>
              <a:t>E</a:t>
            </a:r>
            <a:r>
              <a:rPr lang="en-US" sz="2800" baseline="30000" dirty="0"/>
              <a:t>3</a:t>
            </a:r>
            <a:r>
              <a:rPr lang="en-US" sz="2800" dirty="0"/>
              <a:t> Power Centers</a:t>
            </a:r>
          </a:p>
          <a:p>
            <a:r>
              <a:rPr lang="en-US" dirty="0"/>
              <a:t>Learning from Pilot programming </a:t>
            </a:r>
          </a:p>
        </p:txBody>
      </p:sp>
    </p:spTree>
    <p:extLst>
      <p:ext uri="{BB962C8B-B14F-4D97-AF65-F5344CB8AC3E}">
        <p14:creationId xmlns:p14="http://schemas.microsoft.com/office/powerpoint/2010/main" val="2810364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Service Delivery Through Earn and Learn Models - SBWIB</a:t>
            </a:r>
          </a:p>
        </p:txBody>
      </p:sp>
      <p:sp>
        <p:nvSpPr>
          <p:cNvPr id="3" name="Content Placeholder 2"/>
          <p:cNvSpPr>
            <a:spLocks noGrp="1"/>
          </p:cNvSpPr>
          <p:nvPr>
            <p:ph idx="1"/>
          </p:nvPr>
        </p:nvSpPr>
        <p:spPr/>
        <p:txBody>
          <a:bodyPr>
            <a:normAutofit fontScale="25000" lnSpcReduction="20000"/>
          </a:bodyPr>
          <a:lstStyle/>
          <a:p>
            <a:pPr lvl="0"/>
            <a:r>
              <a:rPr lang="en-US" sz="8800" dirty="0"/>
              <a:t>Our committee prioritizes using the earn and learn model as much as possible. </a:t>
            </a:r>
          </a:p>
          <a:p>
            <a:pPr lvl="0"/>
            <a:r>
              <a:rPr lang="en-US" sz="8800" dirty="0"/>
              <a:t>The Committee also recognizes that our businesses are a significant customer and partner in developing career pathways for in-demand occupations. </a:t>
            </a:r>
          </a:p>
          <a:p>
            <a:pPr lvl="0"/>
            <a:r>
              <a:rPr lang="en-US" sz="8800" dirty="0"/>
              <a:t>In our region, SBWIB utilizes earn and learn models as a best practice in as many programs as possible. Here are a few examples:</a:t>
            </a:r>
          </a:p>
          <a:p>
            <a:pPr lvl="1"/>
            <a:r>
              <a:rPr lang="en-US" sz="7200" dirty="0"/>
              <a:t>Career Pathways:</a:t>
            </a:r>
          </a:p>
          <a:p>
            <a:pPr lvl="2"/>
            <a:r>
              <a:rPr lang="en-US" sz="6400" dirty="0"/>
              <a:t>SBWIB plays an active and significant role in coordinating work-based learning opportunities for our school districts by leveraging WIOA, CTE, and other special grants. </a:t>
            </a:r>
          </a:p>
          <a:p>
            <a:pPr lvl="1"/>
            <a:r>
              <a:rPr lang="en-US" sz="7200" dirty="0"/>
              <a:t>Bridge to Work Model:</a:t>
            </a:r>
          </a:p>
          <a:p>
            <a:pPr lvl="2"/>
            <a:r>
              <a:rPr lang="en-US" sz="6400" dirty="0"/>
              <a:t>SBWIB utilizes our Bridge to Work model in most of our youth services to provide paid work experience. Especially for our probation and foster youth, SBWIB partners with Department of Children and Family Services and the Probation Department to provide up to 400 hours of paid work experience for transitional foster youth. </a:t>
            </a:r>
            <a:endParaRPr lang="en-US" sz="2400" dirty="0"/>
          </a:p>
        </p:txBody>
      </p:sp>
    </p:spTree>
    <p:extLst>
      <p:ext uri="{BB962C8B-B14F-4D97-AF65-F5344CB8AC3E}">
        <p14:creationId xmlns:p14="http://schemas.microsoft.com/office/powerpoint/2010/main" val="4290137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Service Delivery Through Earn and Learn Models - SBWIB</a:t>
            </a:r>
          </a:p>
        </p:txBody>
      </p:sp>
      <p:sp>
        <p:nvSpPr>
          <p:cNvPr id="3" name="Content Placeholder 2"/>
          <p:cNvSpPr>
            <a:spLocks noGrp="1"/>
          </p:cNvSpPr>
          <p:nvPr>
            <p:ph idx="1"/>
          </p:nvPr>
        </p:nvSpPr>
        <p:spPr>
          <a:xfrm>
            <a:off x="628650" y="1770615"/>
            <a:ext cx="7955280" cy="4543688"/>
          </a:xfrm>
        </p:spPr>
        <p:txBody>
          <a:bodyPr>
            <a:noAutofit/>
          </a:bodyPr>
          <a:lstStyle/>
          <a:p>
            <a:r>
              <a:rPr lang="en-US" sz="1800" dirty="0"/>
              <a:t>Pre-Apprenticeship and Apprenticeships: </a:t>
            </a:r>
          </a:p>
          <a:p>
            <a:pPr lvl="1"/>
            <a:r>
              <a:rPr lang="en-US" sz="1800" dirty="0"/>
              <a:t>SBWIB utilizes pre-apprenticeships and apprenticeship to equip our youth and adults with the training and support in their career pathway. SBWIB hosts orientations for pre-apprenticeship and apprenticeship opportunities in the construction industry every two weeks. Attendees are introduced to apprenticeship opportunities that are in-demand for the large-scale construction projects in the region. </a:t>
            </a:r>
          </a:p>
          <a:p>
            <a:r>
              <a:rPr lang="en-US" sz="1800" dirty="0"/>
              <a:t>SBWIB has created the Aero-Flex Pre-Apprenticeship for the Aerospace Industry and related Advanced Manufacturing occupations. </a:t>
            </a:r>
          </a:p>
          <a:p>
            <a:pPr lvl="1"/>
            <a:r>
              <a:rPr lang="en-US" sz="1800" dirty="0"/>
              <a:t>In addition, the Aero-Flex team is in the process of registering the Aero-Flex Apprenticeship – the first aerospace engineering apprenticeship in California and possibly in the United States. The apprenticeship should be registered through DAS and DOL by Spring 2018. Eight employers are leading the Aero-Flex Unilateral Apprenticeship Committee Team.</a:t>
            </a:r>
          </a:p>
        </p:txBody>
      </p:sp>
    </p:spTree>
    <p:extLst>
      <p:ext uri="{BB962C8B-B14F-4D97-AF65-F5344CB8AC3E}">
        <p14:creationId xmlns:p14="http://schemas.microsoft.com/office/powerpoint/2010/main" val="837628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Service Delivery Through Partners - SBWIB</a:t>
            </a:r>
          </a:p>
        </p:txBody>
      </p:sp>
      <p:sp>
        <p:nvSpPr>
          <p:cNvPr id="3" name="Content Placeholder 2"/>
          <p:cNvSpPr>
            <a:spLocks noGrp="1"/>
          </p:cNvSpPr>
          <p:nvPr>
            <p:ph idx="1"/>
          </p:nvPr>
        </p:nvSpPr>
        <p:spPr/>
        <p:txBody>
          <a:bodyPr/>
          <a:lstStyle/>
          <a:p>
            <a:r>
              <a:rPr lang="en-US" dirty="0"/>
              <a:t>Having organizations such as Youth Build, Job Corps, Probation Department, and other organizations have enhanced services for at-risk populations, including individuals with disabilities through: </a:t>
            </a:r>
          </a:p>
          <a:p>
            <a:pPr lvl="1"/>
            <a:r>
              <a:rPr lang="en-US" dirty="0"/>
              <a:t>Assistance in identifying out-of-school youth</a:t>
            </a:r>
          </a:p>
          <a:p>
            <a:pPr lvl="1"/>
            <a:r>
              <a:rPr lang="en-US" dirty="0"/>
              <a:t>Partnership for special programs</a:t>
            </a:r>
          </a:p>
          <a:p>
            <a:pPr lvl="1"/>
            <a:r>
              <a:rPr lang="en-US" dirty="0"/>
              <a:t>Enhanced wrap-around services for out-of-school individuals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65</a:t>
            </a:fld>
            <a:endParaRPr lang="en-US" dirty="0"/>
          </a:p>
        </p:txBody>
      </p:sp>
    </p:spTree>
    <p:extLst>
      <p:ext uri="{BB962C8B-B14F-4D97-AF65-F5344CB8AC3E}">
        <p14:creationId xmlns:p14="http://schemas.microsoft.com/office/powerpoint/2010/main" val="1186077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Strategies to improve service delivery to OSY- </a:t>
            </a:r>
            <a:r>
              <a:rPr lang="en-US" sz="2800" dirty="0"/>
              <a:t>SE MN </a:t>
            </a:r>
            <a:endParaRPr lang="en-US" sz="2800" b="1" dirty="0"/>
          </a:p>
        </p:txBody>
      </p:sp>
      <p:sp>
        <p:nvSpPr>
          <p:cNvPr id="3" name="Content Placeholder 2"/>
          <p:cNvSpPr>
            <a:spLocks noGrp="1"/>
          </p:cNvSpPr>
          <p:nvPr>
            <p:ph idx="1"/>
          </p:nvPr>
        </p:nvSpPr>
        <p:spPr/>
        <p:txBody>
          <a:bodyPr>
            <a:normAutofit/>
          </a:bodyPr>
          <a:lstStyle/>
          <a:p>
            <a:r>
              <a:rPr lang="en-US" sz="3200" dirty="0"/>
              <a:t>Identify gaps in service</a:t>
            </a:r>
            <a:endParaRPr lang="en-US" sz="1800" dirty="0"/>
          </a:p>
          <a:p>
            <a:r>
              <a:rPr lang="en-US" sz="3200" dirty="0"/>
              <a:t>Develop employer partnerships</a:t>
            </a:r>
            <a:endParaRPr lang="en-US" sz="1800" dirty="0"/>
          </a:p>
          <a:p>
            <a:r>
              <a:rPr lang="en-US" sz="3200" dirty="0"/>
              <a:t>Partner closely with school districts</a:t>
            </a:r>
            <a:endParaRPr lang="en-US" sz="1800" dirty="0"/>
          </a:p>
          <a:p>
            <a:r>
              <a:rPr lang="en-US" sz="3200" dirty="0"/>
              <a:t>Career Pathways programming</a:t>
            </a:r>
          </a:p>
        </p:txBody>
      </p:sp>
    </p:spTree>
    <p:extLst>
      <p:ext uri="{BB962C8B-B14F-4D97-AF65-F5344CB8AC3E}">
        <p14:creationId xmlns:p14="http://schemas.microsoft.com/office/powerpoint/2010/main" val="4110771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81" y="118011"/>
            <a:ext cx="6115050" cy="1295400"/>
          </a:xfrm>
        </p:spPr>
        <p:txBody>
          <a:bodyPr/>
          <a:lstStyle/>
          <a:p>
            <a:pPr algn="ctr"/>
            <a:r>
              <a:rPr lang="en-US" sz="3200" b="1" dirty="0"/>
              <a:t>Success in serving OSY - </a:t>
            </a:r>
            <a:r>
              <a:rPr lang="en-US" sz="3200" dirty="0"/>
              <a:t>SE MN </a:t>
            </a:r>
            <a:endParaRPr lang="en-US" b="1"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sz="1600" dirty="0"/>
          </a:p>
        </p:txBody>
      </p:sp>
      <p:pic>
        <p:nvPicPr>
          <p:cNvPr id="2050" name="Picture 2" descr="C:\Users\JRietmann\AppData\Local\Microsoft\Windows\Temporary Internet Files\Content.Outlook\Z250YNLG\Group P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425" b="11846"/>
          <a:stretch/>
        </p:blipFill>
        <p:spPr bwMode="auto">
          <a:xfrm>
            <a:off x="1428750" y="1408331"/>
            <a:ext cx="3456432"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1828802"/>
            <a:ext cx="2743200" cy="923330"/>
          </a:xfrm>
          <a:prstGeom prst="rect">
            <a:avLst/>
          </a:prstGeom>
          <a:noFill/>
        </p:spPr>
        <p:txBody>
          <a:bodyPr wrap="square" rtlCol="0">
            <a:spAutoFit/>
          </a:bodyPr>
          <a:lstStyle/>
          <a:p>
            <a:r>
              <a:rPr lang="en-US" dirty="0">
                <a:hlinkClick r:id="rId4"/>
              </a:rPr>
              <a:t>http://bbmedia.rochester.k12.mn.us/rits/District/HawthorneB2C.mp4</a:t>
            </a:r>
            <a:r>
              <a:rPr lang="en-US" dirty="0"/>
              <a:t> </a:t>
            </a:r>
          </a:p>
        </p:txBody>
      </p:sp>
      <p:sp>
        <p:nvSpPr>
          <p:cNvPr id="11" name="Rectangle 10"/>
          <p:cNvSpPr/>
          <p:nvPr/>
        </p:nvSpPr>
        <p:spPr>
          <a:xfrm>
            <a:off x="605481" y="3541931"/>
            <a:ext cx="8044249" cy="2800767"/>
          </a:xfrm>
          <a:prstGeom prst="rect">
            <a:avLst/>
          </a:prstGeom>
        </p:spPr>
        <p:txBody>
          <a:bodyPr wrap="square">
            <a:spAutoFit/>
          </a:bodyPr>
          <a:lstStyle/>
          <a:p>
            <a:r>
              <a:rPr lang="en-US" sz="1600" dirty="0"/>
              <a:t>“The program really does provide a bridge to help you succeed.  My navigator and professors are that bridge.  Part of the problem at (my previous school) was that my personal life was in so much chaos that my grades were failing.  I couldn’t separate my personal life and leave my problems at the door when completing school , work and going to class.  I couldn’t concentrate.  The best thing about this program is that our security is looked after in all aspects of our lives, not just school.  This program bridged a path of success and sustainability for me and my family.  I have learned that I am capable and I can do it!  There will be no greater feeling than completing the program and framing my diploma.  My daughter will see that I finished the program and I hope it will inspire her to do great things with her life.” – Youth Participant, Administrative Clinic Assistant Pathway</a:t>
            </a:r>
          </a:p>
        </p:txBody>
      </p:sp>
    </p:spTree>
    <p:extLst>
      <p:ext uri="{BB962C8B-B14F-4D97-AF65-F5344CB8AC3E}">
        <p14:creationId xmlns:p14="http://schemas.microsoft.com/office/powerpoint/2010/main" val="2660885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Lessons of Effective practices</a:t>
            </a:r>
          </a:p>
        </p:txBody>
      </p:sp>
      <p:sp>
        <p:nvSpPr>
          <p:cNvPr id="2" name="Content Placeholder 1"/>
          <p:cNvSpPr>
            <a:spLocks noGrp="1"/>
          </p:cNvSpPr>
          <p:nvPr>
            <p:ph idx="1"/>
          </p:nvPr>
        </p:nvSpPr>
        <p:spPr/>
        <p:txBody>
          <a:bodyPr>
            <a:normAutofit fontScale="92500" lnSpcReduction="20000"/>
          </a:bodyPr>
          <a:lstStyle/>
          <a:p>
            <a:r>
              <a:rPr lang="en-US" dirty="0"/>
              <a:t>There is no single model – “one size fits all”</a:t>
            </a:r>
          </a:p>
          <a:p>
            <a:r>
              <a:rPr lang="en-US" dirty="0"/>
              <a:t>Increase awareness of important youth issues </a:t>
            </a:r>
          </a:p>
          <a:p>
            <a:r>
              <a:rPr lang="en-US" dirty="0"/>
              <a:t>Establish effective connections with partner agencies.</a:t>
            </a:r>
          </a:p>
          <a:p>
            <a:r>
              <a:rPr lang="en-US" dirty="0"/>
              <a:t>Leverage resources from various funding streams and maximize their impact.</a:t>
            </a:r>
          </a:p>
          <a:p>
            <a:r>
              <a:rPr lang="en-US" dirty="0"/>
              <a:t>Set policy and become architects of comprehensive youth workforce development system</a:t>
            </a:r>
          </a:p>
          <a:p>
            <a:r>
              <a:rPr lang="en-US" dirty="0"/>
              <a:t>Engage family and youth in youth </a:t>
            </a:r>
            <a:r>
              <a:rPr lang="en-US"/>
              <a:t>committee composition</a:t>
            </a:r>
            <a:endParaRPr lang="en-US" dirty="0"/>
          </a:p>
        </p:txBody>
      </p:sp>
      <p:sp>
        <p:nvSpPr>
          <p:cNvPr id="5" name="Slide Number Placeholder 4"/>
          <p:cNvSpPr>
            <a:spLocks noGrp="1"/>
          </p:cNvSpPr>
          <p:nvPr>
            <p:ph type="sldNum" sz="quarter" idx="10"/>
          </p:nvPr>
        </p:nvSpPr>
        <p:spPr/>
        <p:txBody>
          <a:bodyPr/>
          <a:lstStyle/>
          <a:p>
            <a:fld id="{78651A17-9376-40A4-9325-34268FB0E92D}" type="slidenum">
              <a:rPr lang="en-US" smtClean="0"/>
              <a:pPr/>
              <a:t>68</a:t>
            </a:fld>
            <a:endParaRPr lang="en-US" dirty="0"/>
          </a:p>
        </p:txBody>
      </p:sp>
    </p:spTree>
    <p:extLst>
      <p:ext uri="{BB962C8B-B14F-4D97-AF65-F5344CB8AC3E}">
        <p14:creationId xmlns:p14="http://schemas.microsoft.com/office/powerpoint/2010/main" val="3536342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sz="1800" dirty="0"/>
              <a:t>Youth Committees Successes and Lessons Learned: Share your good work and advance the field! </a:t>
            </a:r>
            <a:r>
              <a:rPr lang="en-US" sz="1800" dirty="0">
                <a:hlinkClick r:id="rId2"/>
              </a:rPr>
              <a:t>https://youth.workforcegps.org/discussions/Youth-Committees/2017/09/29/09/22/Coming-Together-at-the-Table</a:t>
            </a:r>
            <a:endParaRPr lang="en-US" sz="1800" dirty="0"/>
          </a:p>
          <a:p>
            <a:endParaRPr lang="en-US" sz="1800" dirty="0"/>
          </a:p>
          <a:p>
            <a:r>
              <a:rPr lang="en-US" sz="1800" dirty="0"/>
              <a:t>Enough is Known for Action: Firing Up Youth Standing Committees </a:t>
            </a:r>
            <a:r>
              <a:rPr lang="en-US" sz="1800" dirty="0">
                <a:hlinkClick r:id="rId3"/>
              </a:rPr>
              <a:t>https://youth.workforcegps.org/resources/2017/09/18/13/20/Enough-is-Known-for-Action-Firing-Up-Youth-Standing-Committees</a:t>
            </a:r>
            <a:r>
              <a:rPr lang="en-US" sz="1800" dirty="0"/>
              <a:t> </a:t>
            </a:r>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sz="1800" dirty="0"/>
              <a:t>Youth Committee Resource Guide (Minnesota) </a:t>
            </a:r>
            <a:r>
              <a:rPr lang="en-US" sz="1800" u="sng" dirty="0">
                <a:hlinkClick r:id="rId4"/>
              </a:rPr>
              <a:t>https://mn.gov/deed/assets/youth-committee-guide_tcm1045-222605.pdf</a:t>
            </a:r>
            <a:endParaRPr lang="en-US" sz="1800" u="sng" dirty="0"/>
          </a:p>
          <a:p>
            <a:endParaRPr lang="en-US" sz="1800" dirty="0"/>
          </a:p>
          <a:p>
            <a:r>
              <a:rPr lang="en-US" sz="1800" dirty="0"/>
              <a:t>R</a:t>
            </a:r>
            <a:r>
              <a:rPr lang="en-US" sz="1800" i="1" dirty="0"/>
              <a:t>ecipes for Success: A Youth Committee Guide under WIOA </a:t>
            </a:r>
            <a:r>
              <a:rPr lang="en-US" sz="1800" u="sng" dirty="0">
                <a:hlinkClick r:id="rId5"/>
              </a:rPr>
              <a:t>https://youth.workforcegps.org/resources/2017/04/05/11/08/YouthCommittee</a:t>
            </a:r>
            <a:endParaRPr lang="en-US" sz="1800" dirty="0"/>
          </a:p>
          <a:p>
            <a:pPr marL="301752" lvl="2" indent="0">
              <a:buNone/>
            </a:pPr>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69</a:t>
            </a:fld>
            <a:endParaRPr lang="en-US" dirty="0"/>
          </a:p>
        </p:txBody>
      </p:sp>
    </p:spTree>
    <p:extLst>
      <p:ext uri="{BB962C8B-B14F-4D97-AF65-F5344CB8AC3E}">
        <p14:creationId xmlns:p14="http://schemas.microsoft.com/office/powerpoint/2010/main" val="242466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What is your role in the Workforce System? </a:t>
            </a:r>
          </a:p>
        </p:txBody>
      </p:sp>
      <p:sp>
        <p:nvSpPr>
          <p:cNvPr id="7" name="Text Placeholder 6"/>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Youth Committee chair or member</a:t>
            </a:r>
          </a:p>
          <a:p>
            <a:pPr marL="457200" indent="-457200">
              <a:buFont typeface="Arial" panose="020B0604020202020204" pitchFamily="34" charset="0"/>
              <a:buChar char="•"/>
            </a:pPr>
            <a:r>
              <a:rPr lang="en-US" dirty="0"/>
              <a:t>Workforce System staff</a:t>
            </a:r>
          </a:p>
          <a:p>
            <a:pPr marL="457200" indent="-457200">
              <a:buFont typeface="Arial" panose="020B0604020202020204" pitchFamily="34" charset="0"/>
              <a:buChar char="•"/>
            </a:pPr>
            <a:r>
              <a:rPr lang="en-US" dirty="0"/>
              <a:t>Employer</a:t>
            </a:r>
          </a:p>
          <a:p>
            <a:pPr marL="457200" indent="-457200">
              <a:buFont typeface="Arial" panose="020B0604020202020204" pitchFamily="34" charset="0"/>
              <a:buChar char="•"/>
            </a:pPr>
            <a:r>
              <a:rPr lang="en-US" dirty="0"/>
              <a:t>Educational Provider</a:t>
            </a:r>
          </a:p>
          <a:p>
            <a:pPr marL="457200" indent="-457200">
              <a:buFont typeface="Arial" panose="020B0604020202020204" pitchFamily="34" charset="0"/>
              <a:buChar char="•"/>
            </a:pPr>
            <a:r>
              <a:rPr lang="en-US" dirty="0"/>
              <a:t>Youth Provider</a:t>
            </a:r>
          </a:p>
          <a:p>
            <a:pPr marL="457200" indent="-457200">
              <a:buFont typeface="Arial" panose="020B0604020202020204" pitchFamily="34" charset="0"/>
              <a:buChar char="•"/>
            </a:pPr>
            <a:r>
              <a:rPr lang="en-US" dirty="0"/>
              <a:t>Foundation</a:t>
            </a:r>
          </a:p>
          <a:p>
            <a:pPr marL="457200" indent="-457200">
              <a:buFont typeface="Arial" panose="020B0604020202020204" pitchFamily="34" charset="0"/>
              <a:buChar char="•"/>
            </a:pPr>
            <a:r>
              <a:rPr lang="en-US" dirty="0"/>
              <a:t>Community-Based Organization</a:t>
            </a:r>
          </a:p>
          <a:p>
            <a:pPr marL="457200" indent="-457200">
              <a:buFont typeface="Arial" panose="020B0604020202020204" pitchFamily="34" charset="0"/>
              <a:buChar char="•"/>
            </a:pPr>
            <a:r>
              <a:rPr lang="en-US" dirty="0"/>
              <a:t>Others</a:t>
            </a:r>
          </a:p>
        </p:txBody>
      </p:sp>
      <p:sp>
        <p:nvSpPr>
          <p:cNvPr id="8" name="Slide Number Placeholder 7"/>
          <p:cNvSpPr>
            <a:spLocks noGrp="1"/>
          </p:cNvSpPr>
          <p:nvPr>
            <p:ph type="sldNum" sz="quarter" idx="10"/>
          </p:nvPr>
        </p:nvSpPr>
        <p:spPr/>
        <p:txBody>
          <a:bodyPr/>
          <a:lstStyle/>
          <a:p>
            <a:fld id="{78651A17-9376-40A4-9325-34268FB0E92D}" type="slidenum">
              <a:rPr lang="en-US" smtClean="0"/>
              <a:pPr/>
              <a:t>7</a:t>
            </a:fld>
            <a:endParaRPr lang="en-US" dirty="0"/>
          </a:p>
        </p:txBody>
      </p:sp>
    </p:spTree>
    <p:extLst>
      <p:ext uri="{BB962C8B-B14F-4D97-AF65-F5344CB8AC3E}">
        <p14:creationId xmlns:p14="http://schemas.microsoft.com/office/powerpoint/2010/main" val="36437009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Topics in the Series </a:t>
            </a:r>
          </a:p>
        </p:txBody>
      </p:sp>
      <p:sp>
        <p:nvSpPr>
          <p:cNvPr id="6" name="Text Placeholder 5">
            <a:extLst>
              <a:ext uri="{FF2B5EF4-FFF2-40B4-BE49-F238E27FC236}">
                <a16:creationId xmlns:a16="http://schemas.microsoft.com/office/drawing/2014/main" id="{78B34450-107A-4130-B52C-44C08A0ADA50}"/>
              </a:ext>
            </a:extLst>
          </p:cNvPr>
          <p:cNvSpPr>
            <a:spLocks noGrp="1"/>
          </p:cNvSpPr>
          <p:nvPr>
            <p:ph idx="1"/>
          </p:nvPr>
        </p:nvSpPr>
        <p:spPr/>
        <p:txBody>
          <a:bodyPr>
            <a:normAutofit/>
          </a:bodyPr>
          <a:lstStyle/>
          <a:p>
            <a:r>
              <a:rPr lang="en-US" b="1" dirty="0"/>
              <a:t>December 2017</a:t>
            </a:r>
            <a:endParaRPr lang="en-US" dirty="0"/>
          </a:p>
          <a:p>
            <a:pPr lvl="1"/>
            <a:r>
              <a:rPr lang="en-US" dirty="0"/>
              <a:t>Titles I &amp; II</a:t>
            </a:r>
          </a:p>
          <a:p>
            <a:r>
              <a:rPr lang="en-US" b="1" dirty="0"/>
              <a:t>January 2018</a:t>
            </a:r>
            <a:endParaRPr lang="en-US" dirty="0"/>
          </a:p>
          <a:p>
            <a:pPr lvl="1"/>
            <a:r>
              <a:rPr lang="en-US" dirty="0"/>
              <a:t>Mentoring</a:t>
            </a:r>
          </a:p>
        </p:txBody>
      </p:sp>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70</a:t>
            </a:fld>
            <a:endParaRPr lang="en-US" dirty="0"/>
          </a:p>
        </p:txBody>
      </p:sp>
    </p:spTree>
    <p:extLst>
      <p:ext uri="{BB962C8B-B14F-4D97-AF65-F5344CB8AC3E}">
        <p14:creationId xmlns:p14="http://schemas.microsoft.com/office/powerpoint/2010/main" val="632623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Ways to Engage and Connect: </a:t>
            </a:r>
            <a:br>
              <a:rPr lang="en-US" sz="2800" dirty="0"/>
            </a:br>
            <a:r>
              <a:rPr lang="en-US" sz="2800" dirty="0"/>
              <a:t>DOL and your colleagues need to hear from you!</a:t>
            </a:r>
          </a:p>
        </p:txBody>
      </p:sp>
      <p:sp>
        <p:nvSpPr>
          <p:cNvPr id="3" name="Content Placeholder 2"/>
          <p:cNvSpPr>
            <a:spLocks noGrp="1"/>
          </p:cNvSpPr>
          <p:nvPr>
            <p:ph idx="1"/>
          </p:nvPr>
        </p:nvSpPr>
        <p:spPr/>
        <p:txBody>
          <a:bodyPr>
            <a:normAutofit fontScale="92500" lnSpcReduction="10000"/>
          </a:bodyPr>
          <a:lstStyle/>
          <a:p>
            <a:r>
              <a:rPr lang="en-US" dirty="0"/>
              <a:t>1</a:t>
            </a:r>
            <a:r>
              <a:rPr lang="en-US" baseline="30000" dirty="0"/>
              <a:t>st</a:t>
            </a:r>
            <a:r>
              <a:rPr lang="en-US" dirty="0"/>
              <a:t> things 1</a:t>
            </a:r>
            <a:r>
              <a:rPr lang="en-US" baseline="30000" dirty="0"/>
              <a:t>st</a:t>
            </a:r>
            <a:r>
              <a:rPr lang="en-US" dirty="0"/>
              <a:t>: Become a GPS member and use the </a:t>
            </a:r>
            <a:r>
              <a:rPr lang="en-US" dirty="0">
                <a:hlinkClick r:id="rId2"/>
              </a:rPr>
              <a:t>Member Directory</a:t>
            </a:r>
            <a:endParaRPr lang="en-US" dirty="0"/>
          </a:p>
          <a:p>
            <a:r>
              <a:rPr lang="en-US" dirty="0"/>
              <a:t>Share your work </a:t>
            </a:r>
          </a:p>
          <a:p>
            <a:pPr lvl="1"/>
            <a:r>
              <a:rPr lang="en-US" dirty="0">
                <a:hlinkClick r:id="rId3"/>
              </a:rPr>
              <a:t>Submit a Resource on WorkforceGPS</a:t>
            </a:r>
            <a:r>
              <a:rPr lang="en-US" dirty="0"/>
              <a:t>.</a:t>
            </a:r>
          </a:p>
          <a:p>
            <a:pPr lvl="1"/>
            <a:r>
              <a:rPr lang="en-US" dirty="0"/>
              <a:t>Send us your lessons learned and successful strategies to share with the field to </a:t>
            </a:r>
            <a:r>
              <a:rPr lang="en-US" dirty="0">
                <a:hlinkClick r:id="rId4"/>
              </a:rPr>
              <a:t>youth.services@dol.gov</a:t>
            </a:r>
            <a:r>
              <a:rPr lang="en-US" dirty="0"/>
              <a:t> </a:t>
            </a:r>
          </a:p>
          <a:p>
            <a:r>
              <a:rPr lang="en-US" dirty="0"/>
              <a:t>Participate in </a:t>
            </a:r>
            <a:r>
              <a:rPr lang="en-US" dirty="0">
                <a:hlinkClick r:id="rId5"/>
              </a:rPr>
              <a:t>Discussion Threads</a:t>
            </a:r>
            <a:endParaRPr lang="en-US" dirty="0"/>
          </a:p>
          <a:p>
            <a:pPr lvl="1"/>
            <a:r>
              <a:rPr lang="en-US" dirty="0"/>
              <a:t>Youth Committees Successes and Lessons Learned: Share your good work and advance the field! </a:t>
            </a:r>
            <a:r>
              <a:rPr lang="en-US" dirty="0">
                <a:hlinkClick r:id="rId6"/>
              </a:rPr>
              <a:t>https://youth.workforcegps.org/discussions/Youth-Committees/2017/09/29/09/22/Coming-Together-at-the-Table</a:t>
            </a:r>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71</a:t>
            </a:fld>
            <a:endParaRPr lang="en-US" dirty="0"/>
          </a:p>
        </p:txBody>
      </p:sp>
    </p:spTree>
    <p:extLst>
      <p:ext uri="{BB962C8B-B14F-4D97-AF65-F5344CB8AC3E}">
        <p14:creationId xmlns:p14="http://schemas.microsoft.com/office/powerpoint/2010/main" val="7813465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normAutofit fontScale="70000" lnSpcReduction="20000"/>
          </a:bodyPr>
          <a:lstStyle/>
          <a:p>
            <a:r>
              <a:rPr lang="en-US" dirty="0"/>
              <a:t>Jinny Rietmann</a:t>
            </a:r>
          </a:p>
          <a:p>
            <a:pPr lvl="1"/>
            <a:r>
              <a:rPr lang="en-US" dirty="0"/>
              <a:t>Regional Youth Programs Coordinator</a:t>
            </a:r>
          </a:p>
          <a:p>
            <a:pPr lvl="2"/>
            <a:r>
              <a:rPr lang="en-US" dirty="0"/>
              <a:t>Workforce Development, Inc., Rochester, MN</a:t>
            </a:r>
          </a:p>
          <a:p>
            <a:pPr lvl="3"/>
            <a:r>
              <a:rPr lang="en-US" dirty="0"/>
              <a:t>JinnyRietmann@workforcedevelopmentinc.org</a:t>
            </a:r>
          </a:p>
          <a:p>
            <a:pPr lvl="4"/>
            <a:r>
              <a:rPr lang="en-US" dirty="0"/>
              <a:t>507-292-5165</a:t>
            </a:r>
          </a:p>
          <a:p>
            <a:r>
              <a:rPr lang="en-US" dirty="0">
                <a:effectLst/>
              </a:rPr>
              <a:t>Kimberly McCaffrey </a:t>
            </a:r>
            <a:endParaRPr lang="en-US" dirty="0"/>
          </a:p>
          <a:p>
            <a:pPr lvl="2"/>
            <a:r>
              <a:rPr lang="en-US" b="0" i="1" dirty="0"/>
              <a:t>Manager of Youth Services System  </a:t>
            </a:r>
          </a:p>
          <a:p>
            <a:pPr lvl="2"/>
            <a:r>
              <a:rPr lang="en-US" dirty="0"/>
              <a:t>Philadelphia Works, Inc. Philadelphia, PA </a:t>
            </a:r>
          </a:p>
          <a:p>
            <a:pPr lvl="3"/>
            <a:r>
              <a:rPr lang="en-US" dirty="0"/>
              <a:t>KMcCaffrey@philaworks.org</a:t>
            </a:r>
          </a:p>
          <a:p>
            <a:pPr lvl="4"/>
            <a:r>
              <a:rPr lang="en-US" dirty="0"/>
              <a:t>215-557-2805</a:t>
            </a:r>
          </a:p>
          <a:p>
            <a:r>
              <a:rPr lang="en-US" dirty="0">
                <a:effectLst/>
              </a:rPr>
              <a:t>Jessica Ku Kim</a:t>
            </a:r>
          </a:p>
          <a:p>
            <a:pPr lvl="1"/>
            <a:r>
              <a:rPr lang="en-US" dirty="0"/>
              <a:t>Special Projects Development Manager</a:t>
            </a:r>
          </a:p>
          <a:p>
            <a:pPr lvl="1"/>
            <a:r>
              <a:rPr lang="en-US" b="1" i="0" dirty="0"/>
              <a:t>South Bay Workforce Investment Board, Inc., Hawthorne, CA</a:t>
            </a:r>
          </a:p>
          <a:p>
            <a:pPr lvl="3"/>
            <a:r>
              <a:rPr lang="en-US" dirty="0"/>
              <a:t>jkim@sbwib.org </a:t>
            </a:r>
          </a:p>
          <a:p>
            <a:pPr lvl="4"/>
            <a:r>
              <a:rPr lang="en-US" dirty="0"/>
              <a:t>310-970-7700</a:t>
            </a:r>
          </a:p>
          <a:p>
            <a:r>
              <a:rPr lang="en-US" dirty="0">
                <a:effectLst/>
              </a:rPr>
              <a:t>Gabriela Goetz “Gaby”</a:t>
            </a:r>
          </a:p>
          <a:p>
            <a:pPr lvl="1"/>
            <a:r>
              <a:rPr lang="en-US" dirty="0"/>
              <a:t>Youth Program Manager</a:t>
            </a:r>
          </a:p>
          <a:p>
            <a:pPr lvl="2"/>
            <a:r>
              <a:rPr lang="en-US" dirty="0"/>
              <a:t>South Bay One-Stop Business &amp; Career Center, Hawthorne, CA</a:t>
            </a:r>
          </a:p>
          <a:p>
            <a:pPr lvl="3"/>
            <a:r>
              <a:rPr lang="en-US" dirty="0"/>
              <a:t>ggoetz@sbwib.org </a:t>
            </a:r>
          </a:p>
          <a:p>
            <a:pPr lvl="4"/>
            <a:r>
              <a:rPr lang="en-US" dirty="0"/>
              <a:t>310-680-3700</a:t>
            </a:r>
          </a:p>
        </p:txBody>
      </p:sp>
    </p:spTree>
    <p:extLst>
      <p:ext uri="{BB962C8B-B14F-4D97-AF65-F5344CB8AC3E}">
        <p14:creationId xmlns:p14="http://schemas.microsoft.com/office/powerpoint/2010/main" val="4245420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73</a:t>
            </a:fld>
            <a:endParaRPr lang="en-US" dirty="0"/>
          </a:p>
        </p:txBody>
      </p:sp>
    </p:spTree>
    <p:extLst>
      <p:ext uri="{BB962C8B-B14F-4D97-AF65-F5344CB8AC3E}">
        <p14:creationId xmlns:p14="http://schemas.microsoft.com/office/powerpoint/2010/main" val="2247786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74</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Does your local area have a youth committee? </a:t>
            </a:r>
          </a:p>
        </p:txBody>
      </p:sp>
      <p:sp>
        <p:nvSpPr>
          <p:cNvPr id="3" name="Content Placeholder 2"/>
          <p:cNvSpPr>
            <a:spLocks noGrp="1"/>
          </p:cNvSpPr>
          <p:nvPr>
            <p:ph idx="1"/>
          </p:nvPr>
        </p:nvSpPr>
        <p:spPr/>
        <p:txBody>
          <a:bodyPr/>
          <a:lstStyle/>
          <a:p>
            <a:r>
              <a:rPr lang="en-US" dirty="0"/>
              <a:t>Yes or No</a:t>
            </a:r>
          </a:p>
          <a:p>
            <a:endParaRPr lang="en-US" dirty="0"/>
          </a:p>
          <a:p>
            <a:r>
              <a:rPr lang="en-US" b="1" dirty="0">
                <a:solidFill>
                  <a:srgbClr val="C00000"/>
                </a:solidFill>
              </a:rPr>
              <a:t>Chat: </a:t>
            </a:r>
            <a:r>
              <a:rPr lang="en-US" dirty="0"/>
              <a:t>Please let us know in the chat the name or location of your youth committee</a:t>
            </a:r>
          </a:p>
          <a:p>
            <a:r>
              <a:rPr lang="en-US" dirty="0"/>
              <a:t>If you have one, how long has it been operational?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8</a:t>
            </a:fld>
            <a:endParaRPr lang="en-US" dirty="0"/>
          </a:p>
        </p:txBody>
      </p:sp>
    </p:spTree>
    <p:extLst>
      <p:ext uri="{BB962C8B-B14F-4D97-AF65-F5344CB8AC3E}">
        <p14:creationId xmlns:p14="http://schemas.microsoft.com/office/powerpoint/2010/main" val="428278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Youth Committee</a:t>
            </a:r>
          </a:p>
        </p:txBody>
      </p:sp>
      <p:sp>
        <p:nvSpPr>
          <p:cNvPr id="3" name="Content Placeholder 2"/>
          <p:cNvSpPr>
            <a:spLocks noGrp="1"/>
          </p:cNvSpPr>
          <p:nvPr>
            <p:ph idx="1"/>
          </p:nvPr>
        </p:nvSpPr>
        <p:spPr/>
        <p:txBody>
          <a:bodyPr/>
          <a:lstStyle/>
          <a:p>
            <a:r>
              <a:rPr lang="en-US" dirty="0"/>
              <a:t>Provide information and assist with planning, operational, and other issues relating to the provision of services to youth</a:t>
            </a:r>
          </a:p>
        </p:txBody>
      </p:sp>
      <p:sp>
        <p:nvSpPr>
          <p:cNvPr id="4" name="Slide Number Placeholder 3"/>
          <p:cNvSpPr>
            <a:spLocks noGrp="1"/>
          </p:cNvSpPr>
          <p:nvPr>
            <p:ph type="sldNum" sz="quarter" idx="10"/>
          </p:nvPr>
        </p:nvSpPr>
        <p:spPr/>
        <p:txBody>
          <a:bodyPr/>
          <a:lstStyle/>
          <a:p>
            <a:fld id="{706D636C-90A3-4979-BA37-BAB384B22101}" type="slidenum">
              <a:rPr lang="en-US" smtClean="0"/>
              <a:pPr/>
              <a:t>9</a:t>
            </a:fld>
            <a:endParaRPr lang="en-US" dirty="0"/>
          </a:p>
        </p:txBody>
      </p:sp>
    </p:spTree>
    <p:extLst>
      <p:ext uri="{BB962C8B-B14F-4D97-AF65-F5344CB8AC3E}">
        <p14:creationId xmlns:p14="http://schemas.microsoft.com/office/powerpoint/2010/main" val="1356912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ming Together at the Table&amp;quot;&quot;/&gt;&lt;property id=&quot;20307&quot; value=&quot;287&quot;/&gt;&lt;/object&gt;&lt;object type=&quot;3&quot; unique_id=&quot;10004&quot;&gt;&lt;property id=&quot;20148&quot; value=&quot;5&quot;/&gt;&lt;property id=&quot;20300&quot; value=&quot;Slide 2&quot;/&gt;&lt;property id=&quot;20307&quot; value=&quot;392&quot;/&gt;&lt;/object&gt;&lt;object type=&quot;3&quot; unique_id=&quot;10005&quot;&gt;&lt;property id=&quot;20148&quot; value=&quot;5&quot;/&gt;&lt;property id=&quot;20300&quot; value=&quot;Slide 3&quot;/&gt;&lt;property id=&quot;20307&quot; value=&quot;280&quot;/&gt;&lt;/object&gt;&lt;object type=&quot;3&quot; unique_id=&quot;10006&quot;&gt;&lt;property id=&quot;20148&quot; value=&quot;5&quot;/&gt;&lt;property id=&quot;20300&quot; value=&quot;Slide 4&quot;/&gt;&lt;property id=&quot;20307&quot; value=&quot;324&quot;/&gt;&lt;/object&gt;&lt;object type=&quot;3&quot; unique_id=&quot;10007&quot;&gt;&lt;property id=&quot;20148&quot; value=&quot;5&quot;/&gt;&lt;property id=&quot;20300&quot; value=&quot;Slide 5&quot;/&gt;&lt;property id=&quot;20307&quot; value=&quot;323&quot;/&gt;&lt;/object&gt;&lt;object type=&quot;3&quot; unique_id=&quot;10008&quot;&gt;&lt;property id=&quot;20148&quot; value=&quot;5&quot;/&gt;&lt;property id=&quot;20300&quot; value=&quot;Slide 6 - &amp;quot;Objectives&amp;quot;&quot;/&gt;&lt;property id=&quot;20307&quot; value=&quot;393&quot;/&gt;&lt;/object&gt;&lt;object type=&quot;3&quot; unique_id=&quot;10009&quot;&gt;&lt;property id=&quot;20148&quot; value=&quot;5&quot;/&gt;&lt;property id=&quot;20300&quot; value=&quot;Slide 7 - &amp;quot;What is your role in the Workforce System? &amp;quot;&quot;/&gt;&lt;property id=&quot;20307&quot; value=&quot;394&quot;/&gt;&lt;/object&gt;&lt;object type=&quot;3&quot; unique_id=&quot;10010&quot;&gt;&lt;property id=&quot;20148&quot; value=&quot;5&quot;/&gt;&lt;property id=&quot;20300&quot; value=&quot;Slide 8 - &amp;quot;Does your local area have a youth committee? &amp;quot;&quot;/&gt;&lt;property id=&quot;20307&quot; value=&quot;395&quot;/&gt;&lt;/object&gt;&lt;object type=&quot;3&quot; unique_id=&quot;10011&quot;&gt;&lt;property id=&quot;20148&quot; value=&quot;5&quot;/&gt;&lt;property id=&quot;20300&quot; value=&quot;Slide 9 - &amp;quot;Role of the Youth Committee&amp;quot;&quot;/&gt;&lt;property id=&quot;20307&quot; value=&quot;396&quot;/&gt;&lt;/object&gt;&lt;object type=&quot;3&quot; unique_id=&quot;10012&quot;&gt;&lt;property id=&quot;20148&quot; value=&quot;5&quot;/&gt;&lt;property id=&quot;20300&quot; value=&quot;Slide 10 - &amp;quot;Youth Committees under WIOA&amp;quot;&quot;/&gt;&lt;property id=&quot;20307&quot; value=&quot;397&quot;/&gt;&lt;/object&gt;&lt;object type=&quot;3&quot; unique_id=&quot;10013&quot;&gt;&lt;property id=&quot;20148&quot; value=&quot;5&quot;/&gt;&lt;property id=&quot;20300&quot; value=&quot;Slide 11 - &amp;quot;Final Regulations at 20 CFR 681.100&amp;quot;&quot;/&gt;&lt;property id=&quot;20307&quot; value=&quot;398&quot;/&gt;&lt;/object&gt;&lt;object type=&quot;3&quot; unique_id=&quot;10014&quot;&gt;&lt;property id=&quot;20148&quot; value=&quot;5&quot;/&gt;&lt;property id=&quot;20300&quot; value=&quot;Slide 12 - &amp;quot;Guidance &amp;quot;&quot;/&gt;&lt;property id=&quot;20307&quot; value=&quot;399&quot;/&gt;&lt;/object&gt;&lt;object type=&quot;3&quot; unique_id=&quot;10015&quot;&gt;&lt;property id=&quot;20148&quot; value=&quot;5&quot;/&gt;&lt;property id=&quot;20300&quot; value=&quot;Slide 13 - &amp;quot;What are critical activities for a Youth Committee&amp;quot;&quot;/&gt;&lt;property id=&quot;20307&quot; value=&quot;400&quot;/&gt;&lt;/object&gt;&lt;object type=&quot;3&quot; unique_id=&quot;10016&quot;&gt;&lt;property id=&quot;20148&quot; value=&quot;5&quot;/&gt;&lt;property id=&quot;20300&quot; value=&quot;Slide 14 - &amp;quot;Take Action&amp;quot;&quot;/&gt;&lt;property id=&quot;20307&quot; value=&quot;401&quot;/&gt;&lt;/object&gt;&lt;object type=&quot;3&quot; unique_id=&quot;10017&quot;&gt;&lt;property id=&quot;20148&quot; value=&quot;5&quot;/&gt;&lt;property id=&quot;20300&quot; value=&quot;Slide 15 - &amp;quot;Key Players In Action&amp;quot;&quot;/&gt;&lt;property id=&quot;20307&quot; value=&quot;402&quot;/&gt;&lt;/object&gt;&lt;object type=&quot;3&quot; unique_id=&quot;10018&quot;&gt;&lt;property id=&quot;20148&quot; value=&quot;5&quot;/&gt;&lt;property id=&quot;20300&quot; value=&quot;Slide 16 - &amp;quot;Why did you keep your Youth Committee? &amp;quot;&quot;/&gt;&lt;property id=&quot;20307&quot; value=&quot;295&quot;/&gt;&lt;/object&gt;&lt;object type=&quot;3&quot; unique_id=&quot;10019&quot;&gt;&lt;property id=&quot;20148&quot; value=&quot;5&quot;/&gt;&lt;property id=&quot;20300&quot; value=&quot;Slide 17&quot;/&gt;&lt;property id=&quot;20307&quot; value=&quot;326&quot;/&gt;&lt;/object&gt;&lt;object type=&quot;3&quot; unique_id=&quot;10020&quot;&gt;&lt;property id=&quot;20148&quot; value=&quot;5&quot;/&gt;&lt;property id=&quot;20300&quot; value=&quot;Slide 18 - &amp;quot;Philadelphia, PA &amp;quot;&quot;/&gt;&lt;property id=&quot;20307&quot; value=&quot;409&quot;/&gt;&lt;/object&gt;&lt;object type=&quot;3&quot; unique_id=&quot;10021&quot;&gt;&lt;property id=&quot;20148&quot; value=&quot;5&quot;/&gt;&lt;property id=&quot;20300&quot; value=&quot;Slide 19&quot;/&gt;&lt;property id=&quot;20307&quot; value=&quot;410&quot;/&gt;&lt;/object&gt;&lt;object type=&quot;3&quot; unique_id=&quot;10022&quot;&gt;&lt;property id=&quot;20148&quot; value=&quot;5&quot;/&gt;&lt;property id=&quot;20300&quot; value=&quot;Slide 20 - &amp;quot;Youth Standing Committee History- Philadelphia&amp;quot;&quot;/&gt;&lt;property id=&quot;20307&quot; value=&quot;327&quot;/&gt;&lt;/object&gt;&lt;object type=&quot;3&quot; unique_id=&quot;10023&quot;&gt;&lt;property id=&quot;20148&quot; value=&quot;5&quot;/&gt;&lt;property id=&quot;20300&quot; value=&quot;Slide 21 - &amp;quot;Why Establish a Youth Committee-Philadelphia&amp;quot;&quot;/&gt;&lt;property id=&quot;20307&quot; value=&quot;336&quot;/&gt;&lt;/object&gt;&lt;object type=&quot;3&quot; unique_id=&quot;10024&quot;&gt;&lt;property id=&quot;20148&quot; value=&quot;5&quot;/&gt;&lt;property id=&quot;20300&quot; value=&quot;Slide 22&quot;/&gt;&lt;property id=&quot;20307&quot; value=&quot;328&quot;/&gt;&lt;/object&gt;&lt;object type=&quot;3&quot; unique_id=&quot;10025&quot;&gt;&lt;property id=&quot;20148&quot; value=&quot;5&quot;/&gt;&lt;property id=&quot;20300&quot; value=&quot;Slide 23&quot;/&gt;&lt;property id=&quot;20307&quot; value=&quot;329&quot;/&gt;&lt;/object&gt;&lt;object type=&quot;3&quot; unique_id=&quot;10026&quot;&gt;&lt;property id=&quot;20148&quot; value=&quot;5&quot;/&gt;&lt;property id=&quot;20300&quot; value=&quot;Slide 24 - &amp;quot;SBWIB Youth Stakeholders&amp;quot;&quot;/&gt;&lt;property id=&quot;20307&quot; value=&quot;330&quot;/&gt;&lt;/object&gt;&lt;object type=&quot;3&quot; unique_id=&quot;10027&quot;&gt;&lt;property id=&quot;20148&quot; value=&quot;5&quot;/&gt;&lt;property id=&quot;20300&quot; value=&quot;Slide 25 - &amp;quot;Transition to Youth Committees- SBWIB&amp;quot;&quot;/&gt;&lt;property id=&quot;20307&quot; value=&quot;339&quot;/&gt;&lt;/object&gt;&lt;object type=&quot;3&quot; unique_id=&quot;10028&quot;&gt;&lt;property id=&quot;20148&quot; value=&quot;5&quot;/&gt;&lt;property id=&quot;20300&quot; value=&quot;Slide 26 - &amp;quot;Diversity Within the Region SBWIB&amp;quot;&quot;/&gt;&lt;property id=&quot;20307&quot; value=&quot;331&quot;/&gt;&lt;/object&gt;&lt;object type=&quot;3&quot; unique_id=&quot;10029&quot;&gt;&lt;property id=&quot;20148&quot; value=&quot;5&quot;/&gt;&lt;property id=&quot;20300&quot; value=&quot;Slide 27 - &amp;quot;Started with the Youth Council- SBWIB&amp;quot;&quot;/&gt;&lt;property id=&quot;20307&quot; value=&quot;338&quot;/&gt;&lt;/object&gt;&lt;object type=&quot;3&quot; unique_id=&quot;10030&quot;&gt;&lt;property id=&quot;20148&quot; value=&quot;5&quot;/&gt;&lt;property id=&quot;20300&quot; value=&quot;Slide 28 - &amp;quot;SE Minnesota &amp;quot;&quot;/&gt;&lt;property id=&quot;20307&quot; value=&quot;332&quot;/&gt;&lt;/object&gt;&lt;object type=&quot;3&quot; unique_id=&quot;10031&quot;&gt;&lt;property id=&quot;20148&quot; value=&quot;5&quot;/&gt;&lt;property id=&quot;20300&quot; value=&quot;Slide 29 - &amp;quot;SE MN Workforce Development, Inc.&amp;quot;&quot;/&gt;&lt;property id=&quot;20307&quot; value=&quot;333&quot;/&gt;&lt;/object&gt;&lt;object type=&quot;3&quot; unique_id=&quot;10032&quot;&gt;&lt;property id=&quot;20148&quot; value=&quot;5&quot;/&gt;&lt;property id=&quot;20300&quot; value=&quot;Slide 30 - &amp;quot;SE MN Workforce Development Board&amp;quot;&quot;/&gt;&lt;property id=&quot;20307&quot; value=&quot;334&quot;/&gt;&lt;/object&gt;&lt;object type=&quot;3&quot; unique_id=&quot;10033&quot;&gt;&lt;property id=&quot;20148&quot; value=&quot;5&quot;/&gt;&lt;property id=&quot;20300&quot; value=&quot;Slide 31 - &amp;quot;History of Youth Council- SE MN &amp;quot;&quot;/&gt;&lt;property id=&quot;20307&quot; value=&quot;341&quot;/&gt;&lt;/object&gt;&lt;object type=&quot;3&quot; unique_id=&quot;10034&quot;&gt;&lt;property id=&quot;20148&quot; value=&quot;5&quot;/&gt;&lt;property id=&quot;20300&quot; value=&quot;Slide 32&quot;/&gt;&lt;property id=&quot;20307&quot; value=&quot;342&quot;/&gt;&lt;/object&gt;&lt;object type=&quot;3&quot; unique_id=&quot;10035&quot;&gt;&lt;property id=&quot;20148&quot; value=&quot;5&quot;/&gt;&lt;property id=&quot;20300&quot; value=&quot;Slide 33 - &amp;quot;What are your most challenging issues with transitioning or establishing your youth committee, if any? &amp;quot;&quot;/&gt;&lt;property id=&quot;20307&quot; value=&quot;262&quot;/&gt;&lt;/object&gt;&lt;object type=&quot;3&quot; unique_id=&quot;10036&quot;&gt;&lt;property id=&quot;20148&quot; value=&quot;5&quot;/&gt;&lt;property id=&quot;20300&quot; value=&quot;Slide 34 - &amp;quot;Youth Committee Challenges- Philadelphia&amp;quot;&quot;/&gt;&lt;property id=&quot;20307&quot; value=&quot;344&quot;/&gt;&lt;/object&gt;&lt;object type=&quot;3&quot; unique_id=&quot;10037&quot;&gt;&lt;property id=&quot;20148&quot; value=&quot;5&quot;/&gt;&lt;property id=&quot;20300&quot; value=&quot;Slide 35 - &amp;quot;Youth Committee Challenges - SBWIB&amp;quot;&quot;/&gt;&lt;property id=&quot;20307&quot; value=&quot;411&quot;/&gt;&lt;/object&gt;&lt;object type=&quot;3&quot; unique_id=&quot;10038&quot;&gt;&lt;property id=&quot;20148&quot; value=&quot;5&quot;/&gt;&lt;property id=&quot;20300&quot; value=&quot;Slide 36 - &amp;quot;Youth Committee Challenges- SE MN&amp;quot;&quot;/&gt;&lt;property id=&quot;20307&quot; value=&quot;345&quot;/&gt;&lt;/object&gt;&lt;object type=&quot;3&quot; unique_id=&quot;10039&quot;&gt;&lt;property id=&quot;20148&quot; value=&quot;5&quot;/&gt;&lt;property id=&quot;20300&quot; value=&quot;Slide 37 - &amp;quot;Chat: What are your youth committee’s strengths?&amp;quot;&quot;/&gt;&lt;property id=&quot;20307&quot; value=&quot;303&quot;/&gt;&lt;/object&gt;&lt;object type=&quot;3&quot; unique_id=&quot;10040&quot;&gt;&lt;property id=&quot;20148&quot; value=&quot;5&quot;/&gt;&lt;property id=&quot;20300&quot; value=&quot;Slide 38 - &amp;quot;Youth Committee Strengths - Philadelphia&amp;quot;&quot;/&gt;&lt;property id=&quot;20307&quot; value=&quot;347&quot;/&gt;&lt;/object&gt;&lt;object type=&quot;3&quot; unique_id=&quot;10041&quot;&gt;&lt;property id=&quot;20148&quot; value=&quot;5&quot;/&gt;&lt;property id=&quot;20300&quot; value=&quot;Slide 39 - &amp;quot;Youth Committee Strengths - Philadelphia&amp;quot;&quot;/&gt;&lt;property id=&quot;20307&quot; value=&quot;348&quot;/&gt;&lt;/object&gt;&lt;object type=&quot;3&quot; unique_id=&quot;10042&quot;&gt;&lt;property id=&quot;20148&quot; value=&quot;5&quot;/&gt;&lt;property id=&quot;20300&quot; value=&quot;Slide 40 - &amp;quot;Youth Committee Strengths - SBWIB&amp;quot;&quot;/&gt;&lt;property id=&quot;20307&quot; value=&quot;407&quot;/&gt;&lt;/object&gt;&lt;object type=&quot;3&quot; unique_id=&quot;10043&quot;&gt;&lt;property id=&quot;20148&quot; value=&quot;5&quot;/&gt;&lt;property id=&quot;20300&quot; value=&quot;Slide 41 - &amp;quot;Youth Council Composition Includes all 11 Cities- SBWIB&amp;quot;&quot;/&gt;&lt;property id=&quot;20307&quot; value=&quot;350&quot;/&gt;&lt;/object&gt;&lt;object type=&quot;3&quot; unique_id=&quot;10044&quot;&gt;&lt;property id=&quot;20148&quot; value=&quot;5&quot;/&gt;&lt;property id=&quot;20300&quot; value=&quot;Slide 42 - &amp;quot;Meeting Structure Formula SBWIB&amp;quot;&quot;/&gt;&lt;property id=&quot;20307&quot; value=&quot;351&quot;/&gt;&lt;/object&gt;&lt;object type=&quot;3&quot; unique_id=&quot;10045&quot;&gt;&lt;property id=&quot;20148&quot; value=&quot;5&quot;/&gt;&lt;property id=&quot;20300&quot; value=&quot;Slide 43 - &amp;quot;SBWIB Partnership Approach&amp;quot;&quot;/&gt;&lt;property id=&quot;20307&quot; value=&quot;352&quot;/&gt;&lt;/object&gt;&lt;object type=&quot;3&quot; unique_id=&quot;10046&quot;&gt;&lt;property id=&quot;20148&quot; value=&quot;5&quot;/&gt;&lt;property id=&quot;20300&quot; value=&quot;Slide 44 - &amp;quot;Youth Advisory Council Strengths-  SE MN&amp;quot;&quot;/&gt;&lt;property id=&quot;20307&quot; value=&quot;353&quot;/&gt;&lt;/object&gt;&lt;object type=&quot;3&quot; unique_id=&quot;10047&quot;&gt;&lt;property id=&quot;20148&quot; value=&quot;5&quot;/&gt;&lt;property id=&quot;20300&quot; value=&quot;Slide 45 - &amp;quot;Chat: What are your employer engagement strategies? &amp;quot;&quot;/&gt;&lt;property id=&quot;20307&quot; value=&quot;299&quot;/&gt;&lt;/object&gt;&lt;object type=&quot;3&quot; unique_id=&quot;10048&quot;&gt;&lt;property id=&quot;20148&quot; value=&quot;5&quot;/&gt;&lt;property id=&quot;20300&quot; value=&quot;Slide 46 - &amp;quot;Employment Engagement Strategies- Philadelphia&amp;quot;&quot;/&gt;&lt;property id=&quot;20307&quot; value=&quot;355&quot;/&gt;&lt;/object&gt;&lt;object type=&quot;3&quot; unique_id=&quot;10049&quot;&gt;&lt;property id=&quot;20148&quot; value=&quot;5&quot;/&gt;&lt;property id=&quot;20300&quot; value=&quot;Slide 47 - &amp;quot;Employment Engagement Strategies - SBWIB&amp;quot;&quot;/&gt;&lt;property id=&quot;20307&quot; value=&quot;357&quot;/&gt;&lt;/object&gt;&lt;object type=&quot;3&quot; unique_id=&quot;10050&quot;&gt;&lt;property id=&quot;20148&quot; value=&quot;5&quot;/&gt;&lt;property id=&quot;20300&quot; value=&quot;Slide 48 - &amp;quot;Blueprint for Workplace Success SBWIB&amp;quot;&quot;/&gt;&lt;property id=&quot;20307&quot; value=&quot;358&quot;/&gt;&lt;/object&gt;&lt;object type=&quot;3&quot; unique_id=&quot;10051&quot;&gt;&lt;property id=&quot;20148&quot; value=&quot;5&quot;/&gt;&lt;property id=&quot;20300&quot; value=&quot;Slide 49 - &amp;quot;BLUEPRINT FOR WORKPLACE SUCCESS JOB FAIR&amp;quot;&quot;/&gt;&lt;property id=&quot;20307&quot; value=&quot;412&quot;/&gt;&lt;/object&gt;&lt;object type=&quot;3&quot; unique_id=&quot;10052&quot;&gt;&lt;property id=&quot;20148&quot; value=&quot;5&quot;/&gt;&lt;property id=&quot;20300&quot; value=&quot;Slide 50 - &amp;quot;Role of Employers – SE MN&amp;quot;&quot;/&gt;&lt;property id=&quot;20307&quot; value=&quot;363&quot;/&gt;&lt;/object&gt;&lt;object type=&quot;3&quot; unique_id=&quot;10053&quot;&gt;&lt;property id=&quot;20148&quot; value=&quot;5&quot;/&gt;&lt;property id=&quot;20300&quot; value=&quot;Slide 51 - &amp;quot;Chat: Share your strategies for leveraging community resources? &amp;quot;&quot;/&gt;&lt;property id=&quot;20307&quot; value=&quot;305&quot;/&gt;&lt;/object&gt;&lt;object type=&quot;3&quot; unique_id=&quot;10054&quot;&gt;&lt;property id=&quot;20148&quot; value=&quot;5&quot;/&gt;&lt;property id=&quot;20300&quot; value=&quot;Slide 52 - &amp;quot;Leveraging Resources &amp;amp; Partner Connections - Philadelphia&amp;quot;&quot;/&gt;&lt;property id=&quot;20307&quot; value=&quot;371&quot;/&gt;&lt;/object&gt;&lt;object type=&quot;3&quot; unique_id=&quot;10055&quot;&gt;&lt;property id=&quot;20148&quot; value=&quot;5&quot;/&gt;&lt;property id=&quot;20300&quot; value=&quot;Slide 53 - &amp;quot;Leveraging Resources - SBWIB&amp;quot;&quot;/&gt;&lt;property id=&quot;20307&quot; value=&quot;413&quot;/&gt;&lt;/object&gt;&lt;object type=&quot;3&quot; unique_id=&quot;10056&quot;&gt;&lt;property id=&quot;20148&quot; value=&quot;5&quot;/&gt;&lt;property id=&quot;20300&quot; value=&quot;Slide 54&quot;/&gt;&lt;property id=&quot;20307&quot; value=&quot;414&quot;/&gt;&lt;/object&gt;&lt;object type=&quot;3&quot; unique_id=&quot;10057&quot;&gt;&lt;property id=&quot;20148&quot; value=&quot;5&quot;/&gt;&lt;property id=&quot;20300&quot; value=&quot;Slide 55&quot;/&gt;&lt;property id=&quot;20307&quot; value=&quot;415&quot;/&gt;&lt;/object&gt;&lt;object type=&quot;3&quot; unique_id=&quot;10058&quot;&gt;&lt;property id=&quot;20148&quot; value=&quot;5&quot;/&gt;&lt;property id=&quot;20300&quot; value=&quot;Slide 56 - &amp;quot;Strategies- SE MN How to leverage community resources and engage employers?&amp;quot;&quot;/&gt;&lt;property id=&quot;20307&quot; value=&quot;404&quot;/&gt;&lt;/object&gt;&lt;object type=&quot;3&quot; unique_id=&quot;10059&quot;&gt;&lt;property id=&quot;20148&quot; value=&quot;5&quot;/&gt;&lt;property id=&quot;20300&quot; value=&quot;Slide 57 - &amp;quot;Leveraging Resources:  SE Minnesota Youth Career Pathways&amp;quot;&quot;/&gt;&lt;property id=&quot;20307&quot; value=&quot;375&quot;/&gt;&lt;/object&gt;&lt;object type=&quot;3&quot; unique_id=&quot;10060&quot;&gt;&lt;property id=&quot;20148&quot; value=&quot;5&quot;/&gt;&lt;property id=&quot;20300&quot; value=&quot;Slide 58 - &amp;quot;Emerging Leaders Road Map- SE MN&amp;quot;&quot;/&gt;&lt;property id=&quot;20307&quot; value=&quot;376&quot;/&gt;&lt;/object&gt;&lt;object type=&quot;3&quot; unique_id=&quot;10061&quot;&gt;&lt;property id=&quot;20148&quot; value=&quot;5&quot;/&gt;&lt;property id=&quot;20300&quot; value=&quot;Slide 59 - &amp;quot;Bridges to Healthcare –  SE MN  (Olmsted County)&amp;quot;&quot;/&gt;&lt;property id=&quot;20307&quot; value=&quot;377&quot;/&gt;&lt;/object&gt;&lt;object type=&quot;3&quot; unique_id=&quot;10062&quot;&gt;&lt;property id=&quot;20148&quot; value=&quot;5&quot;/&gt;&lt;property id=&quot;20300&quot; value=&quot;Slide 60 - &amp;quot;Albert Lea Apprenticeship Program  (Freeborn County)- SE MN &amp;quot;&quot;/&gt;&lt;property id=&quot;20307&quot; value=&quot;380&quot;/&gt;&lt;/object&gt;&lt;object type=&quot;3&quot; unique_id=&quot;10063&quot;&gt;&lt;property id=&quot;20148&quot; value=&quot;5&quot;/&gt;&lt;property id=&quot;20300&quot; value=&quot;Slide 61 - &amp;quot;Strategies to improve service delivery for out-of-school youth? &amp;quot;&quot;/&gt;&lt;property id=&quot;20307&quot; value=&quot;406&quot;/&gt;&lt;/object&gt;&lt;object type=&quot;3&quot; unique_id=&quot;10064&quot;&gt;&lt;property id=&quot;20148&quot; value=&quot;5&quot;/&gt;&lt;property id=&quot;20300&quot; value=&quot;Slide 62 - &amp;quot;Strategies to Improve OSY Service Delivery - Philadelphia&amp;quot;&quot;/&gt;&lt;property id=&quot;20307&quot; value=&quot;384&quot;/&gt;&lt;/object&gt;&lt;object type=&quot;3&quot; unique_id=&quot;10065&quot;&gt;&lt;property id=&quot;20148&quot; value=&quot;5&quot;/&gt;&lt;property id=&quot;20300&quot; value=&quot;Slide 63 - &amp;quot;Improving Service Delivery Through Earn and Learn Models - SBWIB&amp;quot;&quot;/&gt;&lt;property id=&quot;20307&quot; value=&quot;416&quot;/&gt;&lt;/object&gt;&lt;object type=&quot;3&quot; unique_id=&quot;10066&quot;&gt;&lt;property id=&quot;20148&quot; value=&quot;5&quot;/&gt;&lt;property id=&quot;20300&quot; value=&quot;Slide 64 - &amp;quot;Improving Service Delivery Through Earn and Learn Models - SBWIB&amp;quot;&quot;/&gt;&lt;property id=&quot;20307&quot; value=&quot;417&quot;/&gt;&lt;/object&gt;&lt;object type=&quot;3&quot; unique_id=&quot;10067&quot;&gt;&lt;property id=&quot;20148&quot; value=&quot;5&quot;/&gt;&lt;property id=&quot;20300&quot; value=&quot;Slide 65 - &amp;quot;Improving Service Delivery Through Partners - SBWIB&amp;quot;&quot;/&gt;&lt;property id=&quot;20307&quot; value=&quot;418&quot;/&gt;&lt;/object&gt;&lt;object type=&quot;3&quot; unique_id=&quot;10068&quot;&gt;&lt;property id=&quot;20148&quot; value=&quot;5&quot;/&gt;&lt;property id=&quot;20300&quot; value=&quot;Slide 66 - &amp;quot;Strategies to improve service delivery to OSY- SE MN &amp;quot;&quot;/&gt;&lt;property id=&quot;20307&quot; value=&quot;385&quot;/&gt;&lt;/object&gt;&lt;object type=&quot;3&quot; unique_id=&quot;10069&quot;&gt;&lt;property id=&quot;20148&quot; value=&quot;5&quot;/&gt;&lt;property id=&quot;20300&quot; value=&quot;Slide 67 - &amp;quot;Success in serving OSY - SE MN &amp;quot;&quot;/&gt;&lt;property id=&quot;20307&quot; value=&quot;386&quot;/&gt;&lt;/object&gt;&lt;object type=&quot;3&quot; unique_id=&quot;10070&quot;&gt;&lt;property id=&quot;20148&quot; value=&quot;5&quot;/&gt;&lt;property id=&quot;20300&quot; value=&quot;Slide 68 - &amp;quot;Lessons of Effective practices&amp;quot;&quot;/&gt;&lt;property id=&quot;20307&quot; value=&quot;263&quot;/&gt;&lt;/object&gt;&lt;object type=&quot;3&quot; unique_id=&quot;10071&quot;&gt;&lt;property id=&quot;20148&quot; value=&quot;5&quot;/&gt;&lt;property id=&quot;20300&quot; value=&quot;Slide 69&quot;/&gt;&lt;property id=&quot;20307&quot; value=&quot;284&quot;/&gt;&lt;/object&gt;&lt;object type=&quot;3&quot; unique_id=&quot;10072&quot;&gt;&lt;property id=&quot;20148&quot; value=&quot;5&quot;/&gt;&lt;property id=&quot;20300&quot; value=&quot;Slide 70 - &amp;quot;Upcoming Topics in the Series &amp;quot;&quot;/&gt;&lt;property id=&quot;20307&quot; value=&quot;277&quot;/&gt;&lt;/object&gt;&lt;object type=&quot;3&quot; unique_id=&quot;10073&quot;&gt;&lt;property id=&quot;20148&quot; value=&quot;5&quot;/&gt;&lt;property id=&quot;20300&quot; value=&quot;Slide 71 - &amp;quot;Ways to Engage and Connect:  DOL and your colleagues need to hear from you!&amp;quot;&quot;/&gt;&lt;property id=&quot;20307&quot; value=&quot;302&quot;/&gt;&lt;/object&gt;&lt;object type=&quot;3&quot; unique_id=&quot;10074&quot;&gt;&lt;property id=&quot;20148&quot; value=&quot;5&quot;/&gt;&lt;property id=&quot;20300&quot; value=&quot;Slide 72&quot;/&gt;&lt;property id=&quot;20307&quot; value=&quot;275&quot;/&gt;&lt;/object&gt;&lt;object type=&quot;3&quot; unique_id=&quot;10075&quot;&gt;&lt;property id=&quot;20148&quot; value=&quot;5&quot;/&gt;&lt;property id=&quot;20300&quot; value=&quot;Slide 73&quot;/&gt;&lt;property id=&quot;20307&quot; value=&quot;307&quot;/&gt;&lt;/object&gt;&lt;object type=&quot;3&quot; unique_id=&quot;10076&quot;&gt;&lt;property id=&quot;20148&quot; value=&quot;5&quot;/&gt;&lt;property id=&quot;20300&quot; value=&quot;Slide 74&quot;/&gt;&lt;property id=&quot;20307&quot; value=&quot;282&quot;/&gt;&lt;/object&gt;&lt;/object&gt;&lt;object type=&quot;8&quot; unique_id=&quot;10152&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5671</TotalTime>
  <Words>3546</Words>
  <Application>Microsoft Office PowerPoint</Application>
  <PresentationFormat>On-screen Show (4:3)</PresentationFormat>
  <Paragraphs>489</Paragraphs>
  <Slides>74</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74</vt:i4>
      </vt:variant>
    </vt:vector>
  </HeadingPairs>
  <TitlesOfParts>
    <vt:vector size="87" baseType="lpstr">
      <vt:lpstr>Arial</vt:lpstr>
      <vt:lpstr>Arial Black</vt:lpstr>
      <vt:lpstr>Calibri</vt:lpstr>
      <vt:lpstr>Impact</vt:lpstr>
      <vt:lpstr>Tahoma</vt:lpstr>
      <vt:lpstr>Times New Roman</vt:lpstr>
      <vt:lpstr>Verdana</vt:lpstr>
      <vt:lpstr>Webdings</vt:lpstr>
      <vt:lpstr>Wingdings</vt:lpstr>
      <vt:lpstr>Wingdings 2</vt:lpstr>
      <vt:lpstr>Wingdings 3</vt:lpstr>
      <vt:lpstr>Standard Slides</vt:lpstr>
      <vt:lpstr>Interactive Slides</vt:lpstr>
      <vt:lpstr>Coming Together at the Table</vt:lpstr>
      <vt:lpstr>PowerPoint Presentation</vt:lpstr>
      <vt:lpstr>PowerPoint Presentation</vt:lpstr>
      <vt:lpstr>PowerPoint Presentation</vt:lpstr>
      <vt:lpstr>PowerPoint Presentation</vt:lpstr>
      <vt:lpstr>Objectives</vt:lpstr>
      <vt:lpstr>What is your role in the Workforce System? </vt:lpstr>
      <vt:lpstr>Does your local area have a youth committee? </vt:lpstr>
      <vt:lpstr>Role of the Youth Committee</vt:lpstr>
      <vt:lpstr>Youth Committees under WIOA</vt:lpstr>
      <vt:lpstr>Final Regulations at 20 CFR 681.100</vt:lpstr>
      <vt:lpstr>Guidance </vt:lpstr>
      <vt:lpstr>What are critical activities for a Youth Committee</vt:lpstr>
      <vt:lpstr>Take Action</vt:lpstr>
      <vt:lpstr>Key Players In Action</vt:lpstr>
      <vt:lpstr>Why did you keep your Youth Committee? </vt:lpstr>
      <vt:lpstr>PowerPoint Presentation</vt:lpstr>
      <vt:lpstr>Philadelphia, PA </vt:lpstr>
      <vt:lpstr>PowerPoint Presentation</vt:lpstr>
      <vt:lpstr>Youth Standing Committee History- Philadelphia</vt:lpstr>
      <vt:lpstr>Why Establish a Youth Committee-Philadelphia</vt:lpstr>
      <vt:lpstr>PowerPoint Presentation</vt:lpstr>
      <vt:lpstr>PowerPoint Presentation</vt:lpstr>
      <vt:lpstr>SBWIB Youth Stakeholders</vt:lpstr>
      <vt:lpstr>Transition to Youth Committees- SBWIB</vt:lpstr>
      <vt:lpstr>Diversity Within the Region SBWIB</vt:lpstr>
      <vt:lpstr>Started with the Youth Council- SBWIB</vt:lpstr>
      <vt:lpstr>SE Minnesota </vt:lpstr>
      <vt:lpstr>SE MN Workforce Development, Inc.</vt:lpstr>
      <vt:lpstr>SE MN Workforce Development Board</vt:lpstr>
      <vt:lpstr>History of Youth Council- SE MN </vt:lpstr>
      <vt:lpstr>PowerPoint Presentation</vt:lpstr>
      <vt:lpstr>What are your most challenging issues with transitioning or establishing your youth committee, if any? </vt:lpstr>
      <vt:lpstr>Youth Committee Challenges- Philadelphia</vt:lpstr>
      <vt:lpstr>Youth Committee Challenges - SBWIB</vt:lpstr>
      <vt:lpstr>Youth Committee Challenges- SE MN</vt:lpstr>
      <vt:lpstr>Chat: What are your youth committee’s strengths?</vt:lpstr>
      <vt:lpstr>Youth Committee Strengths - Philadelphia</vt:lpstr>
      <vt:lpstr>Youth Committee Strengths - Philadelphia</vt:lpstr>
      <vt:lpstr>Youth Committee Strengths - SBWIB</vt:lpstr>
      <vt:lpstr>Youth Council Composition Includes all 11 Cities- SBWIB</vt:lpstr>
      <vt:lpstr>Meeting Structure Formula SBWIB</vt:lpstr>
      <vt:lpstr>SBWIB Partnership Approach</vt:lpstr>
      <vt:lpstr>Youth Advisory Council Strengths-  SE MN</vt:lpstr>
      <vt:lpstr>Chat: What are your employer engagement strategies? </vt:lpstr>
      <vt:lpstr>Employment Engagement Strategies- Philadelphia</vt:lpstr>
      <vt:lpstr>Employment Engagement Strategies - SBWIB</vt:lpstr>
      <vt:lpstr>Blueprint for Workplace Success SBWIB</vt:lpstr>
      <vt:lpstr>BLUEPRINT FOR WORKPLACE SUCCESS JOB FAIR</vt:lpstr>
      <vt:lpstr>Role of Employers – SE MN</vt:lpstr>
      <vt:lpstr>Chat: Share your strategies for leveraging community resources? </vt:lpstr>
      <vt:lpstr>Leveraging Resources &amp; Partner Connections - Philadelphia</vt:lpstr>
      <vt:lpstr>Leveraging Resources - SBWIB</vt:lpstr>
      <vt:lpstr>PowerPoint Presentation</vt:lpstr>
      <vt:lpstr>PowerPoint Presentation</vt:lpstr>
      <vt:lpstr>Strategies- SE MN How to leverage community resources and engage employers?</vt:lpstr>
      <vt:lpstr>Leveraging Resources:  SE Minnesota Youth Career Pathways</vt:lpstr>
      <vt:lpstr>Emerging Leaders Road Map- SE MN</vt:lpstr>
      <vt:lpstr>Bridges to Healthcare –  SE MN  (Olmsted County)</vt:lpstr>
      <vt:lpstr>Albert Lea Apprenticeship Program  (Freeborn County)- SE MN </vt:lpstr>
      <vt:lpstr>Strategies to improve service delivery for out-of-school youth? </vt:lpstr>
      <vt:lpstr>Strategies to Improve OSY Service Delivery - Philadelphia</vt:lpstr>
      <vt:lpstr>Improving Service Delivery Through Earn and Learn Models - SBWIB</vt:lpstr>
      <vt:lpstr>Improving Service Delivery Through Earn and Learn Models - SBWIB</vt:lpstr>
      <vt:lpstr>Improving Service Delivery Through Partners - SBWIB</vt:lpstr>
      <vt:lpstr>Strategies to improve service delivery to OSY- SE MN </vt:lpstr>
      <vt:lpstr>Success in serving OSY - SE MN </vt:lpstr>
      <vt:lpstr>Lessons of Effective practices</vt:lpstr>
      <vt:lpstr>PowerPoint Presentation</vt:lpstr>
      <vt:lpstr>Upcoming Topics in the Series </vt:lpstr>
      <vt:lpstr>Ways to Engage and Connect:  DOL and your colleagues need to hear from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238</cp:revision>
  <cp:lastPrinted>2017-10-24T17:54:25Z</cp:lastPrinted>
  <dcterms:created xsi:type="dcterms:W3CDTF">2017-06-21T17:13:53Z</dcterms:created>
  <dcterms:modified xsi:type="dcterms:W3CDTF">2017-10-25T22:08:09Z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