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28"/>
  </p:notesMasterIdLst>
  <p:sldIdLst>
    <p:sldId id="322" r:id="rId7"/>
    <p:sldId id="256" r:id="rId8"/>
    <p:sldId id="266" r:id="rId9"/>
    <p:sldId id="257" r:id="rId10"/>
    <p:sldId id="313" r:id="rId11"/>
    <p:sldId id="306" r:id="rId12"/>
    <p:sldId id="314" r:id="rId13"/>
    <p:sldId id="316" r:id="rId14"/>
    <p:sldId id="317" r:id="rId15"/>
    <p:sldId id="307" r:id="rId16"/>
    <p:sldId id="318" r:id="rId17"/>
    <p:sldId id="308" r:id="rId18"/>
    <p:sldId id="319" r:id="rId19"/>
    <p:sldId id="309" r:id="rId20"/>
    <p:sldId id="320" r:id="rId21"/>
    <p:sldId id="310" r:id="rId22"/>
    <p:sldId id="321" r:id="rId23"/>
    <p:sldId id="312" r:id="rId24"/>
    <p:sldId id="274" r:id="rId25"/>
    <p:sldId id="297" r:id="rId26"/>
    <p:sldId id="281"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03" autoAdjust="0"/>
    <p:restoredTop sz="94660"/>
  </p:normalViewPr>
  <p:slideViewPr>
    <p:cSldViewPr snapToGrid="0">
      <p:cViewPr varScale="1">
        <p:scale>
          <a:sx n="67" d="100"/>
          <a:sy n="67" d="100"/>
        </p:scale>
        <p:origin x="904" y="44"/>
      </p:cViewPr>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2.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3/17/2020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340818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368721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30416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emf"/><Relationship Id="rId4" Type="http://schemas.openxmlformats.org/officeDocument/2006/relationships/slideLayout" Target="../slideLayouts/slideLayout15.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microsoft.com/office/2007/relationships/hdphoto" Target="../media/hdphoto1.wdp"/><Relationship Id="rId5" Type="http://schemas.openxmlformats.org/officeDocument/2006/relationships/slideLayout" Target="../slideLayouts/slideLayout31.xml"/><Relationship Id="rId10" Type="http://schemas.openxmlformats.org/officeDocument/2006/relationships/image" Target="../media/image2.png"/><Relationship Id="rId4" Type="http://schemas.openxmlformats.org/officeDocument/2006/relationships/slideLayout" Target="../slideLayouts/slideLayout30.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4" cstate="hqprint">
            <a:alphaModFix amt="70000"/>
            <a:extLst>
              <a:ext uri="{BEBA8EAE-BF5A-486C-A8C5-ECC9F3942E4B}">
                <a14:imgProps xmlns:a14="http://schemas.microsoft.com/office/drawing/2010/main">
                  <a14:imgLayer r:embed="rId1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4" r:id="rId11"/>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8" Type="http://schemas.openxmlformats.org/officeDocument/2006/relationships/hyperlink" Target="https://stc.workforcegps.org/" TargetMode="External"/><Relationship Id="rId3" Type="http://schemas.openxmlformats.org/officeDocument/2006/relationships/hyperlink" Target="mailto:covid-19@dol.gov" TargetMode="External"/><Relationship Id="rId7" Type="http://schemas.openxmlformats.org/officeDocument/2006/relationships/hyperlink" Target="https://oui.doleta.gov/unemploy/docs/trustFundSolvReport2020.pdf" TargetMode="External"/><Relationship Id="rId2" Type="http://schemas.openxmlformats.org/officeDocument/2006/relationships/slideLayout" Target="../slideLayouts/slideLayout16.xml"/><Relationship Id="rId1" Type="http://schemas.openxmlformats.org/officeDocument/2006/relationships/tags" Target="../tags/tag15.xml"/><Relationship Id="rId6" Type="http://schemas.openxmlformats.org/officeDocument/2006/relationships/hyperlink" Target="https://wdr.doleta.gov/directives/corr_doc.cfm?DOCN=8893" TargetMode="External"/><Relationship Id="rId5" Type="http://schemas.openxmlformats.org/officeDocument/2006/relationships/hyperlink" Target="mailto:massey.steve@dol.gov" TargetMode="External"/><Relationship Id="rId4" Type="http://schemas.openxmlformats.org/officeDocument/2006/relationships/hyperlink" Target="mailto:Roberson.Nicole@dol.gov"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ags" Target="../tags/tag16.xml"/><Relationship Id="rId4" Type="http://schemas.openxmlformats.org/officeDocument/2006/relationships/hyperlink" Target="Support@workforceGPS.org"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tags" Target="../tags/tag17.xml"/><Relationship Id="rId4" Type="http://schemas.openxmlformats.org/officeDocument/2006/relationships/hyperlink" Target="mailto:covid-19@dol.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slideLayout" Target="../slideLayouts/slideLayout20.xml"/><Relationship Id="rId1" Type="http://schemas.openxmlformats.org/officeDocument/2006/relationships/tags" Target="../tags/tag3.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4BAEB1B-D69C-4088-9FF7-30F5A2DDC1DD}"/>
              </a:ext>
            </a:extLst>
          </p:cNvPr>
          <p:cNvPicPr>
            <a:picLocks noChangeAspect="1"/>
          </p:cNvPicPr>
          <p:nvPr/>
        </p:nvPicPr>
        <p:blipFill rotWithShape="1">
          <a:blip r:embed="rId2"/>
          <a:srcRect b="443"/>
          <a:stretch/>
        </p:blipFill>
        <p:spPr>
          <a:xfrm>
            <a:off x="20" y="10"/>
            <a:ext cx="12191980" cy="6857990"/>
          </a:xfrm>
          <a:prstGeom prst="rect">
            <a:avLst/>
          </a:prstGeom>
        </p:spPr>
      </p:pic>
      <p:sp>
        <p:nvSpPr>
          <p:cNvPr id="2" name="Slide Number Placeholder 1">
            <a:extLst>
              <a:ext uri="{FF2B5EF4-FFF2-40B4-BE49-F238E27FC236}">
                <a16:creationId xmlns:a16="http://schemas.microsoft.com/office/drawing/2014/main" id="{05A5B311-A11C-40B0-B711-F4981F93F6F6}"/>
              </a:ext>
            </a:extLst>
          </p:cNvPr>
          <p:cNvSpPr>
            <a:spLocks noGrp="1"/>
          </p:cNvSpPr>
          <p:nvPr>
            <p:ph type="sldNum" sz="quarter" idx="12"/>
          </p:nvPr>
        </p:nvSpPr>
        <p:spPr>
          <a:xfrm>
            <a:off x="8610600" y="6356350"/>
            <a:ext cx="2743200" cy="365125"/>
          </a:xfrm>
        </p:spPr>
        <p:txBody>
          <a:bodyPr>
            <a:normAutofit/>
          </a:bodyPr>
          <a:lstStyle/>
          <a:p>
            <a:pPr>
              <a:spcAft>
                <a:spcPts val="600"/>
              </a:spcAft>
            </a:pPr>
            <a:fld id="{158B7785-F6D6-45F8-833E-07BD84680091}" type="slidenum">
              <a:rPr lang="en-US">
                <a:solidFill>
                  <a:srgbClr val="FFFFFF"/>
                </a:solidFill>
              </a:rPr>
              <a:pPr>
                <a:spcAft>
                  <a:spcPts val="600"/>
                </a:spcAft>
              </a:pPr>
              <a:t>1</a:t>
            </a:fld>
            <a:endParaRPr lang="en-US">
              <a:solidFill>
                <a:srgbClr val="FFFFFF"/>
              </a:solidFill>
            </a:endParaRPr>
          </a:p>
        </p:txBody>
      </p:sp>
    </p:spTree>
    <p:extLst>
      <p:ext uri="{BB962C8B-B14F-4D97-AF65-F5344CB8AC3E}">
        <p14:creationId xmlns:p14="http://schemas.microsoft.com/office/powerpoint/2010/main" val="1610501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10</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Example for Assessing UC Eligibility</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Scenario #1: Employer temporarily ceases operations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marL="0" indent="0">
              <a:buNone/>
            </a:pPr>
            <a:r>
              <a:rPr lang="en-US" i="1" dirty="0"/>
              <a:t>An employer or employing unit temporarily shuts down due to COVID-19 with the expectation that the individual will return when business resumes.</a:t>
            </a:r>
          </a:p>
          <a:p>
            <a:r>
              <a:rPr lang="en-US" b="1" dirty="0"/>
              <a:t>Is the individual “unemployed?” </a:t>
            </a:r>
            <a:r>
              <a:rPr lang="en-US" dirty="0"/>
              <a:t>Yes, state law may find that because the individual has reduced hours and pay, they are unemployed.</a:t>
            </a:r>
          </a:p>
          <a:p>
            <a:r>
              <a:rPr lang="en-US" b="1" dirty="0"/>
              <a:t>Is the job separation allowable? </a:t>
            </a:r>
            <a:r>
              <a:rPr lang="en-US" dirty="0"/>
              <a:t>Yes, federal law permits states to consider this a temporary layoff as the employer does not currently have suitable work and intends to call the individual back to work.</a:t>
            </a:r>
          </a:p>
        </p:txBody>
      </p:sp>
    </p:spTree>
    <p:custDataLst>
      <p:tags r:id="rId1"/>
    </p:custDataLst>
    <p:extLst>
      <p:ext uri="{BB962C8B-B14F-4D97-AF65-F5344CB8AC3E}">
        <p14:creationId xmlns:p14="http://schemas.microsoft.com/office/powerpoint/2010/main" val="410777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11</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Example for Assessing UC Eligibility</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Scenario #1 (cont’d.): Employer temporarily ceases operations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marL="0" indent="0">
              <a:buNone/>
            </a:pPr>
            <a:r>
              <a:rPr lang="en-US" i="1" dirty="0"/>
              <a:t>An employer or employing unit temporarily shuts down due to COVID-19 with the expectation that the individual will return when business resumes.</a:t>
            </a:r>
          </a:p>
          <a:p>
            <a:r>
              <a:rPr lang="en-US" b="1" dirty="0"/>
              <a:t>Is the individual “Able, Available, and Actively Seeking Work?” </a:t>
            </a:r>
            <a:r>
              <a:rPr lang="en-US" dirty="0"/>
              <a:t>Yes, as provided under 20 CFR 604.5(a)(3), state law may find the individual meets these requirements if the individual is able &amp; available to work for that employer once suitable work becomes available again and that the individual is taking reasonable steps to preserve contact with the employer.</a:t>
            </a:r>
          </a:p>
          <a:p>
            <a:endParaRPr lang="en-US" dirty="0"/>
          </a:p>
        </p:txBody>
      </p:sp>
    </p:spTree>
    <p:custDataLst>
      <p:tags r:id="rId1"/>
    </p:custDataLst>
    <p:extLst>
      <p:ext uri="{BB962C8B-B14F-4D97-AF65-F5344CB8AC3E}">
        <p14:creationId xmlns:p14="http://schemas.microsoft.com/office/powerpoint/2010/main" val="1145736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12</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Example for Assessing UC Eligibility</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Scenario #2: Individual is quarantined and will return to employer</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marL="0" indent="0">
              <a:buNone/>
            </a:pPr>
            <a:r>
              <a:rPr lang="en-US" i="1" dirty="0"/>
              <a:t>An individual is quarantined by a medical professional or under government direction, and the employer has instructed the individual to return to work after the quarantine is over or has not provided clear instruction to do so.</a:t>
            </a:r>
          </a:p>
          <a:p>
            <a:r>
              <a:rPr lang="en-US" b="1" dirty="0"/>
              <a:t>Is the individual “unemployed?” </a:t>
            </a:r>
            <a:r>
              <a:rPr lang="en-US" dirty="0"/>
              <a:t>Yes, state law may find that because the individual has reduced hours and pay, they are unemployed.</a:t>
            </a:r>
          </a:p>
          <a:p>
            <a:r>
              <a:rPr lang="en-US" b="1" dirty="0"/>
              <a:t>Is the job separation allowable? </a:t>
            </a:r>
            <a:r>
              <a:rPr lang="en-US" dirty="0"/>
              <a:t>Yes, federal law permits states to consider this a temporary layoff as the employer does not currently have suitable work and intends to call the individual back to work.</a:t>
            </a:r>
          </a:p>
          <a:p>
            <a:endParaRPr lang="en-US" dirty="0"/>
          </a:p>
        </p:txBody>
      </p:sp>
    </p:spTree>
    <p:custDataLst>
      <p:tags r:id="rId1"/>
    </p:custDataLst>
    <p:extLst>
      <p:ext uri="{BB962C8B-B14F-4D97-AF65-F5344CB8AC3E}">
        <p14:creationId xmlns:p14="http://schemas.microsoft.com/office/powerpoint/2010/main" val="905120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13</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Example for Assessing UC Eligibility</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normAutofit/>
          </a:bodyPr>
          <a:lstStyle/>
          <a:p>
            <a:r>
              <a:rPr lang="en-US" dirty="0"/>
              <a:t>Scenario #2 (cont’d.): Individual is quarantined and will return</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marL="0" indent="0">
              <a:buNone/>
            </a:pPr>
            <a:r>
              <a:rPr lang="en-US" i="1" dirty="0"/>
              <a:t>An individual is quarantined by a medical professional or under government direction, and the employer has instructed the individual to return to work after the quarantine is over or has not provided clear instruction to do so.</a:t>
            </a:r>
          </a:p>
          <a:p>
            <a:r>
              <a:rPr lang="en-US" b="1" dirty="0"/>
              <a:t>Is the individual “Able, Available, and Actively Seeking Work?” </a:t>
            </a:r>
            <a:r>
              <a:rPr lang="en-US" dirty="0"/>
              <a:t>Yes, as provided under 20 CFR 604.5(a)(3), state law may find the individual meets these requirements if the individual is able &amp; available to work for that employer once suitable work becomes available again and that the individual is taking reasonable steps to preserve contact with the employer.</a:t>
            </a:r>
          </a:p>
          <a:p>
            <a:pPr marL="0" indent="0">
              <a:buNone/>
            </a:pPr>
            <a:endParaRPr lang="en-US" dirty="0"/>
          </a:p>
        </p:txBody>
      </p:sp>
    </p:spTree>
    <p:custDataLst>
      <p:tags r:id="rId1"/>
    </p:custDataLst>
    <p:extLst>
      <p:ext uri="{BB962C8B-B14F-4D97-AF65-F5344CB8AC3E}">
        <p14:creationId xmlns:p14="http://schemas.microsoft.com/office/powerpoint/2010/main" val="3614553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14</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Example for Assessing UC Eligibility</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Scenario #3: Individual is not returning to the employer</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marL="0" indent="0">
              <a:buNone/>
            </a:pPr>
            <a:r>
              <a:rPr lang="en-US" i="1" dirty="0"/>
              <a:t>An individual is quarantined or leaves employment due to a reasonable risk of exposure or infection (i.e., self-quarantine) or to care for a family member and either does not intend to return to the employer or the employer will not allow the individual to return.</a:t>
            </a:r>
          </a:p>
          <a:p>
            <a:r>
              <a:rPr lang="en-US" b="1" dirty="0"/>
              <a:t>Is the individual “unemployed?” </a:t>
            </a:r>
            <a:r>
              <a:rPr lang="en-US" dirty="0"/>
              <a:t>Yes, state law may find that because the individual has reduced hours and pay, they are unemployed.</a:t>
            </a:r>
          </a:p>
          <a:p>
            <a:r>
              <a:rPr lang="en-US" b="1" dirty="0"/>
              <a:t>Is the job separation allowable? </a:t>
            </a:r>
            <a:r>
              <a:rPr lang="en-US" dirty="0"/>
              <a:t>Maybe, state law will determine whether the separation here is a quit or discharge and whether the circumstances are allowable under the state’s good cause/just cause provisions.</a:t>
            </a:r>
          </a:p>
          <a:p>
            <a:endParaRPr lang="en-US" dirty="0"/>
          </a:p>
        </p:txBody>
      </p:sp>
    </p:spTree>
    <p:custDataLst>
      <p:tags r:id="rId1"/>
    </p:custDataLst>
    <p:extLst>
      <p:ext uri="{BB962C8B-B14F-4D97-AF65-F5344CB8AC3E}">
        <p14:creationId xmlns:p14="http://schemas.microsoft.com/office/powerpoint/2010/main" val="530284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15</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Example for Assessing UC Eligibility</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Scenario #3 (cont’d.): Individual is not returning to the employer</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marL="0" indent="0">
              <a:buNone/>
            </a:pPr>
            <a:r>
              <a:rPr lang="en-US" i="1" dirty="0"/>
              <a:t>An individual is quarantined or leaves employment due to a reasonable risk of exposure or infection (i.e., self-quarantine) or to care for a family member and either does not intend to return to the employer or the employer will not allow the individual to return.</a:t>
            </a:r>
          </a:p>
          <a:p>
            <a:r>
              <a:rPr lang="en-US" b="1" dirty="0"/>
              <a:t>Is the individual “Able, Available, and Actively Seeking Work?” </a:t>
            </a:r>
            <a:r>
              <a:rPr lang="en-US" dirty="0"/>
              <a:t>Maybe, as provided under 20 CFR 604.5(a)(1), state law may find that the individual is still able, available, and actively seeking work that is suitable for an individual with these circumstances and that such a limitation does not constitute a withdrawal from the labor market.</a:t>
            </a:r>
          </a:p>
        </p:txBody>
      </p:sp>
    </p:spTree>
    <p:custDataLst>
      <p:tags r:id="rId1"/>
    </p:custDataLst>
    <p:extLst>
      <p:ext uri="{BB962C8B-B14F-4D97-AF65-F5344CB8AC3E}">
        <p14:creationId xmlns:p14="http://schemas.microsoft.com/office/powerpoint/2010/main" val="2938084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16</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normAutofit/>
          </a:bodyPr>
          <a:lstStyle/>
          <a:p>
            <a:r>
              <a:rPr lang="en-US" dirty="0"/>
              <a:t>Employer Charging</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r>
              <a:rPr lang="en-US" dirty="0"/>
              <a:t>When determining, in the context of COVID-19, whether certain unemployment benefits should be charged to employers, states should consider how to fairly distribute costs to employers.</a:t>
            </a:r>
          </a:p>
          <a:p>
            <a:r>
              <a:rPr lang="en-US" dirty="0"/>
              <a:t>If states consider changing their laws to increase availability of UC in the context of COVID-19, they should also consider the impacts on trust fund solvency.</a:t>
            </a:r>
          </a:p>
          <a:p>
            <a:pPr lvl="1"/>
            <a:r>
              <a:rPr lang="en-US" dirty="0"/>
              <a:t>21 states and jurisdictions are below the recommended solvency standard</a:t>
            </a:r>
          </a:p>
          <a:p>
            <a:pPr lvl="1"/>
            <a:r>
              <a:rPr lang="en-US" dirty="0"/>
              <a:t>Only 31 states meet the eligibility criteria for interest-free borrowing</a:t>
            </a:r>
          </a:p>
        </p:txBody>
      </p:sp>
    </p:spTree>
    <p:custDataLst>
      <p:tags r:id="rId1"/>
    </p:custDataLst>
    <p:extLst>
      <p:ext uri="{BB962C8B-B14F-4D97-AF65-F5344CB8AC3E}">
        <p14:creationId xmlns:p14="http://schemas.microsoft.com/office/powerpoint/2010/main" val="4215775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B812ED-6657-4FC2-9630-367100B8229B}"/>
              </a:ext>
            </a:extLst>
          </p:cNvPr>
          <p:cNvSpPr>
            <a:spLocks noGrp="1"/>
          </p:cNvSpPr>
          <p:nvPr>
            <p:ph type="sldNum" sz="quarter" idx="12"/>
          </p:nvPr>
        </p:nvSpPr>
        <p:spPr/>
        <p:txBody>
          <a:bodyPr/>
          <a:lstStyle/>
          <a:p>
            <a:fld id="{158B7785-F6D6-45F8-833E-07BD84680091}" type="slidenum">
              <a:rPr lang="en-US" smtClean="0"/>
              <a:pPr/>
              <a:t>17</a:t>
            </a:fld>
            <a:endParaRPr lang="en-US"/>
          </a:p>
        </p:txBody>
      </p:sp>
      <p:sp>
        <p:nvSpPr>
          <p:cNvPr id="3" name="Title 2">
            <a:extLst>
              <a:ext uri="{FF2B5EF4-FFF2-40B4-BE49-F238E27FC236}">
                <a16:creationId xmlns:a16="http://schemas.microsoft.com/office/drawing/2014/main" id="{5F2150C5-AE68-4815-8B74-870A643F5721}"/>
              </a:ext>
            </a:extLst>
          </p:cNvPr>
          <p:cNvSpPr>
            <a:spLocks noGrp="1"/>
          </p:cNvSpPr>
          <p:nvPr>
            <p:ph type="title"/>
          </p:nvPr>
        </p:nvSpPr>
        <p:spPr/>
        <p:txBody>
          <a:bodyPr/>
          <a:lstStyle/>
          <a:p>
            <a:r>
              <a:rPr lang="en-US" dirty="0"/>
              <a:t>Eliminating the Waiting Week</a:t>
            </a:r>
          </a:p>
        </p:txBody>
      </p:sp>
      <p:sp>
        <p:nvSpPr>
          <p:cNvPr id="6" name="Text Placeholder 5">
            <a:extLst>
              <a:ext uri="{FF2B5EF4-FFF2-40B4-BE49-F238E27FC236}">
                <a16:creationId xmlns:a16="http://schemas.microsoft.com/office/drawing/2014/main" id="{A97CFD21-AD80-4421-B39E-89EA6C58948C}"/>
              </a:ext>
            </a:extLst>
          </p:cNvPr>
          <p:cNvSpPr>
            <a:spLocks noGrp="1"/>
          </p:cNvSpPr>
          <p:nvPr>
            <p:ph type="body" sz="half" idx="2"/>
          </p:nvPr>
        </p:nvSpPr>
        <p:spPr/>
        <p:txBody>
          <a:bodyPr/>
          <a:lstStyle/>
          <a:p>
            <a:r>
              <a:rPr lang="en-US" dirty="0"/>
              <a:t>If a state triggers onto Extended Benefits (EB) while the waiting week is waived, they will not be reimbursed for the first week of all EB claims </a:t>
            </a:r>
          </a:p>
          <a:p>
            <a:r>
              <a:rPr lang="en-US" dirty="0"/>
              <a:t>(Section 204(a)(2) of the Federal-State Extended Unemployment Act of 1970)</a:t>
            </a:r>
          </a:p>
        </p:txBody>
      </p:sp>
      <p:sp>
        <p:nvSpPr>
          <p:cNvPr id="4" name="Content Placeholder 3">
            <a:extLst>
              <a:ext uri="{FF2B5EF4-FFF2-40B4-BE49-F238E27FC236}">
                <a16:creationId xmlns:a16="http://schemas.microsoft.com/office/drawing/2014/main" id="{AC8CC3A3-B922-40BD-9723-49ABAC1B8AEE}"/>
              </a:ext>
            </a:extLst>
          </p:cNvPr>
          <p:cNvSpPr>
            <a:spLocks noGrp="1"/>
          </p:cNvSpPr>
          <p:nvPr>
            <p:ph idx="1"/>
          </p:nvPr>
        </p:nvSpPr>
        <p:spPr/>
        <p:txBody>
          <a:bodyPr>
            <a:normAutofit lnSpcReduction="10000"/>
          </a:bodyPr>
          <a:lstStyle/>
          <a:p>
            <a:r>
              <a:rPr lang="en-US" dirty="0"/>
              <a:t>The waiting week is a longstanding practice in the UI program that may give states time to assess eligibility and deter fraud.</a:t>
            </a:r>
          </a:p>
          <a:p>
            <a:r>
              <a:rPr lang="en-US" dirty="0"/>
              <a:t>In light of the emergent need to cover individuals impacted by COVID-19 and to allow the UI program to act as an economic stimulus, states should consider temporarily waiving such requirements. </a:t>
            </a:r>
          </a:p>
        </p:txBody>
      </p:sp>
    </p:spTree>
    <p:extLst>
      <p:ext uri="{BB962C8B-B14F-4D97-AF65-F5344CB8AC3E}">
        <p14:creationId xmlns:p14="http://schemas.microsoft.com/office/powerpoint/2010/main" val="2425772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18</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normAutofit/>
          </a:bodyPr>
          <a:lstStyle/>
          <a:p>
            <a:r>
              <a:rPr lang="en-US" dirty="0"/>
              <a:t>Promotion of Short-Time Compensation, aka </a:t>
            </a:r>
            <a:r>
              <a:rPr lang="en-US" dirty="0" err="1"/>
              <a:t>Worksharing</a:t>
            </a:r>
            <a:endParaRPr lang="en-US" dirty="0"/>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pPr marL="0" indent="0">
              <a:buNone/>
            </a:pPr>
            <a:r>
              <a:rPr lang="en-US" dirty="0"/>
              <a:t>The Short-Time Compensation (STC) program can be an important resource for employers whose business temporarily declines as a result of COVID-19.</a:t>
            </a:r>
          </a:p>
          <a:p>
            <a:r>
              <a:rPr lang="en-US" b="1" dirty="0"/>
              <a:t>What does it do? </a:t>
            </a:r>
            <a:r>
              <a:rPr lang="en-US" dirty="0"/>
              <a:t>Employers with a state-approved STC plan reduces the hours of their employees in lieu of layoffs, while permitting these employees to receive payment for partial unemployment.</a:t>
            </a:r>
          </a:p>
          <a:p>
            <a:r>
              <a:rPr lang="en-US" b="1" dirty="0"/>
              <a:t>Advantage for Employees: </a:t>
            </a:r>
            <a:r>
              <a:rPr lang="en-US" dirty="0"/>
              <a:t>They do not suffer a complete loss of employment and are paid STC when their hours are reduced.</a:t>
            </a:r>
          </a:p>
          <a:p>
            <a:r>
              <a:rPr lang="en-US" b="1" dirty="0"/>
              <a:t>Advantage for Employers: </a:t>
            </a:r>
            <a:r>
              <a:rPr lang="en-US" dirty="0"/>
              <a:t>They are able to reduce labor costs temporarily while still maintaining their skilled workforce.</a:t>
            </a:r>
          </a:p>
        </p:txBody>
      </p:sp>
    </p:spTree>
    <p:custDataLst>
      <p:tags r:id="rId1"/>
    </p:custDataLst>
    <p:extLst>
      <p:ext uri="{BB962C8B-B14F-4D97-AF65-F5344CB8AC3E}">
        <p14:creationId xmlns:p14="http://schemas.microsoft.com/office/powerpoint/2010/main" val="3791043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19</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p:txBody>
          <a:bodyPr/>
          <a:lstStyle/>
          <a:p>
            <a:r>
              <a:rPr lang="en-US" dirty="0"/>
              <a:t>Email </a:t>
            </a:r>
            <a:r>
              <a:rPr lang="en-US" dirty="0">
                <a:hlinkClick r:id="rId3"/>
              </a:rPr>
              <a:t>covid-19@dol.gov</a:t>
            </a:r>
            <a:r>
              <a:rPr lang="en-US" dirty="0"/>
              <a:t> with your questions</a:t>
            </a:r>
          </a:p>
          <a:p>
            <a:pPr lvl="1"/>
            <a:endParaRPr lang="en-US" dirty="0"/>
          </a:p>
          <a:p>
            <a:pPr lvl="1"/>
            <a:r>
              <a:rPr lang="en-US" dirty="0"/>
              <a:t>CC to your regional office</a:t>
            </a:r>
          </a:p>
          <a:p>
            <a:pPr lvl="1"/>
            <a:endParaRPr lang="en-US" dirty="0"/>
          </a:p>
          <a:p>
            <a:pPr lvl="1"/>
            <a:r>
              <a:rPr lang="en-US" dirty="0"/>
              <a:t>If proposing changes to state laws or rules, include your Division of Legislation state team member (Regions 1 and 6 </a:t>
            </a:r>
            <a:r>
              <a:rPr lang="en-US" dirty="0">
                <a:hlinkClick r:id="rId4"/>
              </a:rPr>
              <a:t>roberson.Nicole@dol.gov</a:t>
            </a:r>
            <a:r>
              <a:rPr lang="en-US" dirty="0"/>
              <a:t>; Regions 2 and 5 </a:t>
            </a:r>
            <a:r>
              <a:rPr lang="en-US" dirty="0">
                <a:hlinkClick r:id="rId5"/>
              </a:rPr>
              <a:t>massey.steve@dol.gov</a:t>
            </a:r>
            <a:r>
              <a:rPr lang="en-US" dirty="0"/>
              <a:t>; and Regions 3 and 4 wells.agnes@dol.gov )</a:t>
            </a:r>
          </a:p>
          <a:p>
            <a:r>
              <a:rPr lang="en-US" dirty="0"/>
              <a:t>UIPL 10-20</a:t>
            </a:r>
          </a:p>
          <a:p>
            <a:pPr lvl="1"/>
            <a:r>
              <a:rPr lang="en-US" dirty="0"/>
              <a:t>Unemployment Compensation for Individuals Affected by the Coronavirus Disease 2019 (COVID-19)</a:t>
            </a:r>
          </a:p>
          <a:p>
            <a:pPr lvl="2"/>
            <a:r>
              <a:rPr lang="en-US" dirty="0">
                <a:hlinkClick r:id="rId6"/>
              </a:rPr>
              <a:t>https://wdr.doleta.gov/directives/corr_doc.cfm?DOCN=8893</a:t>
            </a:r>
            <a:endParaRPr lang="en-US" dirty="0"/>
          </a:p>
          <a:p>
            <a:pPr lvl="1"/>
            <a:endParaRPr lang="en-US" dirty="0"/>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p:txBody>
          <a:bodyPr/>
          <a:lstStyle/>
          <a:p>
            <a:r>
              <a:rPr lang="en-US" dirty="0"/>
              <a:t>State Unemployment Insurance Trust Fund Solvency Report (Feb. 2020)</a:t>
            </a:r>
          </a:p>
          <a:p>
            <a:pPr lvl="1"/>
            <a:r>
              <a:rPr lang="en-US" dirty="0"/>
              <a:t>Provides assistance in effectively evaluating a state’s trust fund solvency levels</a:t>
            </a:r>
          </a:p>
          <a:p>
            <a:pPr lvl="2"/>
            <a:r>
              <a:rPr lang="en-US" dirty="0">
                <a:hlinkClick r:id="rId7"/>
              </a:rPr>
              <a:t>https://oui.doleta.gov/unemploy/docs/trustFundSolvReport2020.pdf</a:t>
            </a:r>
            <a:endParaRPr lang="en-US" dirty="0"/>
          </a:p>
          <a:p>
            <a:r>
              <a:rPr lang="en-US" dirty="0"/>
              <a:t>Guidance on Short-Time Compensation</a:t>
            </a:r>
          </a:p>
          <a:p>
            <a:pPr lvl="1"/>
            <a:r>
              <a:rPr lang="en-US" dirty="0" err="1"/>
              <a:t>WorkforceGPS</a:t>
            </a:r>
            <a:r>
              <a:rPr lang="en-US" dirty="0"/>
              <a:t> Landing Page</a:t>
            </a:r>
          </a:p>
          <a:p>
            <a:pPr lvl="2"/>
            <a:r>
              <a:rPr lang="en-US" dirty="0">
                <a:hlinkClick r:id="rId8"/>
              </a:rPr>
              <a:t>https://stc.workforcegps.org/</a:t>
            </a:r>
            <a:r>
              <a:rPr lang="en-US" dirty="0"/>
              <a:t> </a:t>
            </a:r>
          </a:p>
          <a:p>
            <a:pPr lvl="1"/>
            <a:r>
              <a:rPr lang="en-US" dirty="0"/>
              <a:t>UIPL 22-12, plus Change 1 and Change 2</a:t>
            </a:r>
          </a:p>
          <a:p>
            <a:pPr lvl="2"/>
            <a:r>
              <a:rPr lang="en-US" dirty="0"/>
              <a:t>https://wdr.doleta.gov/directives/corr_doc.cfm?DOCN=9382</a:t>
            </a:r>
          </a:p>
          <a:p>
            <a:pPr lvl="2"/>
            <a:endParaRPr lang="en-US" dirty="0"/>
          </a:p>
        </p:txBody>
      </p:sp>
    </p:spTree>
    <p:custDataLst>
      <p:tags r:id="rId1"/>
    </p:custDataLst>
    <p:extLst>
      <p:ext uri="{BB962C8B-B14F-4D97-AF65-F5344CB8AC3E}">
        <p14:creationId xmlns:p14="http://schemas.microsoft.com/office/powerpoint/2010/main" val="167785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normAutofit fontScale="90000"/>
          </a:bodyPr>
          <a:lstStyle/>
          <a:p>
            <a:r>
              <a:rPr lang="en-US" dirty="0"/>
              <a:t>Unemployment Compensation (UC) for Individuals Affected by COVID-19</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March 17, 2020</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r>
              <a:rPr lang="en-US" dirty="0"/>
              <a:t>Unemployment Insurance Program Letter (UIPL) 10-20, released March 12, 2020</a:t>
            </a:r>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4"/>
              </a:rPr>
              <a:t>Support@workforceGPS.org</a:t>
            </a:r>
            <a:endParaRPr lang="en-US" dirty="0"/>
          </a:p>
        </p:txBody>
      </p:sp>
    </p:spTree>
    <p:custDataLst>
      <p:tags r:id="rId1"/>
    </p:custDataLst>
    <p:extLst>
      <p:ext uri="{BB962C8B-B14F-4D97-AF65-F5344CB8AC3E}">
        <p14:creationId xmlns:p14="http://schemas.microsoft.com/office/powerpoint/2010/main" val="844989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21</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Please send your questions to </a:t>
            </a:r>
            <a:r>
              <a:rPr lang="en-US" dirty="0">
                <a:hlinkClick r:id="rId4"/>
              </a:rPr>
              <a:t>covid-19@dol.gov</a:t>
            </a:r>
            <a:endParaRPr lang="en-US" dirty="0"/>
          </a:p>
        </p:txBody>
      </p:sp>
    </p:spTree>
    <p:custDataLst>
      <p:tags r:id="rId1"/>
    </p:custDataLst>
    <p:extLst>
      <p:ext uri="{BB962C8B-B14F-4D97-AF65-F5344CB8AC3E}">
        <p14:creationId xmlns:p14="http://schemas.microsoft.com/office/powerpoint/2010/main" val="98362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80BA221-3FF2-4CDA-BE6F-6F5CDFE4871F}"/>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2" name="Title 1">
            <a:extLst>
              <a:ext uri="{FF2B5EF4-FFF2-40B4-BE49-F238E27FC236}">
                <a16:creationId xmlns:a16="http://schemas.microsoft.com/office/drawing/2014/main" id="{BEEED5D4-778F-418B-8852-DBFAE2D24571}"/>
              </a:ext>
            </a:extLst>
          </p:cNvPr>
          <p:cNvSpPr>
            <a:spLocks noGrp="1"/>
          </p:cNvSpPr>
          <p:nvPr>
            <p:ph type="title"/>
          </p:nvPr>
        </p:nvSpPr>
        <p:spPr/>
        <p:txBody>
          <a:bodyPr/>
          <a:lstStyle/>
          <a:p>
            <a:r>
              <a:rPr lang="en-US" dirty="0"/>
              <a:t>Today’s Speakers</a:t>
            </a:r>
          </a:p>
        </p:txBody>
      </p:sp>
      <p:sp>
        <p:nvSpPr>
          <p:cNvPr id="7" name="Content Placeholder 6">
            <a:extLst>
              <a:ext uri="{FF2B5EF4-FFF2-40B4-BE49-F238E27FC236}">
                <a16:creationId xmlns:a16="http://schemas.microsoft.com/office/drawing/2014/main" id="{90495AA4-C5F4-4FBE-BCE8-903A6E054E5D}"/>
              </a:ext>
            </a:extLst>
          </p:cNvPr>
          <p:cNvSpPr>
            <a:spLocks noGrp="1"/>
          </p:cNvSpPr>
          <p:nvPr>
            <p:ph sz="half" idx="15"/>
          </p:nvPr>
        </p:nvSpPr>
        <p:spPr/>
        <p:txBody>
          <a:bodyPr/>
          <a:lstStyle/>
          <a:p>
            <a:r>
              <a:rPr lang="en-US" dirty="0"/>
              <a:t>Gay Gilbert</a:t>
            </a:r>
          </a:p>
          <a:p>
            <a:pPr lvl="1"/>
            <a:r>
              <a:rPr lang="en-US" dirty="0"/>
              <a:t>Administrator</a:t>
            </a:r>
          </a:p>
          <a:p>
            <a:pPr lvl="1"/>
            <a:r>
              <a:rPr lang="en-US" dirty="0"/>
              <a:t>Office of Unemployment Insurance</a:t>
            </a:r>
          </a:p>
          <a:p>
            <a:pPr lvl="2"/>
            <a:r>
              <a:rPr lang="en-US" dirty="0"/>
              <a:t>Employment and Training Administration</a:t>
            </a:r>
          </a:p>
          <a:p>
            <a:pPr lvl="2"/>
            <a:r>
              <a:rPr lang="en-US" dirty="0"/>
              <a:t>US Department of Labor</a:t>
            </a:r>
          </a:p>
        </p:txBody>
      </p:sp>
      <p:sp>
        <p:nvSpPr>
          <p:cNvPr id="3" name="Content Placeholder 2">
            <a:extLst>
              <a:ext uri="{FF2B5EF4-FFF2-40B4-BE49-F238E27FC236}">
                <a16:creationId xmlns:a16="http://schemas.microsoft.com/office/drawing/2014/main" id="{E2BED0D9-11B9-41BB-B610-727CD264CD48}"/>
              </a:ext>
            </a:extLst>
          </p:cNvPr>
          <p:cNvSpPr>
            <a:spLocks noGrp="1"/>
          </p:cNvSpPr>
          <p:nvPr>
            <p:ph sz="half" idx="1"/>
          </p:nvPr>
        </p:nvSpPr>
        <p:spPr/>
        <p:txBody>
          <a:bodyPr/>
          <a:lstStyle/>
          <a:p>
            <a:r>
              <a:rPr lang="en-US" dirty="0"/>
              <a:t>Michelle Beebe</a:t>
            </a:r>
          </a:p>
          <a:p>
            <a:pPr lvl="1"/>
            <a:r>
              <a:rPr lang="en-US" dirty="0"/>
              <a:t>Division Chief, Legislation</a:t>
            </a:r>
          </a:p>
          <a:p>
            <a:pPr lvl="1"/>
            <a:r>
              <a:rPr lang="en-US" dirty="0"/>
              <a:t>Office of Unemployment Insurance</a:t>
            </a:r>
          </a:p>
          <a:p>
            <a:pPr lvl="2"/>
            <a:r>
              <a:rPr lang="en-US" dirty="0"/>
              <a:t>Employment and Training Administration</a:t>
            </a:r>
          </a:p>
          <a:p>
            <a:pPr lvl="2"/>
            <a:r>
              <a:rPr lang="en-US" dirty="0"/>
              <a:t>US Department of Labor</a:t>
            </a:r>
          </a:p>
        </p:txBody>
      </p:sp>
      <p:sp>
        <p:nvSpPr>
          <p:cNvPr id="4" name="Content Placeholder 3">
            <a:extLst>
              <a:ext uri="{FF2B5EF4-FFF2-40B4-BE49-F238E27FC236}">
                <a16:creationId xmlns:a16="http://schemas.microsoft.com/office/drawing/2014/main" id="{A5DC4EBE-0A00-492E-9CD3-CBE1F6F1C0AF}"/>
              </a:ext>
            </a:extLst>
          </p:cNvPr>
          <p:cNvSpPr>
            <a:spLocks noGrp="1"/>
          </p:cNvSpPr>
          <p:nvPr>
            <p:ph sz="half" idx="2"/>
          </p:nvPr>
        </p:nvSpPr>
        <p:spPr/>
        <p:txBody>
          <a:bodyPr/>
          <a:lstStyle/>
          <a:p>
            <a:r>
              <a:rPr lang="en-US" dirty="0"/>
              <a:t>Jonathan Hammer</a:t>
            </a:r>
          </a:p>
          <a:p>
            <a:pPr lvl="1"/>
            <a:r>
              <a:rPr lang="en-US" dirty="0"/>
              <a:t>Counsel for Unemployment Programs</a:t>
            </a:r>
          </a:p>
          <a:p>
            <a:pPr lvl="1"/>
            <a:r>
              <a:rPr lang="en-US" dirty="0"/>
              <a:t>Employment &amp; Training Legal Services Division</a:t>
            </a:r>
          </a:p>
          <a:p>
            <a:pPr lvl="2"/>
            <a:r>
              <a:rPr lang="en-US" dirty="0"/>
              <a:t>Office of the Solicitor</a:t>
            </a:r>
          </a:p>
          <a:p>
            <a:pPr lvl="2"/>
            <a:r>
              <a:rPr lang="en-US" dirty="0"/>
              <a:t>US Department of Labor</a:t>
            </a:r>
          </a:p>
        </p:txBody>
      </p:sp>
      <p:pic>
        <p:nvPicPr>
          <p:cNvPr id="10" name="Picture Placeholder 5" descr="Screen Clipping"/>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4211" b="4211"/>
          <a:stretch>
            <a:fillRect/>
          </a:stretch>
        </p:blipFill>
        <p:spPr>
          <a:xfrm>
            <a:off x="987425" y="1271588"/>
            <a:ext cx="2133600" cy="2133600"/>
          </a:xfrm>
        </p:spPr>
      </p:pic>
      <p:pic>
        <p:nvPicPr>
          <p:cNvPr id="11" name="Picture Placeholder 6" descr="Screen Clipping"/>
          <p:cNvPicPr>
            <a:picLocks noGrp="1" noChangeAspect="1"/>
          </p:cNvPicPr>
          <p:nvPr>
            <p:ph type="pic" sz="quarter" idx="14"/>
          </p:nvPr>
        </p:nvPicPr>
        <p:blipFill>
          <a:blip r:embed="rId4" cstate="hqprint">
            <a:extLst>
              <a:ext uri="{28A0092B-C50C-407E-A947-70E740481C1C}">
                <a14:useLocalDpi xmlns:a14="http://schemas.microsoft.com/office/drawing/2010/main" val="0"/>
              </a:ext>
            </a:extLst>
          </a:blip>
          <a:srcRect t="3777" b="3777"/>
          <a:stretch>
            <a:fillRect/>
          </a:stretch>
        </p:blipFill>
        <p:spPr/>
      </p:pic>
    </p:spTree>
    <p:custDataLst>
      <p:tags r:id="rId1"/>
    </p:custDataLst>
    <p:extLst>
      <p:ext uri="{BB962C8B-B14F-4D97-AF65-F5344CB8AC3E}">
        <p14:creationId xmlns:p14="http://schemas.microsoft.com/office/powerpoint/2010/main" val="1124463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4</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Summary and Background</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r>
              <a:rPr lang="en-US" dirty="0"/>
              <a:t>Unemployment Insurance (UI) requires individuals to be able to, available for, and actively seeking suitable work</a:t>
            </a:r>
          </a:p>
          <a:p>
            <a:r>
              <a:rPr lang="en-US" dirty="0"/>
              <a:t>States have significant flexibility in implementing these requirements</a:t>
            </a:r>
          </a:p>
          <a:p>
            <a:r>
              <a:rPr lang="en-US" dirty="0"/>
              <a:t>An individual may be quarantined or otherwise affected by COVID-19 but still eligible for UC, depending on state law</a:t>
            </a:r>
          </a:p>
          <a:p>
            <a:r>
              <a:rPr lang="en-US" dirty="0"/>
              <a:t>The UI program is not intended to be used as paid sick leave</a:t>
            </a:r>
          </a:p>
        </p:txBody>
      </p:sp>
    </p:spTree>
    <p:custDataLst>
      <p:tags r:id="rId1"/>
    </p:custDataLst>
    <p:extLst>
      <p:ext uri="{BB962C8B-B14F-4D97-AF65-F5344CB8AC3E}">
        <p14:creationId xmlns:p14="http://schemas.microsoft.com/office/powerpoint/2010/main" val="2048083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B812ED-6657-4FC2-9630-367100B8229B}"/>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3" name="Title 2">
            <a:extLst>
              <a:ext uri="{FF2B5EF4-FFF2-40B4-BE49-F238E27FC236}">
                <a16:creationId xmlns:a16="http://schemas.microsoft.com/office/drawing/2014/main" id="{5F2150C5-AE68-4815-8B74-870A643F5721}"/>
              </a:ext>
            </a:extLst>
          </p:cNvPr>
          <p:cNvSpPr>
            <a:spLocks noGrp="1"/>
          </p:cNvSpPr>
          <p:nvPr>
            <p:ph type="title"/>
          </p:nvPr>
        </p:nvSpPr>
        <p:spPr/>
        <p:txBody>
          <a:bodyPr/>
          <a:lstStyle/>
          <a:p>
            <a:r>
              <a:rPr lang="en-US" dirty="0"/>
              <a:t>“Unemployed” Status</a:t>
            </a:r>
          </a:p>
        </p:txBody>
      </p:sp>
      <p:sp>
        <p:nvSpPr>
          <p:cNvPr id="6" name="Text Placeholder 5">
            <a:extLst>
              <a:ext uri="{FF2B5EF4-FFF2-40B4-BE49-F238E27FC236}">
                <a16:creationId xmlns:a16="http://schemas.microsoft.com/office/drawing/2014/main" id="{A97CFD21-AD80-4421-B39E-89EA6C58948C}"/>
              </a:ext>
            </a:extLst>
          </p:cNvPr>
          <p:cNvSpPr>
            <a:spLocks noGrp="1"/>
          </p:cNvSpPr>
          <p:nvPr>
            <p:ph type="body" sz="half" idx="2"/>
          </p:nvPr>
        </p:nvSpPr>
        <p:spPr/>
        <p:txBody>
          <a:bodyPr/>
          <a:lstStyle/>
          <a:p>
            <a:r>
              <a:rPr lang="en-US" dirty="0"/>
              <a:t>Manual of State Employment Security Legislation, 1950</a:t>
            </a:r>
          </a:p>
          <a:p>
            <a:r>
              <a:rPr lang="en-US" dirty="0"/>
              <a:t>and </a:t>
            </a:r>
          </a:p>
          <a:p>
            <a:r>
              <a:rPr lang="en-US" dirty="0"/>
              <a:t>UIPL 08-98</a:t>
            </a:r>
          </a:p>
        </p:txBody>
      </p:sp>
      <p:sp>
        <p:nvSpPr>
          <p:cNvPr id="4" name="Content Placeholder 3">
            <a:extLst>
              <a:ext uri="{FF2B5EF4-FFF2-40B4-BE49-F238E27FC236}">
                <a16:creationId xmlns:a16="http://schemas.microsoft.com/office/drawing/2014/main" id="{AC8CC3A3-B922-40BD-9723-49ABAC1B8AEE}"/>
              </a:ext>
            </a:extLst>
          </p:cNvPr>
          <p:cNvSpPr>
            <a:spLocks noGrp="1"/>
          </p:cNvSpPr>
          <p:nvPr>
            <p:ph idx="1"/>
          </p:nvPr>
        </p:nvSpPr>
        <p:spPr/>
        <p:txBody>
          <a:bodyPr/>
          <a:lstStyle/>
          <a:p>
            <a:r>
              <a:rPr lang="en-US" dirty="0"/>
              <a:t>“Unemployment” includes a reduction of both work hours and earnings</a:t>
            </a:r>
          </a:p>
          <a:p>
            <a:r>
              <a:rPr lang="en-US" dirty="0"/>
              <a:t>An individual receiving paid sick leave or paid family leave is still receiving pay and would generally not be considered “unemployed” for purposes of collecting UC</a:t>
            </a:r>
          </a:p>
        </p:txBody>
      </p:sp>
    </p:spTree>
    <p:extLst>
      <p:ext uri="{BB962C8B-B14F-4D97-AF65-F5344CB8AC3E}">
        <p14:creationId xmlns:p14="http://schemas.microsoft.com/office/powerpoint/2010/main" val="402031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6</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normAutofit/>
          </a:bodyPr>
          <a:lstStyle/>
          <a:p>
            <a:r>
              <a:rPr lang="en-US" dirty="0"/>
              <a:t>“Able/Available/Actively Seeking Work” Requirement</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r>
              <a:rPr lang="en-US" dirty="0"/>
              <a:t>As a condition of eligibility for UC in any week, “a claimant must be able to work, available for work, and actively seeking work”</a:t>
            </a:r>
          </a:p>
          <a:p>
            <a:pPr lvl="1"/>
            <a:r>
              <a:rPr lang="en-US" dirty="0"/>
              <a:t>“Able and available” requirements were codified in federal regulation at 20 CFR 604.4 in 2007</a:t>
            </a:r>
          </a:p>
          <a:p>
            <a:pPr lvl="1"/>
            <a:r>
              <a:rPr lang="en-US" dirty="0"/>
              <a:t>“Able, available, and actively seeking work” requirements were inserted into Section 303(a)(12) of the Social Security Act (42 USC 503(a)(12)) in 2012</a:t>
            </a:r>
          </a:p>
          <a:p>
            <a:r>
              <a:rPr lang="en-US" dirty="0"/>
              <a:t>Federal UC law makes some exceptions, such as for state-approved training or participation in the Short-Time Compensation program</a:t>
            </a:r>
          </a:p>
        </p:txBody>
      </p:sp>
    </p:spTree>
    <p:custDataLst>
      <p:tags r:id="rId1"/>
    </p:custDataLst>
    <p:extLst>
      <p:ext uri="{BB962C8B-B14F-4D97-AF65-F5344CB8AC3E}">
        <p14:creationId xmlns:p14="http://schemas.microsoft.com/office/powerpoint/2010/main" val="344340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EF8C7B-F5E1-4164-82DC-EB506970E503}"/>
              </a:ext>
            </a:extLst>
          </p:cNvPr>
          <p:cNvSpPr>
            <a:spLocks noGrp="1"/>
          </p:cNvSpPr>
          <p:nvPr>
            <p:ph type="sldNum" sz="quarter" idx="12"/>
          </p:nvPr>
        </p:nvSpPr>
        <p:spPr/>
        <p:txBody>
          <a:bodyPr/>
          <a:lstStyle/>
          <a:p>
            <a:fld id="{158B7785-F6D6-45F8-833E-07BD84680091}" type="slidenum">
              <a:rPr lang="en-US" smtClean="0"/>
              <a:pPr/>
              <a:t>7</a:t>
            </a:fld>
            <a:endParaRPr lang="en-US"/>
          </a:p>
        </p:txBody>
      </p:sp>
      <p:sp>
        <p:nvSpPr>
          <p:cNvPr id="3" name="Title 2">
            <a:extLst>
              <a:ext uri="{FF2B5EF4-FFF2-40B4-BE49-F238E27FC236}">
                <a16:creationId xmlns:a16="http://schemas.microsoft.com/office/drawing/2014/main" id="{8BCD2381-2BC4-4F0E-BD72-D4E2C5A3AECA}"/>
              </a:ext>
            </a:extLst>
          </p:cNvPr>
          <p:cNvSpPr>
            <a:spLocks noGrp="1"/>
          </p:cNvSpPr>
          <p:nvPr>
            <p:ph type="title"/>
          </p:nvPr>
        </p:nvSpPr>
        <p:spPr/>
        <p:txBody>
          <a:bodyPr/>
          <a:lstStyle/>
          <a:p>
            <a:r>
              <a:rPr lang="en-US" dirty="0"/>
              <a:t>“Able/Available/Actively Seeking Work” Requirement</a:t>
            </a:r>
          </a:p>
        </p:txBody>
      </p:sp>
      <p:sp>
        <p:nvSpPr>
          <p:cNvPr id="7" name="Text Placeholder 6">
            <a:extLst>
              <a:ext uri="{FF2B5EF4-FFF2-40B4-BE49-F238E27FC236}">
                <a16:creationId xmlns:a16="http://schemas.microsoft.com/office/drawing/2014/main" id="{252F2017-43D3-457E-A1F6-49B78C8B7881}"/>
              </a:ext>
            </a:extLst>
          </p:cNvPr>
          <p:cNvSpPr>
            <a:spLocks noGrp="1"/>
          </p:cNvSpPr>
          <p:nvPr>
            <p:ph type="body" sz="quarter" idx="14"/>
          </p:nvPr>
        </p:nvSpPr>
        <p:spPr/>
        <p:txBody>
          <a:bodyPr/>
          <a:lstStyle/>
          <a:p>
            <a:r>
              <a:rPr lang="en-US" dirty="0"/>
              <a:t>20 CFR 604.5(a) Application—availability for work</a:t>
            </a:r>
          </a:p>
        </p:txBody>
      </p:sp>
      <p:sp>
        <p:nvSpPr>
          <p:cNvPr id="5" name="Text Placeholder 4">
            <a:extLst>
              <a:ext uri="{FF2B5EF4-FFF2-40B4-BE49-F238E27FC236}">
                <a16:creationId xmlns:a16="http://schemas.microsoft.com/office/drawing/2014/main" id="{2D3BA267-005E-437F-9930-157D49F7721A}"/>
              </a:ext>
            </a:extLst>
          </p:cNvPr>
          <p:cNvSpPr>
            <a:spLocks noGrp="1"/>
          </p:cNvSpPr>
          <p:nvPr>
            <p:ph type="body" sz="quarter" idx="13"/>
          </p:nvPr>
        </p:nvSpPr>
        <p:spPr>
          <a:xfrm>
            <a:off x="805866" y="1667407"/>
            <a:ext cx="11080750" cy="4688943"/>
          </a:xfrm>
        </p:spPr>
        <p:txBody>
          <a:bodyPr>
            <a:normAutofit/>
          </a:bodyPr>
          <a:lstStyle/>
          <a:p>
            <a:r>
              <a:rPr lang="en-US" dirty="0">
                <a:latin typeface="+mn-lt"/>
              </a:rPr>
              <a:t>A State may consider an individual to be available for work during the week under any of the following circumstances:</a:t>
            </a:r>
          </a:p>
          <a:p>
            <a:pPr lvl="1"/>
            <a:r>
              <a:rPr lang="en-US" dirty="0"/>
              <a:t>“(1) The individual is available for any work for all or a portion of the week claimed, provided that any limitation placed by the individual on his or her availability does not constitute a withdrawal from the labor market.”</a:t>
            </a:r>
          </a:p>
          <a:p>
            <a:pPr lvl="1"/>
            <a:r>
              <a:rPr lang="en-US" dirty="0"/>
              <a:t>“(2) The individual limits his or her availability to work which is suitable for such individual as determined under the State UC law, provided the State law definition of suitable work does not permit the individual to limit his or her availability in such a way that the individual has withdrawn from the labor market.”</a:t>
            </a:r>
          </a:p>
          <a:p>
            <a:pPr lvl="1"/>
            <a:r>
              <a:rPr lang="en-US" dirty="0"/>
              <a:t>“(3) The individual is on temporary lay-off and is available to work only for the employer that has temporarily laid-off the individual.”</a:t>
            </a:r>
          </a:p>
          <a:p>
            <a:endParaRPr lang="en-US" dirty="0"/>
          </a:p>
        </p:txBody>
      </p:sp>
    </p:spTree>
    <p:extLst>
      <p:ext uri="{BB962C8B-B14F-4D97-AF65-F5344CB8AC3E}">
        <p14:creationId xmlns:p14="http://schemas.microsoft.com/office/powerpoint/2010/main" val="4046969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EF8C7B-F5E1-4164-82DC-EB506970E503}"/>
              </a:ext>
            </a:extLst>
          </p:cNvPr>
          <p:cNvSpPr>
            <a:spLocks noGrp="1"/>
          </p:cNvSpPr>
          <p:nvPr>
            <p:ph type="sldNum" sz="quarter" idx="12"/>
          </p:nvPr>
        </p:nvSpPr>
        <p:spPr/>
        <p:txBody>
          <a:bodyPr/>
          <a:lstStyle/>
          <a:p>
            <a:fld id="{158B7785-F6D6-45F8-833E-07BD84680091}" type="slidenum">
              <a:rPr lang="en-US" smtClean="0"/>
              <a:pPr/>
              <a:t>8</a:t>
            </a:fld>
            <a:endParaRPr lang="en-US"/>
          </a:p>
        </p:txBody>
      </p:sp>
      <p:sp>
        <p:nvSpPr>
          <p:cNvPr id="3" name="Title 2">
            <a:extLst>
              <a:ext uri="{FF2B5EF4-FFF2-40B4-BE49-F238E27FC236}">
                <a16:creationId xmlns:a16="http://schemas.microsoft.com/office/drawing/2014/main" id="{8BCD2381-2BC4-4F0E-BD72-D4E2C5A3AECA}"/>
              </a:ext>
            </a:extLst>
          </p:cNvPr>
          <p:cNvSpPr>
            <a:spLocks noGrp="1"/>
          </p:cNvSpPr>
          <p:nvPr>
            <p:ph type="title"/>
          </p:nvPr>
        </p:nvSpPr>
        <p:spPr/>
        <p:txBody>
          <a:bodyPr/>
          <a:lstStyle/>
          <a:p>
            <a:r>
              <a:rPr lang="en-US" dirty="0"/>
              <a:t>“Able/Available/Actively Seeking Work” Requirement</a:t>
            </a:r>
          </a:p>
        </p:txBody>
      </p:sp>
      <p:sp>
        <p:nvSpPr>
          <p:cNvPr id="7" name="Text Placeholder 6">
            <a:extLst>
              <a:ext uri="{FF2B5EF4-FFF2-40B4-BE49-F238E27FC236}">
                <a16:creationId xmlns:a16="http://schemas.microsoft.com/office/drawing/2014/main" id="{252F2017-43D3-457E-A1F6-49B78C8B7881}"/>
              </a:ext>
            </a:extLst>
          </p:cNvPr>
          <p:cNvSpPr>
            <a:spLocks noGrp="1"/>
          </p:cNvSpPr>
          <p:nvPr>
            <p:ph type="body" sz="quarter" idx="14"/>
          </p:nvPr>
        </p:nvSpPr>
        <p:spPr/>
        <p:txBody>
          <a:bodyPr/>
          <a:lstStyle/>
          <a:p>
            <a:r>
              <a:rPr lang="en-US" dirty="0"/>
              <a:t>20 CFR 604.4 Application—ability to work</a:t>
            </a:r>
          </a:p>
        </p:txBody>
      </p:sp>
      <p:sp>
        <p:nvSpPr>
          <p:cNvPr id="5" name="Text Placeholder 4">
            <a:extLst>
              <a:ext uri="{FF2B5EF4-FFF2-40B4-BE49-F238E27FC236}">
                <a16:creationId xmlns:a16="http://schemas.microsoft.com/office/drawing/2014/main" id="{2D3BA267-005E-437F-9930-157D49F7721A}"/>
              </a:ext>
            </a:extLst>
          </p:cNvPr>
          <p:cNvSpPr>
            <a:spLocks noGrp="1"/>
          </p:cNvSpPr>
          <p:nvPr>
            <p:ph type="body" sz="quarter" idx="13"/>
          </p:nvPr>
        </p:nvSpPr>
        <p:spPr>
          <a:xfrm>
            <a:off x="805866" y="1667407"/>
            <a:ext cx="11080750" cy="4688943"/>
          </a:xfrm>
        </p:spPr>
        <p:txBody>
          <a:bodyPr anchor="t">
            <a:normAutofit/>
          </a:bodyPr>
          <a:lstStyle/>
          <a:p>
            <a:r>
              <a:rPr lang="en-US" dirty="0">
                <a:latin typeface="+mn-lt"/>
              </a:rPr>
              <a:t>(b) If an individual has previously demonstrated his or her ability to work and availability for work following the most recent separation from employment, the State may consider the individual able to work during the week of unemployment claimed despite the individual's illness or injury, unless the individual has refused an offer of suitable work due to such illness or injury.</a:t>
            </a:r>
          </a:p>
        </p:txBody>
      </p:sp>
    </p:spTree>
    <p:extLst>
      <p:ext uri="{BB962C8B-B14F-4D97-AF65-F5344CB8AC3E}">
        <p14:creationId xmlns:p14="http://schemas.microsoft.com/office/powerpoint/2010/main" val="1416091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9</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normAutofit/>
          </a:bodyPr>
          <a:lstStyle/>
          <a:p>
            <a:r>
              <a:rPr lang="en-US" dirty="0"/>
              <a:t>State Flexibility within the Parameters of Federal UC Law</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r>
              <a:rPr lang="en-US" dirty="0"/>
              <a:t>States have flexibility to determine what type of work is suitable for an individual and what it means for that individual to be able, available, and actively seeking work even when quarantined or otherwise affected by COVID-19.</a:t>
            </a:r>
          </a:p>
          <a:p>
            <a:r>
              <a:rPr lang="en-US" dirty="0"/>
              <a:t>The UIPL provides 3 examples that states may consider when reviewing their laws in light of COVID-19’s effects.  Other scenarios than these may arise.</a:t>
            </a:r>
          </a:p>
          <a:p>
            <a:pPr lvl="1"/>
            <a:r>
              <a:rPr lang="en-US" dirty="0"/>
              <a:t>Scenario #1: Employer temporarily ceases operations</a:t>
            </a:r>
          </a:p>
          <a:p>
            <a:pPr lvl="1"/>
            <a:r>
              <a:rPr lang="en-US" dirty="0"/>
              <a:t>Scenario #2: Individual is quarantined and will return to employer</a:t>
            </a:r>
          </a:p>
          <a:p>
            <a:pPr lvl="1"/>
            <a:r>
              <a:rPr lang="en-US" dirty="0"/>
              <a:t>Scenario #3: Individual is not returning to the employer </a:t>
            </a:r>
          </a:p>
        </p:txBody>
      </p:sp>
    </p:spTree>
    <p:custDataLst>
      <p:tags r:id="rId1"/>
    </p:custDataLst>
    <p:extLst>
      <p:ext uri="{BB962C8B-B14F-4D97-AF65-F5344CB8AC3E}">
        <p14:creationId xmlns:p14="http://schemas.microsoft.com/office/powerpoint/2010/main" val="36803808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2 - &amp;quot;Unemployment Compensation (UC) for Individuals Affected by COVID-19&amp;quot;&quot;/&gt;&lt;property id=&quot;20307&quot; value=&quot;256&quot;/&gt;&lt;/object&gt;&lt;object type=&quot;3&quot; unique_id=&quot;10005&quot;&gt;&lt;property id=&quot;20148&quot; value=&quot;5&quot;/&gt;&lt;property id=&quot;20300&quot; value=&quot;Slide 3 - &amp;quot;Today’s Speakers&amp;quot;&quot;/&gt;&lt;property id=&quot;20307&quot; value=&quot;266&quot;/&gt;&lt;/object&gt;&lt;object type=&quot;3&quot; unique_id=&quot;10006&quot;&gt;&lt;property id=&quot;20148&quot; value=&quot;5&quot;/&gt;&lt;property id=&quot;20300&quot; value=&quot;Slide 4 - &amp;quot;Summary and Background&amp;quot;&quot;/&gt;&lt;property id=&quot;20307&quot; value=&quot;257&quot;/&gt;&lt;/object&gt;&lt;object type=&quot;3&quot; unique_id=&quot;10007&quot;&gt;&lt;property id=&quot;20148&quot; value=&quot;5&quot;/&gt;&lt;property id=&quot;20300&quot; value=&quot;Slide 5 - &amp;quot;“Unemployed” Status&amp;quot;&quot;/&gt;&lt;property id=&quot;20307&quot; value=&quot;313&quot;/&gt;&lt;/object&gt;&lt;object type=&quot;3&quot; unique_id=&quot;10008&quot;&gt;&lt;property id=&quot;20148&quot; value=&quot;5&quot;/&gt;&lt;property id=&quot;20300&quot; value=&quot;Slide 6 - &amp;quot;“Able/Available/Actively Seeking Work” Requirement&amp;quot;&quot;/&gt;&lt;property id=&quot;20307&quot; value=&quot;306&quot;/&gt;&lt;/object&gt;&lt;object type=&quot;3&quot; unique_id=&quot;10009&quot;&gt;&lt;property id=&quot;20148&quot; value=&quot;5&quot;/&gt;&lt;property id=&quot;20300&quot; value=&quot;Slide 7 - &amp;quot;“Able/Available/Actively Seeking Work” Requirement&amp;quot;&quot;/&gt;&lt;property id=&quot;20307&quot; value=&quot;314&quot;/&gt;&lt;/object&gt;&lt;object type=&quot;3&quot; unique_id=&quot;10010&quot;&gt;&lt;property id=&quot;20148&quot; value=&quot;5&quot;/&gt;&lt;property id=&quot;20300&quot; value=&quot;Slide 8 - &amp;quot;“Able/Available/Actively Seeking Work” Requirement&amp;quot;&quot;/&gt;&lt;property id=&quot;20307&quot; value=&quot;316&quot;/&gt;&lt;/object&gt;&lt;object type=&quot;3&quot; unique_id=&quot;10011&quot;&gt;&lt;property id=&quot;20148&quot; value=&quot;5&quot;/&gt;&lt;property id=&quot;20300&quot; value=&quot;Slide 9 - &amp;quot;State Flexibility within the Parameters of Federal UC Law&amp;quot;&quot;/&gt;&lt;property id=&quot;20307&quot; value=&quot;317&quot;/&gt;&lt;/object&gt;&lt;object type=&quot;3&quot; unique_id=&quot;10012&quot;&gt;&lt;property id=&quot;20148&quot; value=&quot;5&quot;/&gt;&lt;property id=&quot;20300&quot; value=&quot;Slide 10 - &amp;quot;Example for Assessing UC Eligibility&amp;quot;&quot;/&gt;&lt;property id=&quot;20307&quot; value=&quot;307&quot;/&gt;&lt;/object&gt;&lt;object type=&quot;3&quot; unique_id=&quot;10013&quot;&gt;&lt;property id=&quot;20148&quot; value=&quot;5&quot;/&gt;&lt;property id=&quot;20300&quot; value=&quot;Slide 11 - &amp;quot;Example for Assessing UC Eligibility&amp;quot;&quot;/&gt;&lt;property id=&quot;20307&quot; value=&quot;318&quot;/&gt;&lt;/object&gt;&lt;object type=&quot;3&quot; unique_id=&quot;10014&quot;&gt;&lt;property id=&quot;20148&quot; value=&quot;5&quot;/&gt;&lt;property id=&quot;20300&quot; value=&quot;Slide 12 - &amp;quot;Example for Assessing UC Eligibility&amp;quot;&quot;/&gt;&lt;property id=&quot;20307&quot; value=&quot;308&quot;/&gt;&lt;/object&gt;&lt;object type=&quot;3&quot; unique_id=&quot;10015&quot;&gt;&lt;property id=&quot;20148&quot; value=&quot;5&quot;/&gt;&lt;property id=&quot;20300&quot; value=&quot;Slide 13 - &amp;quot;Example for Assessing UC Eligibility&amp;quot;&quot;/&gt;&lt;property id=&quot;20307&quot; value=&quot;319&quot;/&gt;&lt;/object&gt;&lt;object type=&quot;3&quot; unique_id=&quot;10016&quot;&gt;&lt;property id=&quot;20148&quot; value=&quot;5&quot;/&gt;&lt;property id=&quot;20300&quot; value=&quot;Slide 14 - &amp;quot;Example for Assessing UC Eligibility&amp;quot;&quot;/&gt;&lt;property id=&quot;20307&quot; value=&quot;309&quot;/&gt;&lt;/object&gt;&lt;object type=&quot;3&quot; unique_id=&quot;10017&quot;&gt;&lt;property id=&quot;20148&quot; value=&quot;5&quot;/&gt;&lt;property id=&quot;20300&quot; value=&quot;Slide 15 - &amp;quot;Example for Assessing UC Eligibility&amp;quot;&quot;/&gt;&lt;property id=&quot;20307&quot; value=&quot;320&quot;/&gt;&lt;/object&gt;&lt;object type=&quot;3&quot; unique_id=&quot;10018&quot;&gt;&lt;property id=&quot;20148&quot; value=&quot;5&quot;/&gt;&lt;property id=&quot;20300&quot; value=&quot;Slide 16 - &amp;quot;Employer Charging&amp;quot;&quot;/&gt;&lt;property id=&quot;20307&quot; value=&quot;310&quot;/&gt;&lt;/object&gt;&lt;object type=&quot;3&quot; unique_id=&quot;10019&quot;&gt;&lt;property id=&quot;20148&quot; value=&quot;5&quot;/&gt;&lt;property id=&quot;20300&quot; value=&quot;Slide 17 - &amp;quot;Eliminating the Waiting Week&amp;quot;&quot;/&gt;&lt;property id=&quot;20307&quot; value=&quot;321&quot;/&gt;&lt;/object&gt;&lt;object type=&quot;3&quot; unique_id=&quot;10020&quot;&gt;&lt;property id=&quot;20148&quot; value=&quot;5&quot;/&gt;&lt;property id=&quot;20300&quot; value=&quot;Slide 18 - &amp;quot;Promotion of Short-Time Compensation, aka Worksharing&amp;quot;&quot;/&gt;&lt;property id=&quot;20307&quot; value=&quot;312&quot;/&gt;&lt;/object&gt;&lt;object type=&quot;3&quot; unique_id=&quot;10021&quot;&gt;&lt;property id=&quot;20148&quot; value=&quot;5&quot;/&gt;&lt;property id=&quot;20300&quot; value=&quot;Slide 19 - &amp;quot;Resources&amp;quot;&quot;/&gt;&lt;property id=&quot;20307&quot; value=&quot;274&quot;/&gt;&lt;/object&gt;&lt;object type=&quot;3&quot; unique_id=&quot;10022&quot;&gt;&lt;property id=&quot;20148&quot; value=&quot;5&quot;/&gt;&lt;property id=&quot;20300&quot; value=&quot;Slide 20 - &amp;quot;Thank You!&amp;quot;&quot;/&gt;&lt;property id=&quot;20307&quot; value=&quot;297&quot;/&gt;&lt;/object&gt;&lt;object type=&quot;3&quot; unique_id=&quot;10023&quot;&gt;&lt;property id=&quot;20148&quot; value=&quot;5&quot;/&gt;&lt;property id=&quot;20300&quot; value=&quot;Slide 21 - &amp;quot;Any Questions?&amp;quot;&quot;/&gt;&lt;property id=&quot;20307&quot; value=&quot;281&quot;/&gt;&lt;/object&gt;&lt;object type=&quot;3&quot; unique_id=&quot;10115&quot;&gt;&lt;property id=&quot;20148&quot; value=&quot;5&quot;/&gt;&lt;property id=&quot;20300&quot; value=&quot;Slide 1&quot;/&gt;&lt;property id=&quot;20307&quot; value=&quot;322&quot;/&gt;&lt;/object&gt;&lt;/object&gt;&lt;object type=&quot;8&quot; unique_id=&quot;1004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1</TotalTime>
  <Words>1912</Words>
  <Application>Microsoft Office PowerPoint</Application>
  <PresentationFormat>Widescreen</PresentationFormat>
  <Paragraphs>134</Paragraphs>
  <Slides>21</Slides>
  <Notes>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21</vt:i4>
      </vt:variant>
    </vt:vector>
  </HeadingPairs>
  <TitlesOfParts>
    <vt:vector size="34"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PowerPoint Presentation</vt:lpstr>
      <vt:lpstr>Unemployment Compensation (UC) for Individuals Affected by COVID-19</vt:lpstr>
      <vt:lpstr>Today’s Speakers</vt:lpstr>
      <vt:lpstr>Summary and Background</vt:lpstr>
      <vt:lpstr>“Unemployed” Status</vt:lpstr>
      <vt:lpstr>“Able/Available/Actively Seeking Work” Requirement</vt:lpstr>
      <vt:lpstr>“Able/Available/Actively Seeking Work” Requirement</vt:lpstr>
      <vt:lpstr>“Able/Available/Actively Seeking Work” Requirement</vt:lpstr>
      <vt:lpstr>State Flexibility within the Parameters of Federal UC Law</vt:lpstr>
      <vt:lpstr>Example for Assessing UC Eligibility</vt:lpstr>
      <vt:lpstr>Example for Assessing UC Eligibility</vt:lpstr>
      <vt:lpstr>Example for Assessing UC Eligibility</vt:lpstr>
      <vt:lpstr>Example for Assessing UC Eligibility</vt:lpstr>
      <vt:lpstr>Example for Assessing UC Eligibility</vt:lpstr>
      <vt:lpstr>Example for Assessing UC Eligibility</vt:lpstr>
      <vt:lpstr>Employer Charging</vt:lpstr>
      <vt:lpstr>Eliminating the Waiting Week</vt:lpstr>
      <vt:lpstr>Promotion of Short-Time Compensation, aka Worksharing</vt:lpstr>
      <vt:lpstr>Resources</vt:lpstr>
      <vt:lpstr>Thank You!</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Casertano</dc:creator>
  <cp:lastModifiedBy>Laura Casertano</cp:lastModifiedBy>
  <cp:revision>2</cp:revision>
  <dcterms:created xsi:type="dcterms:W3CDTF">2020-03-17T16:02:22Z</dcterms:created>
  <dcterms:modified xsi:type="dcterms:W3CDTF">2020-03-17T16:03:50Z</dcterms:modified>
</cp:coreProperties>
</file>