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59"/>
  </p:notesMasterIdLst>
  <p:sldIdLst>
    <p:sldId id="256" r:id="rId10"/>
    <p:sldId id="296" r:id="rId11"/>
    <p:sldId id="336" r:id="rId12"/>
    <p:sldId id="295" r:id="rId13"/>
    <p:sldId id="282" r:id="rId14"/>
    <p:sldId id="309" r:id="rId15"/>
    <p:sldId id="310" r:id="rId16"/>
    <p:sldId id="311" r:id="rId17"/>
    <p:sldId id="312" r:id="rId18"/>
    <p:sldId id="313" r:id="rId19"/>
    <p:sldId id="314" r:id="rId20"/>
    <p:sldId id="315" r:id="rId21"/>
    <p:sldId id="316" r:id="rId22"/>
    <p:sldId id="318" r:id="rId23"/>
    <p:sldId id="317" r:id="rId24"/>
    <p:sldId id="319" r:id="rId25"/>
    <p:sldId id="320" r:id="rId26"/>
    <p:sldId id="321" r:id="rId27"/>
    <p:sldId id="322"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23"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 id="281" r:id="rId57"/>
    <p:sldId id="297" r:id="rId58"/>
  </p:sldIdLst>
  <p:sldSz cx="12192000"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A0A45-2FF7-4638-91B2-B2C20835A40D}" v="107" dt="2020-01-16T18:53:19.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68848" autoAdjust="0"/>
  </p:normalViewPr>
  <p:slideViewPr>
    <p:cSldViewPr snapToGrid="0">
      <p:cViewPr varScale="1">
        <p:scale>
          <a:sx n="59" d="100"/>
          <a:sy n="59" d="100"/>
        </p:scale>
        <p:origin x="1810" y="53"/>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1.xml"/><Relationship Id="rId61" Type="http://schemas.openxmlformats.org/officeDocument/2006/relationships/presProps" Target="pres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gs" Target="tags/tag1.xml"/><Relationship Id="rId65"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5/7/2020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2389123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7977F-DF74-4CC3-9B74-812D0870E3A7}" type="slidenum">
              <a:rPr lang="en-US" smtClean="0"/>
              <a:t>11</a:t>
            </a:fld>
            <a:endParaRPr lang="en-US"/>
          </a:p>
        </p:txBody>
      </p:sp>
    </p:spTree>
    <p:extLst>
      <p:ext uri="{BB962C8B-B14F-4D97-AF65-F5344CB8AC3E}">
        <p14:creationId xmlns:p14="http://schemas.microsoft.com/office/powerpoint/2010/main" val="1173877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7977F-DF74-4CC3-9B74-812D0870E3A7}" type="slidenum">
              <a:rPr lang="en-US" smtClean="0"/>
              <a:t>12</a:t>
            </a:fld>
            <a:endParaRPr lang="en-US"/>
          </a:p>
        </p:txBody>
      </p:sp>
    </p:spTree>
    <p:extLst>
      <p:ext uri="{BB962C8B-B14F-4D97-AF65-F5344CB8AC3E}">
        <p14:creationId xmlns:p14="http://schemas.microsoft.com/office/powerpoint/2010/main" val="3733856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3887595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7977F-DF74-4CC3-9B74-812D0870E3A7}" type="slidenum">
              <a:rPr lang="en-US" smtClean="0"/>
              <a:t>14</a:t>
            </a:fld>
            <a:endParaRPr lang="en-US"/>
          </a:p>
        </p:txBody>
      </p:sp>
    </p:spTree>
    <p:extLst>
      <p:ext uri="{BB962C8B-B14F-4D97-AF65-F5344CB8AC3E}">
        <p14:creationId xmlns:p14="http://schemas.microsoft.com/office/powerpoint/2010/main" val="1468981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3172414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5B7977F-DF74-4CC3-9B74-812D0870E3A7}" type="slidenum">
              <a:rPr lang="en-US" smtClean="0"/>
              <a:t>16</a:t>
            </a:fld>
            <a:endParaRPr lang="en-US"/>
          </a:p>
        </p:txBody>
      </p:sp>
    </p:spTree>
    <p:extLst>
      <p:ext uri="{BB962C8B-B14F-4D97-AF65-F5344CB8AC3E}">
        <p14:creationId xmlns:p14="http://schemas.microsoft.com/office/powerpoint/2010/main" val="1286903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a:xfrm>
            <a:off x="0" y="37747590"/>
            <a:ext cx="4160520" cy="2001980"/>
          </a:xfrm>
        </p:spPr>
        <p:txBody>
          <a:bodyPr/>
          <a:lstStyle/>
          <a:p>
            <a:endParaRPr lang="en-US"/>
          </a:p>
        </p:txBody>
      </p:sp>
      <p:sp>
        <p:nvSpPr>
          <p:cNvPr id="6" name="Slide Number Placeholder 5"/>
          <p:cNvSpPr>
            <a:spLocks noGrp="1"/>
          </p:cNvSpPr>
          <p:nvPr>
            <p:ph type="sldNum" sz="quarter" idx="12"/>
          </p:nvPr>
        </p:nvSpPr>
        <p:spPr/>
        <p:txBody>
          <a:bodyPr/>
          <a:lstStyle/>
          <a:p>
            <a:fld id="{E5B7977F-DF74-4CC3-9B74-812D0870E3A7}" type="slidenum">
              <a:rPr lang="en-US" smtClean="0"/>
              <a:t>17</a:t>
            </a:fld>
            <a:endParaRPr lang="en-US"/>
          </a:p>
        </p:txBody>
      </p:sp>
    </p:spTree>
    <p:extLst>
      <p:ext uri="{BB962C8B-B14F-4D97-AF65-F5344CB8AC3E}">
        <p14:creationId xmlns:p14="http://schemas.microsoft.com/office/powerpoint/2010/main" val="550205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7977F-DF74-4CC3-9B74-812D0870E3A7}" type="slidenum">
              <a:rPr lang="en-US" smtClean="0"/>
              <a:t>18</a:t>
            </a:fld>
            <a:endParaRPr lang="en-US"/>
          </a:p>
        </p:txBody>
      </p:sp>
    </p:spTree>
    <p:extLst>
      <p:ext uri="{BB962C8B-B14F-4D97-AF65-F5344CB8AC3E}">
        <p14:creationId xmlns:p14="http://schemas.microsoft.com/office/powerpoint/2010/main" val="2689209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7977F-DF74-4CC3-9B74-812D0870E3A7}" type="slidenum">
              <a:rPr lang="en-US" smtClean="0"/>
              <a:t>19</a:t>
            </a:fld>
            <a:endParaRPr lang="en-US"/>
          </a:p>
        </p:txBody>
      </p:sp>
    </p:spTree>
    <p:extLst>
      <p:ext uri="{BB962C8B-B14F-4D97-AF65-F5344CB8AC3E}">
        <p14:creationId xmlns:p14="http://schemas.microsoft.com/office/powerpoint/2010/main" val="386845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10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1207460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2572430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3135477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135D2DE-D0EC-46A2-A304-53138897BBA9}" type="slidenum">
              <a:rPr lang="en-US" smtClean="0"/>
              <a:t>38</a:t>
            </a:fld>
            <a:endParaRPr lang="en-US" dirty="0"/>
          </a:p>
        </p:txBody>
      </p:sp>
    </p:spTree>
    <p:extLst>
      <p:ext uri="{BB962C8B-B14F-4D97-AF65-F5344CB8AC3E}">
        <p14:creationId xmlns:p14="http://schemas.microsoft.com/office/powerpoint/2010/main" val="4108363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135D2DE-D0EC-46A2-A304-53138897BBA9}" type="slidenum">
              <a:rPr lang="en-US" smtClean="0"/>
              <a:t>39</a:t>
            </a:fld>
            <a:endParaRPr lang="en-US" dirty="0"/>
          </a:p>
        </p:txBody>
      </p:sp>
    </p:spTree>
    <p:extLst>
      <p:ext uri="{BB962C8B-B14F-4D97-AF65-F5344CB8AC3E}">
        <p14:creationId xmlns:p14="http://schemas.microsoft.com/office/powerpoint/2010/main" val="3560895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135D2DE-D0EC-46A2-A304-53138897BBA9}" type="slidenum">
              <a:rPr lang="en-US" smtClean="0"/>
              <a:t>40</a:t>
            </a:fld>
            <a:endParaRPr lang="en-US" dirty="0"/>
          </a:p>
        </p:txBody>
      </p:sp>
    </p:spTree>
    <p:extLst>
      <p:ext uri="{BB962C8B-B14F-4D97-AF65-F5344CB8AC3E}">
        <p14:creationId xmlns:p14="http://schemas.microsoft.com/office/powerpoint/2010/main" val="3964121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bwMode="auto">
          <a:xfrm>
            <a:off x="685800" y="4473575"/>
            <a:ext cx="5486400" cy="3660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Footer Placeholder 3"/>
          <p:cNvSpPr>
            <a:spLocks noGrp="1"/>
          </p:cNvSpPr>
          <p:nvPr>
            <p:ph type="ftr" sz="quarter" idx="4"/>
          </p:nvPr>
        </p:nvSpPr>
        <p:spPr/>
        <p:txBody>
          <a:bodyPr/>
          <a:lstStyle/>
          <a:p>
            <a:pPr>
              <a:defRPr/>
            </a:pPr>
            <a:r>
              <a:rPr lang="en-US"/>
              <a:t>These notes are for internal/staff use and have not been cleared by the three Departments and are not for public distribution. </a:t>
            </a:r>
          </a:p>
        </p:txBody>
      </p:sp>
      <p:sp>
        <p:nvSpPr>
          <p:cNvPr id="614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800">
                <a:solidFill>
                  <a:schemeClr val="tx1"/>
                </a:solidFill>
                <a:latin typeface="Times New Roman" panose="02020603050405020304" pitchFamily="18" charset="0"/>
                <a:cs typeface="Arial" panose="020B0604020202020204" pitchFamily="34" charset="0"/>
              </a:defRPr>
            </a:lvl1pPr>
            <a:lvl2pPr marL="742950" indent="-285750" defTabSz="922338">
              <a:defRPr sz="2800">
                <a:solidFill>
                  <a:schemeClr val="tx1"/>
                </a:solidFill>
                <a:latin typeface="Times New Roman" panose="02020603050405020304" pitchFamily="18" charset="0"/>
                <a:cs typeface="Arial" panose="020B0604020202020204" pitchFamily="34" charset="0"/>
              </a:defRPr>
            </a:lvl2pPr>
            <a:lvl3pPr marL="1143000" indent="-228600" defTabSz="922338">
              <a:defRPr sz="2800">
                <a:solidFill>
                  <a:schemeClr val="tx1"/>
                </a:solidFill>
                <a:latin typeface="Times New Roman" panose="02020603050405020304" pitchFamily="18" charset="0"/>
                <a:cs typeface="Arial" panose="020B0604020202020204" pitchFamily="34" charset="0"/>
              </a:defRPr>
            </a:lvl3pPr>
            <a:lvl4pPr marL="1600200" indent="-228600" defTabSz="922338">
              <a:defRPr sz="2800">
                <a:solidFill>
                  <a:schemeClr val="tx1"/>
                </a:solidFill>
                <a:latin typeface="Times New Roman" panose="02020603050405020304" pitchFamily="18" charset="0"/>
                <a:cs typeface="Arial" panose="020B0604020202020204" pitchFamily="34" charset="0"/>
              </a:defRPr>
            </a:lvl4pPr>
            <a:lvl5pPr marL="2057400" indent="-228600" defTabSz="922338">
              <a:defRPr sz="2800">
                <a:solidFill>
                  <a:schemeClr val="tx1"/>
                </a:solidFill>
                <a:latin typeface="Times New Roman" panose="02020603050405020304" pitchFamily="18" charset="0"/>
                <a:cs typeface="Arial" panose="020B0604020202020204" pitchFamily="34" charset="0"/>
              </a:defRPr>
            </a:lvl5pPr>
            <a:lvl6pPr marL="2514600" indent="-228600" defTabSz="922338"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22338"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22338"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22338"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fld id="{ECBE67AD-02BC-4B90-A638-22C332B60A6A}" type="slidenum">
              <a:rPr lang="en-US" altLang="en-US" sz="1200" smtClean="0"/>
              <a:pPr/>
              <a:t>41</a:t>
            </a:fld>
            <a:endParaRPr lang="en-US" altLang="en-US" sz="1200"/>
          </a:p>
        </p:txBody>
      </p:sp>
    </p:spTree>
    <p:extLst>
      <p:ext uri="{BB962C8B-B14F-4D97-AF65-F5344CB8AC3E}">
        <p14:creationId xmlns:p14="http://schemas.microsoft.com/office/powerpoint/2010/main" val="2246463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48</a:t>
            </a:fld>
            <a:endParaRPr lang="en-US"/>
          </a:p>
        </p:txBody>
      </p:sp>
    </p:spTree>
    <p:extLst>
      <p:ext uri="{BB962C8B-B14F-4D97-AF65-F5344CB8AC3E}">
        <p14:creationId xmlns:p14="http://schemas.microsoft.com/office/powerpoint/2010/main" val="368721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49</a:t>
            </a:fld>
            <a:endParaRPr lang="en-US"/>
          </a:p>
        </p:txBody>
      </p:sp>
    </p:spTree>
    <p:extLst>
      <p:ext uri="{BB962C8B-B14F-4D97-AF65-F5344CB8AC3E}">
        <p14:creationId xmlns:p14="http://schemas.microsoft.com/office/powerpoint/2010/main" val="340818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394662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466977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109418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80839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3177047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3023218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1BC4F-9F9A-4DC9-AFD4-5E98A54838CA}" type="slidenum">
              <a:rPr lang="en-US" smtClean="0"/>
              <a:t>10</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052558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microsoft.com/office/2007/relationships/hdphoto" Target="../media/hdphoto1.wdp"/><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dol.gov/agencies/whd/pandemic"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WHD-COVID19@dol.gov" TargetMode="External"/><Relationship Id="rId4" Type="http://schemas.openxmlformats.org/officeDocument/2006/relationships/hyperlink" Target="https://www.dol.gov/agencies/whd/field-assistance-bulletins/2020-1"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reeronestop.org/localhelp/unemploymentbenefits/unemployment-benefits.aspx" TargetMode="Externa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6.tmp"/></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oui.doleta.gov/unemploy/coronavirus/" TargetMode="Externa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hyperlink" Target="mailto:covid-19@dol.gov" TargetMode="External"/><Relationship Id="rId4" Type="http://schemas.openxmlformats.org/officeDocument/2006/relationships/hyperlink" Target="https://www.careeronestop.org/localhelp/unemploymentbenefits/unemployment-benefits.aspx"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36.xml.rels><?xml version="1.0" encoding="UTF-8" standalone="yes"?>
<Relationships xmlns="http://schemas.openxmlformats.org/package/2006/relationships"><Relationship Id="rId2" Type="http://schemas.openxmlformats.org/officeDocument/2006/relationships/hyperlink" Target="https://www.dol.gov/newsroom/releases/ebsa/ebsa2020042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dol.gov/sites/dolgov/files/EBSA/about-ebsa/our-activities/resource-center/faqs/covid-19.pdf" TargetMode="External"/><Relationship Id="rId2" Type="http://schemas.openxmlformats.org/officeDocument/2006/relationships/hyperlink" Target="https://www.dol.gov/sites/dolgov/files/ebsa/about-ebsa/our-activities/resource-center/faqs/aca-part-42.pdf" TargetMode="External"/><Relationship Id="rId1" Type="http://schemas.openxmlformats.org/officeDocument/2006/relationships/slideLayout" Target="../slideLayouts/slideLayout2.xml"/><Relationship Id="rId5" Type="http://schemas.openxmlformats.org/officeDocument/2006/relationships/hyperlink" Target="https://gcc01.safelinks.protection.outlook.com/?url=https%3A%2F%2Fwww.federalregister.gov%2Fdocuments%2F2020%2F05%2F04%2F2020-09399%2Fextension-of-certain-timeframes-for-employee-benefit-plans-participants-and-beneficiaries-affected&amp;data=02%7C01%7CGoodwin.Carolyn%40dol.gov%7C5e84bd03dc9a46b5743c08d7edff8517%7C75a6305472044e0c9126adab971d4aca%7C0%7C0%7C637239554005878830&amp;sdata=j07wWx1mIyA%2FwiwMZ52W%2BdiVaWlI3q3Tzfxjyk1wKNA%3D&amp;reserved=0" TargetMode="External"/><Relationship Id="rId4" Type="http://schemas.openxmlformats.org/officeDocument/2006/relationships/hyperlink" Target="https://www.dol.gov/agencies/ebsa/employers-and-advisers/plan-administration-and-compliance/disaster-relief/ebsa-disaster-relief-notice-2020-01"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file:///C:\Users\friedman.jennifer\AppData\Local\Microsoft\Windows\INetCache\Content.Outlook\VJ1UR2MJ\askebsa.dol.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www.dol.gov/agencies/ebsa/workers-and-families/changing-jobs-and-job-los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dol.gov/coronavirus" TargetMode="External"/><Relationship Id="rId5" Type="http://schemas.openxmlformats.org/officeDocument/2006/relationships/hyperlink" Target="https://www.dol.gov/agencies/ebsa/coronavirus" TargetMode="External"/><Relationship Id="rId4" Type="http://schemas.openxmlformats.org/officeDocument/2006/relationships/hyperlink" Target="https://www.dol.gov/agencies/ebsa/about-ebsa/our-activities/resource-center/seminars-and-webcast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5.xml"/><Relationship Id="rId1" Type="http://schemas.openxmlformats.org/officeDocument/2006/relationships/tags" Target="../tags/tag1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tags" Target="../tags/tag17.xml"/><Relationship Id="rId4" Type="http://schemas.openxmlformats.org/officeDocument/2006/relationships/hyperlink" Target="Support@workforceGP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COVID-19 Benefits &amp; Resources Town Hall</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May 7,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endParaRPr lang="en-US" dirty="0"/>
          </a:p>
        </p:txBody>
      </p:sp>
      <p:pic>
        <p:nvPicPr>
          <p:cNvPr id="4" name="Picture 3" descr="A close up of a card&#10;&#10;Description automatically generated">
            <a:extLst>
              <a:ext uri="{FF2B5EF4-FFF2-40B4-BE49-F238E27FC236}">
                <a16:creationId xmlns:a16="http://schemas.microsoft.com/office/drawing/2014/main" id="{B9E61574-CF0D-43C3-A8C0-8378ED4EC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EPSLA – Employee Eligibility</a:t>
            </a:r>
          </a:p>
        </p:txBody>
      </p:sp>
      <p:sp>
        <p:nvSpPr>
          <p:cNvPr id="3" name="Content Placeholder 2"/>
          <p:cNvSpPr>
            <a:spLocks noGrp="1"/>
          </p:cNvSpPr>
          <p:nvPr>
            <p:ph idx="1"/>
          </p:nvPr>
        </p:nvSpPr>
        <p:spPr/>
        <p:txBody>
          <a:bodyPr/>
          <a:lstStyle/>
          <a:p>
            <a:r>
              <a:rPr lang="en-US" dirty="0"/>
              <a:t>All employees who work for covered employers are eligible</a:t>
            </a:r>
          </a:p>
          <a:p>
            <a:r>
              <a:rPr lang="en-US" dirty="0"/>
              <a:t>Covered employers</a:t>
            </a:r>
          </a:p>
          <a:p>
            <a:pPr lvl="1"/>
            <a:r>
              <a:rPr lang="en-US" dirty="0"/>
              <a:t>Private sector employer with fewer than 500 employees</a:t>
            </a:r>
          </a:p>
          <a:p>
            <a:pPr lvl="1"/>
            <a:r>
              <a:rPr lang="en-US" dirty="0"/>
              <a:t>Public sector employers</a:t>
            </a:r>
          </a:p>
          <a:p>
            <a:pPr lvl="2"/>
            <a:r>
              <a:rPr lang="en-US" dirty="0"/>
              <a:t>All federal employees are generally eligible for EPSLA leave; however, OMB has authority to exclude certain federal employees</a:t>
            </a:r>
          </a:p>
        </p:txBody>
      </p:sp>
    </p:spTree>
    <p:extLst>
      <p:ext uri="{BB962C8B-B14F-4D97-AF65-F5344CB8AC3E}">
        <p14:creationId xmlns:p14="http://schemas.microsoft.com/office/powerpoint/2010/main" val="229194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758" y="274319"/>
            <a:ext cx="11747242" cy="1143000"/>
          </a:xfrm>
        </p:spPr>
        <p:txBody>
          <a:bodyPr/>
          <a:lstStyle/>
          <a:p>
            <a:r>
              <a:rPr lang="en-US" dirty="0"/>
              <a:t>  EPSLA – Qualifying Reasons for Leave (Reasons 1 – 3)</a:t>
            </a:r>
            <a:br>
              <a:rPr lang="en-US" dirty="0"/>
            </a:br>
            <a:endParaRPr lang="en-US" sz="2400" dirty="0"/>
          </a:p>
        </p:txBody>
      </p:sp>
      <p:sp>
        <p:nvSpPr>
          <p:cNvPr id="3" name="Content Placeholder 2"/>
          <p:cNvSpPr>
            <a:spLocks noGrp="1"/>
          </p:cNvSpPr>
          <p:nvPr>
            <p:ph idx="1"/>
          </p:nvPr>
        </p:nvSpPr>
        <p:spPr>
          <a:xfrm>
            <a:off x="496388" y="1146629"/>
            <a:ext cx="11373395" cy="5036457"/>
          </a:xfrm>
        </p:spPr>
        <p:txBody>
          <a:bodyPr/>
          <a:lstStyle/>
          <a:p>
            <a:pPr marL="0" indent="0">
              <a:buNone/>
            </a:pPr>
            <a:r>
              <a:rPr lang="en-US" sz="2800" b="1" dirty="0"/>
              <a:t>An employee is entitled to take leave under the EPSLA if the employee is unable to work or telework because the employee:</a:t>
            </a:r>
            <a:endParaRPr lang="en-US" sz="2800" b="1" dirty="0">
              <a:ea typeface="Verdana"/>
              <a:cs typeface="Verdana"/>
            </a:endParaRPr>
          </a:p>
          <a:p>
            <a:pPr>
              <a:buFont typeface="+mj-lt"/>
              <a:buAutoNum type="arabicParenR"/>
            </a:pPr>
            <a:r>
              <a:rPr lang="en-US" sz="2400" dirty="0"/>
              <a:t>Is subject to a federal, state, or local quarantine or isolation order related to COVID-19</a:t>
            </a:r>
          </a:p>
          <a:p>
            <a:pPr>
              <a:buFont typeface="+mj-lt"/>
              <a:buAutoNum type="arabicParenR"/>
            </a:pPr>
            <a:r>
              <a:rPr lang="en-US" sz="2400" dirty="0"/>
              <a:t>Has been advised by a health care provider to self-quarantine due to concerns related to COVID-19</a:t>
            </a:r>
          </a:p>
          <a:p>
            <a:pPr>
              <a:buFont typeface="+mj-lt"/>
              <a:buAutoNum type="arabicParenR"/>
            </a:pPr>
            <a:r>
              <a:rPr lang="en-US" sz="2400" dirty="0"/>
              <a:t>Is experiencing COVID-19 symptoms and seeking a medical diagnosis</a:t>
            </a:r>
          </a:p>
          <a:p>
            <a:pPr marL="0" indent="0">
              <a:buNone/>
            </a:pPr>
            <a:endParaRPr lang="en-US" sz="800" dirty="0"/>
          </a:p>
        </p:txBody>
      </p:sp>
    </p:spTree>
    <p:extLst>
      <p:ext uri="{BB962C8B-B14F-4D97-AF65-F5344CB8AC3E}">
        <p14:creationId xmlns:p14="http://schemas.microsoft.com/office/powerpoint/2010/main" val="387005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EPSLA – Qualifying Reasons for Leave</a:t>
            </a:r>
            <a:br>
              <a:rPr lang="en-US" dirty="0"/>
            </a:br>
            <a:r>
              <a:rPr lang="en-US" dirty="0"/>
              <a:t>(Reasons 4 – 6)</a:t>
            </a:r>
          </a:p>
        </p:txBody>
      </p:sp>
      <p:sp>
        <p:nvSpPr>
          <p:cNvPr id="3" name="Content Placeholder 2"/>
          <p:cNvSpPr>
            <a:spLocks noGrp="1"/>
          </p:cNvSpPr>
          <p:nvPr>
            <p:ph idx="1"/>
          </p:nvPr>
        </p:nvSpPr>
        <p:spPr>
          <a:xfrm>
            <a:off x="268461" y="1219201"/>
            <a:ext cx="11030910" cy="4905828"/>
          </a:xfrm>
        </p:spPr>
        <p:txBody>
          <a:bodyPr>
            <a:normAutofit/>
          </a:bodyPr>
          <a:lstStyle/>
          <a:p>
            <a:pPr marL="0" indent="0">
              <a:buNone/>
            </a:pPr>
            <a:r>
              <a:rPr lang="en-US" sz="2800" b="1" dirty="0"/>
              <a:t>(Continued) An employee is entitled to take leave under the EPSLA if the employee is unable to work or telework because the employee:</a:t>
            </a:r>
          </a:p>
          <a:p>
            <a:pPr marL="457200" indent="-457200">
              <a:buFont typeface="+mj-lt"/>
              <a:buAutoNum type="arabicParenR" startAt="4"/>
            </a:pPr>
            <a:r>
              <a:rPr lang="en-US" sz="2400" dirty="0"/>
              <a:t>Is caring for an individual subject to a federal, state, or local quarantine or isolation order related to COVID-19, or who has been advised by a health care provider to self-quarantine due to concerns related to COVID-19,</a:t>
            </a:r>
          </a:p>
          <a:p>
            <a:pPr marL="457200" indent="-457200">
              <a:buFont typeface="+mj-lt"/>
              <a:buAutoNum type="arabicParenR" startAt="5"/>
            </a:pPr>
            <a:r>
              <a:rPr lang="en-US" sz="2400" b="1" dirty="0"/>
              <a:t>Is caring for his or her child whose school or place of care is closed (or child provider is unavailable) due to COVID-19 precautions, or</a:t>
            </a:r>
          </a:p>
          <a:p>
            <a:pPr marL="457200" indent="-457200">
              <a:buFont typeface="+mj-lt"/>
              <a:buAutoNum type="arabicParenR" startAt="6"/>
            </a:pPr>
            <a:r>
              <a:rPr lang="en-US" sz="2400" dirty="0"/>
              <a:t>Is experiencing any other substantially-similar condition specified by the U.S. Department of Health and Human Services</a:t>
            </a:r>
          </a:p>
        </p:txBody>
      </p:sp>
    </p:spTree>
    <p:extLst>
      <p:ext uri="{BB962C8B-B14F-4D97-AF65-F5344CB8AC3E}">
        <p14:creationId xmlns:p14="http://schemas.microsoft.com/office/powerpoint/2010/main" val="1375106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13</a:t>
            </a:fld>
            <a:endParaRPr lang="en-US" dirty="0"/>
          </a:p>
        </p:txBody>
      </p:sp>
      <p:sp>
        <p:nvSpPr>
          <p:cNvPr id="3" name="Title 2"/>
          <p:cNvSpPr>
            <a:spLocks noGrp="1"/>
          </p:cNvSpPr>
          <p:nvPr>
            <p:ph type="title"/>
          </p:nvPr>
        </p:nvSpPr>
        <p:spPr/>
        <p:txBody>
          <a:bodyPr>
            <a:normAutofit fontScale="90000"/>
          </a:bodyPr>
          <a:lstStyle/>
          <a:p>
            <a:r>
              <a:rPr lang="en-US" kern="0" dirty="0"/>
              <a:t>Emergency Family and Medical Leave Expansion Act </a:t>
            </a:r>
            <a:r>
              <a:rPr lang="en-US" sz="5400" kern="0" dirty="0"/>
              <a:t>(EFMLEA)</a:t>
            </a:r>
            <a:br>
              <a:rPr lang="en-US" sz="5400" kern="0" dirty="0"/>
            </a:br>
            <a:endParaRPr lang="en-US" dirty="0"/>
          </a:p>
        </p:txBody>
      </p:sp>
      <p:sp>
        <p:nvSpPr>
          <p:cNvPr id="4" name="Text Placeholder 3"/>
          <p:cNvSpPr>
            <a:spLocks noGrp="1"/>
          </p:cNvSpPr>
          <p:nvPr>
            <p:ph type="body" idx="1"/>
          </p:nvPr>
        </p:nvSpPr>
        <p:spPr/>
        <p:txBody>
          <a:bodyPr/>
          <a:lstStyle/>
          <a:p>
            <a:r>
              <a:rPr lang="en-US" dirty="0"/>
              <a:t>Under the FFCRA</a:t>
            </a:r>
          </a:p>
        </p:txBody>
      </p:sp>
    </p:spTree>
    <p:extLst>
      <p:ext uri="{BB962C8B-B14F-4D97-AF65-F5344CB8AC3E}">
        <p14:creationId xmlns:p14="http://schemas.microsoft.com/office/powerpoint/2010/main" val="4196174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Family and Medical Leave Expansion Act (EFMLEA)</a:t>
            </a:r>
            <a:endParaRPr lang="en-US" sz="2400" dirty="0"/>
          </a:p>
        </p:txBody>
      </p:sp>
      <p:sp>
        <p:nvSpPr>
          <p:cNvPr id="3" name="Content Placeholder 2"/>
          <p:cNvSpPr>
            <a:spLocks noGrp="1"/>
          </p:cNvSpPr>
          <p:nvPr>
            <p:ph idx="1"/>
          </p:nvPr>
        </p:nvSpPr>
        <p:spPr>
          <a:xfrm>
            <a:off x="756093" y="1146628"/>
            <a:ext cx="10594078" cy="4963886"/>
          </a:xfrm>
        </p:spPr>
        <p:txBody>
          <a:bodyPr>
            <a:normAutofit/>
          </a:bodyPr>
          <a:lstStyle/>
          <a:p>
            <a:pPr marL="0" indent="0">
              <a:buNone/>
            </a:pPr>
            <a:r>
              <a:rPr lang="en-US" sz="2800" b="1" u="sng" dirty="0"/>
              <a:t>Benefit Basics:</a:t>
            </a:r>
          </a:p>
          <a:p>
            <a:pPr>
              <a:buFont typeface="Arial" panose="020B0604020202020204" pitchFamily="34" charset="0"/>
              <a:buChar char="•"/>
            </a:pPr>
            <a:r>
              <a:rPr lang="en-US" sz="2400" dirty="0"/>
              <a:t>Employee can only use EFMLEA leave to care for his or her son or daughter whose school or place of care is closed (or child care provider is unavailable) due to COVID-19 related reasons </a:t>
            </a:r>
          </a:p>
          <a:p>
            <a:pPr>
              <a:buFont typeface="Arial" panose="020B0604020202020204" pitchFamily="34" charset="0"/>
              <a:buChar char="•"/>
            </a:pPr>
            <a:r>
              <a:rPr lang="en-US" sz="2400" dirty="0"/>
              <a:t>Up to 12 workweeks of job-protected leave, with continuation of health insurance</a:t>
            </a:r>
          </a:p>
          <a:p>
            <a:pPr>
              <a:buFont typeface="Arial" panose="020B0604020202020204" pitchFamily="34" charset="0"/>
              <a:buChar char="•"/>
            </a:pPr>
            <a:r>
              <a:rPr lang="en-US" sz="2400" dirty="0"/>
              <a:t>Initial 2 weeks unpaid</a:t>
            </a:r>
            <a:endParaRPr lang="en-US" sz="2400" dirty="0">
              <a:ea typeface="Verdana"/>
            </a:endParaRPr>
          </a:p>
          <a:p>
            <a:pPr>
              <a:buFont typeface="Arial" panose="020B0604020202020204" pitchFamily="34" charset="0"/>
              <a:buChar char="•"/>
            </a:pPr>
            <a:r>
              <a:rPr lang="en-US" sz="2400" dirty="0"/>
              <a:t>Remaining 10 weeks paid at two-thirds the employee’s regular rate of pay</a:t>
            </a:r>
            <a:endParaRPr lang="en-US" sz="2400" dirty="0">
              <a:ea typeface="Verdana"/>
            </a:endParaRPr>
          </a:p>
          <a:p>
            <a:pPr marL="0" indent="0">
              <a:buNone/>
            </a:pPr>
            <a:endParaRPr lang="en-US" dirty="0">
              <a:ea typeface="Verdana"/>
            </a:endParaRPr>
          </a:p>
          <a:p>
            <a:pPr marL="0" indent="0">
              <a:buNone/>
            </a:pPr>
            <a:endParaRPr lang="en-US" b="1" dirty="0">
              <a:ea typeface="Verdana"/>
            </a:endParaRPr>
          </a:p>
        </p:txBody>
      </p:sp>
    </p:spTree>
    <p:extLst>
      <p:ext uri="{BB962C8B-B14F-4D97-AF65-F5344CB8AC3E}">
        <p14:creationId xmlns:p14="http://schemas.microsoft.com/office/powerpoint/2010/main" val="2271365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15</a:t>
            </a:fld>
            <a:endParaRPr lang="en-US"/>
          </a:p>
        </p:txBody>
      </p:sp>
      <p:sp>
        <p:nvSpPr>
          <p:cNvPr id="3" name="Title 2"/>
          <p:cNvSpPr>
            <a:spLocks noGrp="1"/>
          </p:cNvSpPr>
          <p:nvPr>
            <p:ph type="title"/>
          </p:nvPr>
        </p:nvSpPr>
        <p:spPr/>
        <p:txBody>
          <a:bodyPr/>
          <a:lstStyle/>
          <a:p>
            <a:r>
              <a:rPr lang="en-US" dirty="0"/>
              <a:t>EFMLEA - Employee Eligibility</a:t>
            </a:r>
          </a:p>
        </p:txBody>
      </p:sp>
      <p:sp>
        <p:nvSpPr>
          <p:cNvPr id="4" name="Content Placeholder 3"/>
          <p:cNvSpPr>
            <a:spLocks noGrp="1"/>
          </p:cNvSpPr>
          <p:nvPr>
            <p:ph idx="1"/>
          </p:nvPr>
        </p:nvSpPr>
        <p:spPr/>
        <p:txBody>
          <a:bodyPr/>
          <a:lstStyle/>
          <a:p>
            <a:pPr marL="0" indent="0">
              <a:buNone/>
            </a:pPr>
            <a:r>
              <a:rPr lang="en-US" dirty="0"/>
              <a:t>All employees, including full-time and part-time employees, of covered employers are eligible for EFMLEA if they have been employed by their employer for at least 30 calendar days.</a:t>
            </a:r>
          </a:p>
          <a:p>
            <a:r>
              <a:rPr lang="en-US" dirty="0"/>
              <a:t>Reminders:</a:t>
            </a:r>
          </a:p>
          <a:p>
            <a:pPr lvl="1"/>
            <a:r>
              <a:rPr lang="en-US" sz="2000" dirty="0"/>
              <a:t>Private sector employers, including not for profit employers, are covered if they employ fewer than 500 employees</a:t>
            </a:r>
          </a:p>
          <a:p>
            <a:pPr lvl="1"/>
            <a:r>
              <a:rPr lang="en-US" sz="2000" dirty="0"/>
              <a:t>Public agencies are covered regardless of the number of employees they employ </a:t>
            </a:r>
          </a:p>
          <a:p>
            <a:pPr lvl="2"/>
            <a:r>
              <a:rPr lang="en-US" sz="2000" dirty="0"/>
              <a:t>Federal employee eligibility notes – employees under Title I of the FMLA are eligible under EFMLEA; OMB has authority to exclude certain federal employees</a:t>
            </a:r>
          </a:p>
          <a:p>
            <a:endParaRPr lang="en-US" dirty="0"/>
          </a:p>
        </p:txBody>
      </p:sp>
    </p:spTree>
    <p:extLst>
      <p:ext uri="{BB962C8B-B14F-4D97-AF65-F5344CB8AC3E}">
        <p14:creationId xmlns:p14="http://schemas.microsoft.com/office/powerpoint/2010/main" val="3834349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BE7D-B0C7-4678-953E-83B4FDDCD0E0}"/>
              </a:ext>
            </a:extLst>
          </p:cNvPr>
          <p:cNvSpPr>
            <a:spLocks noGrp="1"/>
          </p:cNvSpPr>
          <p:nvPr>
            <p:ph type="title"/>
          </p:nvPr>
        </p:nvSpPr>
        <p:spPr/>
        <p:txBody>
          <a:bodyPr/>
          <a:lstStyle/>
          <a:p>
            <a:r>
              <a:rPr lang="en-US" dirty="0"/>
              <a:t>EFMLEA – Qualifying Reason for Leave</a:t>
            </a:r>
          </a:p>
        </p:txBody>
      </p:sp>
      <p:sp>
        <p:nvSpPr>
          <p:cNvPr id="3" name="Content Placeholder 2">
            <a:extLst>
              <a:ext uri="{FF2B5EF4-FFF2-40B4-BE49-F238E27FC236}">
                <a16:creationId xmlns:a16="http://schemas.microsoft.com/office/drawing/2014/main" id="{CBCD59F3-7DAE-412B-85C9-2F554858F8EA}"/>
              </a:ext>
            </a:extLst>
          </p:cNvPr>
          <p:cNvSpPr>
            <a:spLocks noGrp="1"/>
          </p:cNvSpPr>
          <p:nvPr>
            <p:ph idx="1"/>
          </p:nvPr>
        </p:nvSpPr>
        <p:spPr>
          <a:xfrm>
            <a:off x="1372504" y="1378858"/>
            <a:ext cx="9454187" cy="4165600"/>
          </a:xfrm>
        </p:spPr>
        <p:txBody>
          <a:bodyPr>
            <a:normAutofit/>
          </a:bodyPr>
          <a:lstStyle/>
          <a:p>
            <a:pPr marL="0" indent="0">
              <a:buNone/>
            </a:pPr>
            <a:r>
              <a:rPr lang="en-US" sz="3200" b="1" dirty="0">
                <a:ea typeface="Verdana"/>
              </a:rPr>
              <a:t>There is only one qualifying reason for leave under the EFMLEA:  Employee leave to care for his or her child whose school or childcare provider is closed or unavailable for reasons related to COVID-19</a:t>
            </a:r>
            <a:endParaRPr lang="en-US" sz="3200" b="1" dirty="0"/>
          </a:p>
        </p:txBody>
      </p:sp>
    </p:spTree>
    <p:extLst>
      <p:ext uri="{BB962C8B-B14F-4D97-AF65-F5344CB8AC3E}">
        <p14:creationId xmlns:p14="http://schemas.microsoft.com/office/powerpoint/2010/main" val="4110071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FFCRA - Small Business Exemption</a:t>
            </a:r>
            <a:br>
              <a:rPr lang="en-US" dirty="0"/>
            </a:br>
            <a:endParaRPr lang="en-US" sz="2400" dirty="0"/>
          </a:p>
        </p:txBody>
      </p:sp>
      <p:sp>
        <p:nvSpPr>
          <p:cNvPr id="3" name="Content Placeholder 2"/>
          <p:cNvSpPr>
            <a:spLocks noGrp="1"/>
          </p:cNvSpPr>
          <p:nvPr>
            <p:ph idx="1"/>
          </p:nvPr>
        </p:nvSpPr>
        <p:spPr/>
        <p:txBody>
          <a:bodyPr/>
          <a:lstStyle/>
          <a:p>
            <a:pPr marL="0" indent="0">
              <a:buNone/>
            </a:pPr>
            <a:r>
              <a:rPr lang="en-US" sz="3200" b="1" u="sng" dirty="0"/>
              <a:t>Applies to:</a:t>
            </a:r>
          </a:p>
          <a:p>
            <a:r>
              <a:rPr lang="en-US" sz="2800" dirty="0"/>
              <a:t>Small businesses with fewer than 50 employees, AND</a:t>
            </a:r>
          </a:p>
          <a:p>
            <a:r>
              <a:rPr lang="en-US" sz="2800" dirty="0">
                <a:ea typeface="Verdana"/>
                <a:cs typeface="Verdana"/>
              </a:rPr>
              <a:t>Employee’s leave is to care for his or her child whose school or place of care is closed (or child care provider is unavailable), but only if</a:t>
            </a:r>
            <a:r>
              <a:rPr lang="en-US" sz="2800" b="1" dirty="0">
                <a:ea typeface="Verdana"/>
                <a:cs typeface="Verdana"/>
              </a:rPr>
              <a:t> </a:t>
            </a:r>
          </a:p>
          <a:p>
            <a:r>
              <a:rPr lang="en-US" sz="2800" dirty="0">
                <a:ea typeface="Verdana"/>
                <a:cs typeface="Verdana"/>
              </a:rPr>
              <a:t>Requirements of the FFCRA jeopardize business viability</a:t>
            </a:r>
            <a:endParaRPr lang="en-US" sz="2800" b="1" dirty="0"/>
          </a:p>
          <a:p>
            <a:pPr marL="0" indent="0">
              <a:buNone/>
            </a:pPr>
            <a:endParaRPr lang="en-US" dirty="0">
              <a:ea typeface="Verdana"/>
              <a:cs typeface="Verdana"/>
            </a:endParaRPr>
          </a:p>
        </p:txBody>
      </p:sp>
    </p:spTree>
    <p:extLst>
      <p:ext uri="{BB962C8B-B14F-4D97-AF65-F5344CB8AC3E}">
        <p14:creationId xmlns:p14="http://schemas.microsoft.com/office/powerpoint/2010/main" val="4149227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FFCRA - Exclusion of Health Care Providers and Emergency Responders</a:t>
            </a:r>
          </a:p>
        </p:txBody>
      </p:sp>
      <p:sp>
        <p:nvSpPr>
          <p:cNvPr id="3" name="Content Placeholder 2"/>
          <p:cNvSpPr>
            <a:spLocks noGrp="1"/>
          </p:cNvSpPr>
          <p:nvPr>
            <p:ph idx="1"/>
          </p:nvPr>
        </p:nvSpPr>
        <p:spPr/>
        <p:txBody>
          <a:bodyPr/>
          <a:lstStyle/>
          <a:p>
            <a:pPr marL="0" indent="0">
              <a:buNone/>
            </a:pPr>
            <a:r>
              <a:rPr lang="en-US" sz="3200" b="1" dirty="0">
                <a:ea typeface="Verdana"/>
                <a:cs typeface="Verdana" panose="020B0604030504040204" pitchFamily="34" charset="0"/>
              </a:rPr>
              <a:t>Employers may exclude employees who are either:</a:t>
            </a:r>
            <a:endParaRPr lang="en-US" sz="3200" b="1" dirty="0">
              <a:ea typeface="Verdana" panose="020B0604030504040204" pitchFamily="34" charset="0"/>
              <a:cs typeface="Verdana" panose="020B0604030504040204" pitchFamily="34" charset="0"/>
            </a:endParaRPr>
          </a:p>
          <a:p>
            <a:pPr lvl="1">
              <a:buFont typeface="Arial"/>
              <a:buChar char="•"/>
            </a:pPr>
            <a:r>
              <a:rPr lang="en-US" sz="2800" dirty="0">
                <a:ea typeface="Verdana"/>
                <a:cs typeface="Verdana" panose="020B0604030504040204" pitchFamily="34" charset="0"/>
              </a:rPr>
              <a:t>Health Care Providers, or</a:t>
            </a:r>
            <a:endParaRPr lang="en-US" sz="2800" b="1" u="sng" dirty="0">
              <a:ea typeface="Verdana" panose="020B0604030504040204" pitchFamily="34" charset="0"/>
              <a:cs typeface="Verdana" panose="020B0604030504040204" pitchFamily="34" charset="0"/>
            </a:endParaRPr>
          </a:p>
          <a:p>
            <a:pPr lvl="1">
              <a:buFont typeface="Arial"/>
              <a:buChar char="•"/>
            </a:pPr>
            <a:r>
              <a:rPr lang="en-US" sz="2800" dirty="0">
                <a:ea typeface="Verdana"/>
                <a:cs typeface="Verdana" panose="020B0604030504040204" pitchFamily="34" charset="0"/>
              </a:rPr>
              <a:t>Emergency Responders</a:t>
            </a:r>
          </a:p>
          <a:p>
            <a:pPr marL="0" indent="0">
              <a:buNone/>
            </a:pPr>
            <a:endParaRPr lang="en-US" sz="2000" dirty="0">
              <a:latin typeface="Verdana"/>
              <a:ea typeface="Verdana"/>
              <a:cs typeface="Verdana" panose="020B0604030504040204" pitchFamily="34" charset="0"/>
            </a:endParaRPr>
          </a:p>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a:buFont typeface="Arial"/>
            </a:pP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000" b="1"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half" idx="4294967295"/>
          </p:nvPr>
        </p:nvSpPr>
        <p:spPr>
          <a:xfrm>
            <a:off x="7162800" y="1981200"/>
            <a:ext cx="5029200" cy="4144963"/>
          </a:xfrm>
        </p:spPr>
        <p:txBody>
          <a:bodyPr/>
          <a:lstStyle/>
          <a:p>
            <a:pPr marL="0" indent="0">
              <a:buNone/>
            </a:pPr>
            <a:endParaRPr lang="en-US" sz="2000" b="1" u="sng"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487694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FFCRA Resources</a:t>
            </a:r>
          </a:p>
        </p:txBody>
      </p:sp>
      <p:sp>
        <p:nvSpPr>
          <p:cNvPr id="5" name="Content Placeholder 2"/>
          <p:cNvSpPr>
            <a:spLocks noGrp="1"/>
          </p:cNvSpPr>
          <p:nvPr>
            <p:ph idx="1"/>
          </p:nvPr>
        </p:nvSpPr>
        <p:spPr>
          <a:xfrm>
            <a:off x="787991" y="972457"/>
            <a:ext cx="10765379" cy="5181600"/>
          </a:xfrm>
        </p:spPr>
        <p:txBody>
          <a:bodyPr/>
          <a:lstStyle/>
          <a:p>
            <a:pPr lvl="0">
              <a:spcBef>
                <a:spcPts val="600"/>
              </a:spcBef>
              <a:spcAft>
                <a:spcPts val="600"/>
              </a:spcAft>
            </a:pPr>
            <a:r>
              <a:rPr lang="en-US" sz="2200" dirty="0">
                <a:hlinkClick r:id="rId3"/>
              </a:rPr>
              <a:t>Families First Coronavirus Response Act:  Employee Paid Leave Rights </a:t>
            </a:r>
            <a:r>
              <a:rPr lang="en-US" sz="2200" dirty="0"/>
              <a:t>- </a:t>
            </a:r>
            <a:r>
              <a:rPr lang="en-US" sz="2200" i="1" dirty="0"/>
              <a:t>Also available in Spanish </a:t>
            </a:r>
          </a:p>
          <a:p>
            <a:pPr lvl="0">
              <a:spcBef>
                <a:spcPts val="600"/>
              </a:spcBef>
              <a:spcAft>
                <a:spcPts val="600"/>
              </a:spcAft>
            </a:pPr>
            <a:r>
              <a:rPr lang="en-US" sz="2200" dirty="0">
                <a:hlinkClick r:id="rId3"/>
              </a:rPr>
              <a:t>Families First Coronavirus Response Act:  Employer Paid Leave Requirements </a:t>
            </a:r>
            <a:r>
              <a:rPr lang="en-US" sz="2200" dirty="0"/>
              <a:t>- </a:t>
            </a:r>
            <a:r>
              <a:rPr lang="en-US" sz="2200" i="1" dirty="0"/>
              <a:t>Also available in Spanish </a:t>
            </a:r>
          </a:p>
          <a:p>
            <a:pPr lvl="0">
              <a:spcBef>
                <a:spcPts val="600"/>
              </a:spcBef>
              <a:spcAft>
                <a:spcPts val="600"/>
              </a:spcAft>
            </a:pPr>
            <a:r>
              <a:rPr lang="en-US" sz="2200" dirty="0">
                <a:hlinkClick r:id="rId3"/>
              </a:rPr>
              <a:t>Families First Coronavirus Response Act:  Questions and Answers</a:t>
            </a:r>
            <a:endParaRPr lang="en-US" sz="2200" dirty="0"/>
          </a:p>
          <a:p>
            <a:pPr lvl="0">
              <a:spcBef>
                <a:spcPts val="600"/>
              </a:spcBef>
              <a:spcAft>
                <a:spcPts val="600"/>
              </a:spcAft>
            </a:pPr>
            <a:r>
              <a:rPr lang="en-US" sz="2200" dirty="0">
                <a:hlinkClick r:id="rId4"/>
              </a:rPr>
              <a:t>Field Assistance Bulletin (FAB) No. 2020-1</a:t>
            </a:r>
            <a:endParaRPr lang="en-US" sz="2200" dirty="0"/>
          </a:p>
          <a:p>
            <a:pPr lvl="0">
              <a:spcBef>
                <a:spcPts val="600"/>
              </a:spcBef>
              <a:spcAft>
                <a:spcPts val="600"/>
              </a:spcAft>
            </a:pPr>
            <a:r>
              <a:rPr lang="en-US" sz="2200" dirty="0">
                <a:hlinkClick r:id="rId3"/>
              </a:rPr>
              <a:t>(Poster) Employee Rights:  Paid Sick Leave and Expanded Family and Medical Leave under The Families First Coronavirus Response Act (FFCRA) </a:t>
            </a:r>
            <a:r>
              <a:rPr lang="en-US" sz="2200" dirty="0"/>
              <a:t>- </a:t>
            </a:r>
            <a:r>
              <a:rPr lang="en-US" sz="2200" i="1" dirty="0"/>
              <a:t>Also available in Spanish</a:t>
            </a:r>
          </a:p>
          <a:p>
            <a:pPr lvl="0">
              <a:spcBef>
                <a:spcPts val="600"/>
              </a:spcBef>
              <a:spcAft>
                <a:spcPts val="600"/>
              </a:spcAft>
            </a:pPr>
            <a:r>
              <a:rPr lang="en-US" sz="2200" dirty="0">
                <a:hlinkClick r:id="rId3"/>
              </a:rPr>
              <a:t>Families First Coronavirus Response Act Notice - Frequently Asked Questions</a:t>
            </a:r>
            <a:endParaRPr lang="en-US" sz="2200" dirty="0"/>
          </a:p>
          <a:p>
            <a:pPr>
              <a:spcBef>
                <a:spcPts val="600"/>
              </a:spcBef>
              <a:spcAft>
                <a:spcPts val="600"/>
              </a:spcAft>
            </a:pPr>
            <a:r>
              <a:rPr lang="en-US" sz="2200" dirty="0">
                <a:hlinkClick r:id="rId3"/>
              </a:rPr>
              <a:t>(Poster) Federal Employee Rights:  Paid Sick Leave and Expanded Family and Medical Leave under the Families First Coronavirus Response Act </a:t>
            </a:r>
            <a:r>
              <a:rPr lang="en-US" sz="2200" dirty="0"/>
              <a:t>- </a:t>
            </a:r>
            <a:r>
              <a:rPr lang="en-US" sz="2200" i="1" dirty="0"/>
              <a:t>Also available in Spanish</a:t>
            </a:r>
          </a:p>
          <a:p>
            <a:pPr>
              <a:spcBef>
                <a:spcPts val="600"/>
              </a:spcBef>
              <a:spcAft>
                <a:spcPts val="600"/>
              </a:spcAft>
            </a:pPr>
            <a:r>
              <a:rPr lang="en-US" sz="2200" u="sng" dirty="0">
                <a:hlinkClick r:id="rId5"/>
              </a:rPr>
              <a:t>WHD-COVID19@dol.gov</a:t>
            </a:r>
            <a:r>
              <a:rPr lang="en-US" sz="2200" dirty="0"/>
              <a:t>  - </a:t>
            </a:r>
            <a:r>
              <a:rPr lang="en-US" sz="2200" i="1" dirty="0"/>
              <a:t>Email address for questions</a:t>
            </a:r>
          </a:p>
          <a:p>
            <a:pPr lvl="0">
              <a:spcBef>
                <a:spcPts val="600"/>
              </a:spcBef>
              <a:spcAft>
                <a:spcPts val="600"/>
              </a:spcAft>
            </a:pPr>
            <a:endParaRPr lang="en-US" sz="1600" i="1" dirty="0"/>
          </a:p>
        </p:txBody>
      </p:sp>
    </p:spTree>
    <p:extLst>
      <p:ext uri="{BB962C8B-B14F-4D97-AF65-F5344CB8AC3E}">
        <p14:creationId xmlns:p14="http://schemas.microsoft.com/office/powerpoint/2010/main" val="300953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2</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a:xfrm>
            <a:off x="805866" y="1306287"/>
            <a:ext cx="10878133" cy="3230563"/>
          </a:xfrm>
        </p:spPr>
        <p:txBody>
          <a:bodyPr/>
          <a:lstStyle/>
          <a:p>
            <a:r>
              <a:rPr lang="en-US" sz="3200" dirty="0"/>
              <a:t>Robert Kight</a:t>
            </a:r>
          </a:p>
          <a:p>
            <a:pPr lvl="1"/>
            <a:r>
              <a:rPr lang="en-US" sz="2800" dirty="0"/>
              <a:t>Division Chief</a:t>
            </a:r>
          </a:p>
          <a:p>
            <a:pPr lvl="2"/>
            <a:r>
              <a:rPr lang="en-US" sz="2800" dirty="0"/>
              <a:t>Office of Workforce Investment/ETA</a:t>
            </a:r>
          </a:p>
        </p:txBody>
      </p:sp>
    </p:spTree>
    <p:custDataLst>
      <p:tags r:id="rId1"/>
    </p:custDataLst>
    <p:extLst>
      <p:ext uri="{BB962C8B-B14F-4D97-AF65-F5344CB8AC3E}">
        <p14:creationId xmlns:p14="http://schemas.microsoft.com/office/powerpoint/2010/main" val="404930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normAutofit/>
          </a:bodyPr>
          <a:lstStyle/>
          <a:p>
            <a:r>
              <a:rPr lang="en-US" b="0" dirty="0"/>
              <a:t>Office of Unemployment Insurance</a:t>
            </a:r>
          </a:p>
        </p:txBody>
      </p:sp>
    </p:spTree>
    <p:extLst>
      <p:ext uri="{BB962C8B-B14F-4D97-AF65-F5344CB8AC3E}">
        <p14:creationId xmlns:p14="http://schemas.microsoft.com/office/powerpoint/2010/main" val="302434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a:noFill/>
        </p:spPr>
        <p:txBody>
          <a:bodyPr/>
          <a:lstStyle/>
          <a:p>
            <a:r>
              <a:rPr lang="en-US" dirty="0"/>
              <a:t>Federal-State Unemployment Compensation (UC) Program</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r>
              <a:rPr lang="en-US" dirty="0"/>
              <a:t>The UC program provides a temporary partial wage replacement for unemployed workers that have been attached to the labor force while they seek their next job.</a:t>
            </a:r>
          </a:p>
          <a:p>
            <a:r>
              <a:rPr lang="en-US" dirty="0"/>
              <a:t>This maintains purchasing power which also acts as an economic stabilizer in times of economic downturn.  This occurs through payments made directly to eligible unemployed workers.</a:t>
            </a:r>
          </a:p>
          <a:p>
            <a:r>
              <a:rPr lang="en-US" dirty="0"/>
              <a:t>The program is based on Federal law and administered by state employees under state law.</a:t>
            </a:r>
          </a:p>
        </p:txBody>
      </p:sp>
    </p:spTree>
    <p:custDataLst>
      <p:tags r:id="rId1"/>
    </p:custDataLst>
    <p:extLst>
      <p:ext uri="{BB962C8B-B14F-4D97-AF65-F5344CB8AC3E}">
        <p14:creationId xmlns:p14="http://schemas.microsoft.com/office/powerpoint/2010/main" val="4187623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a:noFill/>
        </p:spPr>
        <p:txBody>
          <a:bodyPr/>
          <a:lstStyle/>
          <a:p>
            <a:r>
              <a:rPr lang="en-US" dirty="0"/>
              <a:t>Filing for UC</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r>
              <a:rPr lang="en-US" dirty="0"/>
              <a:t>For contact information on each state’s UC program, please visit </a:t>
            </a:r>
            <a:r>
              <a:rPr lang="en-US" dirty="0">
                <a:hlinkClick r:id="rId3"/>
              </a:rPr>
              <a:t>https://www.careeronestop.org/localhelp/unemploymentbenefits/unemployment-benefits.aspx</a:t>
            </a:r>
            <a:r>
              <a:rPr lang="en-US" dirty="0"/>
              <a:t>.</a:t>
            </a:r>
          </a:p>
          <a:p>
            <a:r>
              <a:rPr lang="en-US" dirty="0"/>
              <a:t>Instructions for receiving UC:</a:t>
            </a:r>
          </a:p>
          <a:p>
            <a:pPr lvl="1"/>
            <a:r>
              <a:rPr lang="en-US" dirty="0"/>
              <a:t>File an initial claim;</a:t>
            </a:r>
          </a:p>
          <a:p>
            <a:pPr lvl="1"/>
            <a:r>
              <a:rPr lang="en-US" dirty="0"/>
              <a:t>File weekly or biweekly certifications (also known as continued claims);</a:t>
            </a:r>
          </a:p>
          <a:p>
            <a:pPr lvl="1"/>
            <a:r>
              <a:rPr lang="en-US" dirty="0"/>
              <a:t>Read correspondence from the agency; and </a:t>
            </a:r>
          </a:p>
          <a:p>
            <a:pPr lvl="1"/>
            <a:r>
              <a:rPr lang="en-US" dirty="0"/>
              <a:t>Respond to requests for information.</a:t>
            </a:r>
          </a:p>
        </p:txBody>
      </p:sp>
    </p:spTree>
    <p:custDataLst>
      <p:tags r:id="rId1"/>
    </p:custDataLst>
    <p:extLst>
      <p:ext uri="{BB962C8B-B14F-4D97-AF65-F5344CB8AC3E}">
        <p14:creationId xmlns:p14="http://schemas.microsoft.com/office/powerpoint/2010/main" val="158548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23</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a:noFill/>
        </p:spPr>
        <p:txBody>
          <a:bodyPr/>
          <a:lstStyle/>
          <a:p>
            <a:r>
              <a:rPr lang="en-US" dirty="0"/>
              <a:t>Summary and Background of COVID-19 Response</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lnSpcReduction="10000"/>
          </a:bodyPr>
          <a:lstStyle/>
          <a:p>
            <a:r>
              <a:rPr lang="en-US" dirty="0"/>
              <a:t>UIPL 10-20 (issued March 12, 2020) addresses permissible flexibility for states under existing federal law.</a:t>
            </a:r>
          </a:p>
          <a:p>
            <a:r>
              <a:rPr lang="en-US" dirty="0"/>
              <a:t>Families First Coronavirus Response Act, including the Emergency Unemployment Insurance Stabilization and Access Act (EUISAA) of 2020, was signed into law March 18, 2020 (Public Law 116-127).</a:t>
            </a:r>
          </a:p>
          <a:p>
            <a:r>
              <a:rPr lang="en-US" dirty="0"/>
              <a:t>UIPL 13-20 (issued March 22, 2020) addresses the provisions of EUISAA, namely:</a:t>
            </a:r>
          </a:p>
          <a:p>
            <a:pPr lvl="1"/>
            <a:r>
              <a:rPr lang="en-US" dirty="0"/>
              <a:t>Emergency administrative grants to states;</a:t>
            </a:r>
          </a:p>
          <a:p>
            <a:pPr lvl="1"/>
            <a:r>
              <a:rPr lang="en-US" dirty="0"/>
              <a:t>Emergency flexibility to states related to temporarily modifying certain aspects of their UC Laws (e.g., work search);</a:t>
            </a:r>
          </a:p>
          <a:p>
            <a:pPr lvl="1"/>
            <a:r>
              <a:rPr lang="en-US" dirty="0"/>
              <a:t>Short term waiver of Title XII interest payments due and interest accrual; and</a:t>
            </a:r>
          </a:p>
          <a:p>
            <a:pPr lvl="1"/>
            <a:r>
              <a:rPr lang="en-US" dirty="0"/>
              <a:t>Full federal funding, under certain circumstances of extended benefits (EB).</a:t>
            </a:r>
          </a:p>
        </p:txBody>
      </p:sp>
    </p:spTree>
    <p:custDataLst>
      <p:tags r:id="rId1"/>
    </p:custDataLst>
    <p:extLst>
      <p:ext uri="{BB962C8B-B14F-4D97-AF65-F5344CB8AC3E}">
        <p14:creationId xmlns:p14="http://schemas.microsoft.com/office/powerpoint/2010/main" val="3017806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24</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a:noFill/>
        </p:spPr>
        <p:txBody>
          <a:bodyPr/>
          <a:lstStyle/>
          <a:p>
            <a:r>
              <a:rPr lang="en-US" dirty="0"/>
              <a:t>Summary and Background of COVID-19 Response</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fontScale="92500" lnSpcReduction="10000"/>
          </a:bodyPr>
          <a:lstStyle/>
          <a:p>
            <a:r>
              <a:rPr lang="en-US" dirty="0"/>
              <a:t>On March 27, 2020, the Coronavirus Aid, Relief, and Economic Security (CARES) Act was signed into law (Public Law 116-136). </a:t>
            </a:r>
          </a:p>
          <a:p>
            <a:r>
              <a:rPr lang="en-US" dirty="0"/>
              <a:t>Sections 2102 through 2116 make many law changes to aid state UI agencies in responding to the economic effects on the nation’s workforce caused by COVID-19.  Reference Attachment I of UIPL 14-20 for summary of provisions.</a:t>
            </a:r>
          </a:p>
          <a:p>
            <a:r>
              <a:rPr lang="en-US" dirty="0"/>
              <a:t>Program Integrity</a:t>
            </a:r>
          </a:p>
          <a:p>
            <a:pPr lvl="1"/>
            <a:r>
              <a:rPr lang="en-US" dirty="0"/>
              <a:t>The programs and provisions in the CARES Act operate in tandem with fundamental eligibility requirements of the Federal-State UI program.</a:t>
            </a:r>
          </a:p>
          <a:p>
            <a:pPr lvl="1"/>
            <a:r>
              <a:rPr lang="en-US" dirty="0"/>
              <a:t>These requirements generally  include that individuals are only entitled to benefits if they are no longer working through no fault of their own and that individuals must be able and available to work.</a:t>
            </a:r>
          </a:p>
          <a:p>
            <a:pPr lvl="1"/>
            <a:r>
              <a:rPr lang="en-US" dirty="0"/>
              <a:t>Flexibilities discussed in UIPL Nos. 10-20 and 13-20 are generally limited to dealing with the effects of COVID-19.</a:t>
            </a:r>
          </a:p>
        </p:txBody>
      </p:sp>
    </p:spTree>
    <p:custDataLst>
      <p:tags r:id="rId1"/>
    </p:custDataLst>
    <p:extLst>
      <p:ext uri="{BB962C8B-B14F-4D97-AF65-F5344CB8AC3E}">
        <p14:creationId xmlns:p14="http://schemas.microsoft.com/office/powerpoint/2010/main" val="1843433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25</a:t>
            </a:fld>
            <a:endParaRPr lang="en-US" dirty="0"/>
          </a:p>
        </p:txBody>
      </p:sp>
      <p:sp>
        <p:nvSpPr>
          <p:cNvPr id="3" name="Title 2"/>
          <p:cNvSpPr>
            <a:spLocks noGrp="1"/>
          </p:cNvSpPr>
          <p:nvPr>
            <p:ph type="title"/>
          </p:nvPr>
        </p:nvSpPr>
        <p:spPr/>
        <p:txBody>
          <a:bodyPr/>
          <a:lstStyle/>
          <a:p>
            <a:r>
              <a:rPr lang="en-US" dirty="0"/>
              <a:t>Short-Time Compensation (STC) Program</a:t>
            </a:r>
          </a:p>
        </p:txBody>
      </p:sp>
      <p:sp>
        <p:nvSpPr>
          <p:cNvPr id="4" name="Content Placeholder 3"/>
          <p:cNvSpPr>
            <a:spLocks noGrp="1"/>
          </p:cNvSpPr>
          <p:nvPr>
            <p:ph sz="half" idx="2"/>
          </p:nvPr>
        </p:nvSpPr>
        <p:spPr>
          <a:xfrm>
            <a:off x="839788" y="1164566"/>
            <a:ext cx="10515600" cy="5025097"/>
          </a:xfrm>
        </p:spPr>
        <p:txBody>
          <a:bodyPr/>
          <a:lstStyle/>
          <a:p>
            <a:r>
              <a:rPr lang="en-US" dirty="0"/>
              <a:t>STC is also known as “</a:t>
            </a:r>
            <a:r>
              <a:rPr lang="en-US" dirty="0" err="1"/>
              <a:t>worksharing</a:t>
            </a:r>
            <a:r>
              <a:rPr lang="en-US" dirty="0"/>
              <a:t>” or “shared work”</a:t>
            </a:r>
          </a:p>
          <a:p>
            <a:r>
              <a:rPr lang="en-US" dirty="0"/>
              <a:t>This is a lay-off aversion program in which an employer, under a state-approved plan, reduces the hours for a group of workers and these workers in turn receive a reduced unemployment benefit payment.</a:t>
            </a:r>
          </a:p>
          <a:p>
            <a:pPr lvl="1"/>
            <a:r>
              <a:rPr lang="en-US" dirty="0"/>
              <a:t>May also serve as a means of bringing most or all of a temporarily laid-off workforce back to the job</a:t>
            </a:r>
          </a:p>
          <a:p>
            <a:pPr lvl="1"/>
            <a:r>
              <a:rPr lang="en-US" dirty="0"/>
              <a:t>Preserves employees’ jobs and employers’ trained workforce during a disruption to the firm’s regular business activity</a:t>
            </a:r>
          </a:p>
        </p:txBody>
      </p:sp>
    </p:spTree>
    <p:extLst>
      <p:ext uri="{BB962C8B-B14F-4D97-AF65-F5344CB8AC3E}">
        <p14:creationId xmlns:p14="http://schemas.microsoft.com/office/powerpoint/2010/main" val="2971113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normAutofit/>
          </a:bodyPr>
          <a:lstStyle/>
          <a:p>
            <a:r>
              <a:rPr lang="en-US" dirty="0"/>
              <a:t>Short-Time Compensation (STC) Program</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normAutofit/>
          </a:bodyPr>
          <a:lstStyle/>
          <a:p>
            <a:r>
              <a:rPr lang="en-US" dirty="0"/>
              <a:t>Sections 2108-2111 of the CARES Act</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r>
              <a:rPr lang="en-US" dirty="0"/>
              <a:t>Section 2108: States with existing STC programs may receive 100% federal funding </a:t>
            </a:r>
          </a:p>
          <a:p>
            <a:r>
              <a:rPr lang="en-US" dirty="0"/>
              <a:t>Section 2109: States without existing STC programs may opt to run a temporary Federal STC program</a:t>
            </a:r>
          </a:p>
          <a:p>
            <a:r>
              <a:rPr lang="en-US" dirty="0"/>
              <a:t>Section 2110: Provides for $100 million grant to be shared across states for implementation or improved administration of an STC program and promotion/enrollment</a:t>
            </a:r>
          </a:p>
          <a:p>
            <a:r>
              <a:rPr lang="en-US" dirty="0"/>
              <a:t>Section 2111: Department to provide model legislative language and technical assistance to states</a:t>
            </a:r>
          </a:p>
        </p:txBody>
      </p:sp>
    </p:spTree>
    <p:custDataLst>
      <p:tags r:id="rId1"/>
    </p:custDataLst>
    <p:extLst>
      <p:ext uri="{BB962C8B-B14F-4D97-AF65-F5344CB8AC3E}">
        <p14:creationId xmlns:p14="http://schemas.microsoft.com/office/powerpoint/2010/main" val="4115734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Pandemic Emergency Unemployment Compensation (PEUC)</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normAutofit/>
          </a:bodyPr>
          <a:lstStyle/>
          <a:p>
            <a:r>
              <a:rPr lang="en-US" dirty="0"/>
              <a:t>Section 2107 of the CARES Act</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r>
              <a:rPr lang="en-US" dirty="0"/>
              <a:t>Creates a new temporary program called Pandemic Emergency Unemployment Compensation (PEUC) that is 100% federally funded</a:t>
            </a:r>
          </a:p>
          <a:p>
            <a:r>
              <a:rPr lang="en-US" dirty="0"/>
              <a:t>Weeks of Availability: Weeks of unemployment beginning after March 27, 2020 and ending before December 31, 2020</a:t>
            </a:r>
          </a:p>
          <a:p>
            <a:r>
              <a:rPr lang="en-US" dirty="0"/>
              <a:t>Provides up to 13 weeks of benefits to covered individuals.  This includes an individual:  </a:t>
            </a:r>
          </a:p>
          <a:p>
            <a:pPr lvl="1"/>
            <a:r>
              <a:rPr lang="en-US" dirty="0">
                <a:solidFill>
                  <a:schemeClr val="tx1"/>
                </a:solidFill>
              </a:rPr>
              <a:t>Who has exhausted all rights to regular UC;</a:t>
            </a:r>
          </a:p>
          <a:p>
            <a:pPr lvl="1"/>
            <a:r>
              <a:rPr lang="en-US" dirty="0">
                <a:solidFill>
                  <a:schemeClr val="tx1"/>
                </a:solidFill>
              </a:rPr>
              <a:t>Has no rights to regular UC under any other state or Federal law or Canada; and </a:t>
            </a:r>
          </a:p>
          <a:p>
            <a:pPr lvl="1"/>
            <a:r>
              <a:rPr lang="en-US" dirty="0">
                <a:solidFill>
                  <a:schemeClr val="tx1"/>
                </a:solidFill>
              </a:rPr>
              <a:t>Is able to work, available to work, and actively seeking work.</a:t>
            </a:r>
          </a:p>
        </p:txBody>
      </p:sp>
    </p:spTree>
    <p:custDataLst>
      <p:tags r:id="rId1"/>
    </p:custDataLst>
    <p:extLst>
      <p:ext uri="{BB962C8B-B14F-4D97-AF65-F5344CB8AC3E}">
        <p14:creationId xmlns:p14="http://schemas.microsoft.com/office/powerpoint/2010/main" val="3669811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Pandemic Unemployment Assistance (PUA)</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normAutofit/>
          </a:bodyPr>
          <a:lstStyle/>
          <a:p>
            <a:r>
              <a:rPr lang="en-US" dirty="0"/>
              <a:t>Section 2102 of the CARES Act</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r>
              <a:rPr lang="en-US" dirty="0"/>
              <a:t>Creates a new temporary program called Pandemic Unemployment Assistance (PUA) that is 100% federally funded</a:t>
            </a:r>
          </a:p>
          <a:p>
            <a:r>
              <a:rPr lang="en-US" dirty="0"/>
              <a:t>Pandemic Assistance Period: Weeks of unemployment beginning after January 27, 2020 and ending before December 31, 2020</a:t>
            </a:r>
          </a:p>
          <a:p>
            <a:r>
              <a:rPr lang="en-US" dirty="0"/>
              <a:t>Provides up to 39 weeks of benefits to covered individuals.  This includes an individual:   </a:t>
            </a:r>
          </a:p>
          <a:p>
            <a:pPr lvl="1"/>
            <a:r>
              <a:rPr lang="en-US" dirty="0">
                <a:solidFill>
                  <a:schemeClr val="tx1"/>
                </a:solidFill>
              </a:rPr>
              <a:t>Who is not eligible for regular unemployment compensation (UC), Extended Benefits (EB), or Pandemic Emergency Unemployment Compensation (PEUC); and </a:t>
            </a:r>
          </a:p>
          <a:p>
            <a:pPr lvl="1"/>
            <a:r>
              <a:rPr lang="en-US" dirty="0">
                <a:solidFill>
                  <a:schemeClr val="tx1"/>
                </a:solidFill>
              </a:rPr>
              <a:t>Who self-certifies they are otherwise able to work and available for work, except that they are unemployed, partially unemployed, unable to work or unavailable for work because of a listed COVID-19 related reason.</a:t>
            </a:r>
          </a:p>
        </p:txBody>
      </p:sp>
    </p:spTree>
    <p:custDataLst>
      <p:tags r:id="rId1"/>
    </p:custDataLst>
    <p:extLst>
      <p:ext uri="{BB962C8B-B14F-4D97-AF65-F5344CB8AC3E}">
        <p14:creationId xmlns:p14="http://schemas.microsoft.com/office/powerpoint/2010/main" val="2948576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29</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Relationship of PUA to DUA</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PUA is like DUA</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p:txBody>
          <a:bodyPr/>
          <a:lstStyle/>
          <a:p>
            <a:r>
              <a:rPr lang="en-US" dirty="0"/>
              <a:t>Emergency program activated in response to a crisis</a:t>
            </a:r>
          </a:p>
          <a:p>
            <a:r>
              <a:rPr lang="en-US" dirty="0"/>
              <a:t>Designed to provide benefits to certain individuals who are ineligible for or who have exhausted entitlement to regular UC or EB</a:t>
            </a:r>
          </a:p>
          <a:p>
            <a:r>
              <a:rPr lang="en-US" dirty="0"/>
              <a:t>Defined assistance period</a:t>
            </a:r>
          </a:p>
          <a:p>
            <a:r>
              <a:rPr lang="en-US" dirty="0"/>
              <a:t>Set minimum WBA</a:t>
            </a:r>
          </a:p>
          <a:p>
            <a:r>
              <a:rPr lang="en-US" dirty="0"/>
              <a:t>Benefits and administration costs are 100% federally funded</a:t>
            </a:r>
          </a:p>
        </p:txBody>
      </p:sp>
      <p:sp>
        <p:nvSpPr>
          <p:cNvPr id="6" name="Text Placeholder 5">
            <a:extLst>
              <a:ext uri="{FF2B5EF4-FFF2-40B4-BE49-F238E27FC236}">
                <a16:creationId xmlns:a16="http://schemas.microsoft.com/office/drawing/2014/main" id="{A9C3C87C-DA27-4A41-A0D5-D5D724D8BA35}"/>
              </a:ext>
            </a:extLst>
          </p:cNvPr>
          <p:cNvSpPr>
            <a:spLocks noGrp="1"/>
          </p:cNvSpPr>
          <p:nvPr>
            <p:ph type="body" sz="quarter" idx="3"/>
          </p:nvPr>
        </p:nvSpPr>
        <p:spPr/>
        <p:txBody>
          <a:bodyPr/>
          <a:lstStyle/>
          <a:p>
            <a:r>
              <a:rPr lang="en-US" dirty="0"/>
              <a:t>PUA is not like DUA</a:t>
            </a:r>
          </a:p>
        </p:txBody>
      </p:sp>
      <p:sp>
        <p:nvSpPr>
          <p:cNvPr id="8" name="Content Placeholder 7">
            <a:extLst>
              <a:ext uri="{FF2B5EF4-FFF2-40B4-BE49-F238E27FC236}">
                <a16:creationId xmlns:a16="http://schemas.microsoft.com/office/drawing/2014/main" id="{98B54F96-2085-4B1A-9B67-FEEDC23EF0B1}"/>
              </a:ext>
            </a:extLst>
          </p:cNvPr>
          <p:cNvSpPr>
            <a:spLocks noGrp="1"/>
          </p:cNvSpPr>
          <p:nvPr>
            <p:ph sz="quarter" idx="4"/>
          </p:nvPr>
        </p:nvSpPr>
        <p:spPr/>
        <p:txBody>
          <a:bodyPr/>
          <a:lstStyle/>
          <a:p>
            <a:r>
              <a:rPr lang="en-US" dirty="0"/>
              <a:t>Individuals must have no entitlement to regular UC, EB, or PEUC</a:t>
            </a:r>
          </a:p>
          <a:p>
            <a:r>
              <a:rPr lang="en-US" dirty="0"/>
              <a:t>No proof of employment or self-employment required to qualify</a:t>
            </a:r>
          </a:p>
          <a:p>
            <a:r>
              <a:rPr lang="en-US" dirty="0"/>
              <a:t>Does not take into account the individual’s principal source of income</a:t>
            </a:r>
          </a:p>
          <a:p>
            <a:r>
              <a:rPr lang="en-US" dirty="0"/>
              <a:t>Individual must self-certify that he or she is unemployed, partially unemployed, or unable or unavailable to work because of COVID-19 related reason</a:t>
            </a:r>
          </a:p>
        </p:txBody>
      </p:sp>
    </p:spTree>
    <p:extLst>
      <p:ext uri="{BB962C8B-B14F-4D97-AF65-F5344CB8AC3E}">
        <p14:creationId xmlns:p14="http://schemas.microsoft.com/office/powerpoint/2010/main" val="4082181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a:t>
            </a:fld>
            <a:endParaRPr lang="en-US"/>
          </a:p>
        </p:txBody>
      </p:sp>
      <p:sp>
        <p:nvSpPr>
          <p:cNvPr id="3" name="Title 2"/>
          <p:cNvSpPr>
            <a:spLocks noGrp="1"/>
          </p:cNvSpPr>
          <p:nvPr>
            <p:ph type="title"/>
          </p:nvPr>
        </p:nvSpPr>
        <p:spPr/>
        <p:txBody>
          <a:bodyPr/>
          <a:lstStyle/>
          <a:p>
            <a:r>
              <a:rPr lang="en-US" dirty="0"/>
              <a:t>Today’s Speakers</a:t>
            </a:r>
          </a:p>
        </p:txBody>
      </p:sp>
      <p:sp>
        <p:nvSpPr>
          <p:cNvPr id="4" name="Content Placeholder 3"/>
          <p:cNvSpPr>
            <a:spLocks noGrp="1"/>
          </p:cNvSpPr>
          <p:nvPr>
            <p:ph idx="1"/>
          </p:nvPr>
        </p:nvSpPr>
        <p:spPr/>
        <p:txBody>
          <a:bodyPr>
            <a:normAutofit lnSpcReduction="10000"/>
          </a:bodyPr>
          <a:lstStyle/>
          <a:p>
            <a:r>
              <a:rPr lang="en-US" b="1" dirty="0"/>
              <a:t>Olivia Jones</a:t>
            </a:r>
            <a:r>
              <a:rPr lang="en-US" dirty="0"/>
              <a:t>, Senior Analyst, Wage and Hour Division, U.S. Department of Labor</a:t>
            </a:r>
          </a:p>
          <a:p>
            <a:r>
              <a:rPr lang="en-US" b="1" dirty="0"/>
              <a:t>Michelle Beebe</a:t>
            </a:r>
            <a:r>
              <a:rPr lang="en-US" dirty="0"/>
              <a:t>, Division Chief, Legislation Office of Unemployment Insurance, U.S. Department of Labor, Employment and Training Administration</a:t>
            </a:r>
          </a:p>
          <a:p>
            <a:r>
              <a:rPr lang="en-US" b="1" dirty="0"/>
              <a:t>Joe Canary</a:t>
            </a:r>
            <a:r>
              <a:rPr lang="en-US" dirty="0"/>
              <a:t>, Director, Office of Regulations and Interpretations, Employee Benefits Security Administration, U.S. Department of Labor</a:t>
            </a:r>
          </a:p>
          <a:p>
            <a:r>
              <a:rPr lang="en-US" b="1" dirty="0"/>
              <a:t>Amber Rivers</a:t>
            </a:r>
            <a:r>
              <a:rPr lang="en-US" dirty="0"/>
              <a:t>, Acting Director, Office of Health Plan Standards and Compliance Assistance, Employee Benefits Security Administration, U.S. Department of Labor</a:t>
            </a:r>
          </a:p>
          <a:p>
            <a:r>
              <a:rPr lang="en-US" b="1" dirty="0"/>
              <a:t>Kristy Phillips</a:t>
            </a:r>
            <a:r>
              <a:rPr lang="en-US" dirty="0"/>
              <a:t>, Senior Technical, Advisor, Office of Outreach, Education and Assistance, Employee Benefits Security Administration, U.S. Department of Labor</a:t>
            </a:r>
          </a:p>
          <a:p>
            <a:pPr marL="0" indent="0">
              <a:buNone/>
            </a:pPr>
            <a:endParaRPr lang="en-US" dirty="0"/>
          </a:p>
        </p:txBody>
      </p:sp>
    </p:spTree>
    <p:extLst>
      <p:ext uri="{BB962C8B-B14F-4D97-AF65-F5344CB8AC3E}">
        <p14:creationId xmlns:p14="http://schemas.microsoft.com/office/powerpoint/2010/main" val="3515522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normAutofit/>
          </a:bodyPr>
          <a:lstStyle/>
          <a:p>
            <a:r>
              <a:rPr lang="en-US" dirty="0"/>
              <a:t>Federal Pandemic Unemployment Compensation (FPUC)</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normAutofit/>
          </a:bodyPr>
          <a:lstStyle/>
          <a:p>
            <a:r>
              <a:rPr lang="en-US" dirty="0"/>
              <a:t>Section 2104 of the CARES Act</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r>
              <a:rPr lang="en-US" dirty="0"/>
              <a:t>Creates a new temporary program called Federal Pandemic Unemployment Compensation (FPUC) that is 100% federally funded</a:t>
            </a:r>
          </a:p>
          <a:p>
            <a:r>
              <a:rPr lang="en-US" dirty="0"/>
              <a:t>Weeks of Availability: Weeks of unemployment beginning after March 27, 2020 and ending before </a:t>
            </a:r>
            <a:r>
              <a:rPr lang="en-US" b="1" dirty="0"/>
              <a:t>July 31, 2020</a:t>
            </a:r>
          </a:p>
          <a:p>
            <a:r>
              <a:rPr lang="en-US" dirty="0"/>
              <a:t>Provides an additional $600 per week to an individual collecting regular UC (including military and federal civilian claims), PEUC, PUA, Extended Benefits, STC, TRA, DUA, and SEA</a:t>
            </a:r>
          </a:p>
          <a:p>
            <a:pPr lvl="1"/>
            <a:r>
              <a:rPr lang="en-US" dirty="0">
                <a:solidFill>
                  <a:schemeClr val="tx1"/>
                </a:solidFill>
              </a:rPr>
              <a:t>If an individual is eligible to receive at least $1 of underlying benefits for the claimed week, the individual will receive the full $600 FPUC payment</a:t>
            </a:r>
          </a:p>
        </p:txBody>
      </p:sp>
    </p:spTree>
    <p:custDataLst>
      <p:tags r:id="rId1"/>
    </p:custDataLst>
    <p:extLst>
      <p:ext uri="{BB962C8B-B14F-4D97-AF65-F5344CB8AC3E}">
        <p14:creationId xmlns:p14="http://schemas.microsoft.com/office/powerpoint/2010/main" val="407681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a:noFill/>
        </p:spPr>
        <p:txBody>
          <a:bodyPr>
            <a:normAutofit/>
          </a:bodyPr>
          <a:lstStyle/>
          <a:p>
            <a:r>
              <a:rPr lang="en-US" dirty="0"/>
              <a:t>Coordination of Programs</a:t>
            </a:r>
            <a:endParaRPr lang="en-US" dirty="0">
              <a:solidFill>
                <a:srgbClr val="FF0000"/>
              </a:solidFill>
            </a:endParaRPr>
          </a:p>
        </p:txBody>
      </p:sp>
      <p:pic>
        <p:nvPicPr>
          <p:cNvPr id="4" name="Content Placeholder 3"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5429" y="832592"/>
            <a:ext cx="11602171" cy="5344371"/>
          </a:xfrm>
        </p:spPr>
      </p:pic>
    </p:spTree>
    <p:custDataLst>
      <p:tags r:id="rId1"/>
    </p:custDataLst>
    <p:extLst>
      <p:ext uri="{BB962C8B-B14F-4D97-AF65-F5344CB8AC3E}">
        <p14:creationId xmlns:p14="http://schemas.microsoft.com/office/powerpoint/2010/main" val="3603806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normAutofit fontScale="90000"/>
          </a:bodyPr>
          <a:lstStyle/>
          <a:p>
            <a:r>
              <a:rPr lang="en-US" dirty="0"/>
              <a:t>Unemployment Relief for Governmental Entities, Nonprofit Organizations, and Federally-Recognized Indian Tribes</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normAutofit/>
          </a:bodyPr>
          <a:lstStyle/>
          <a:p>
            <a:r>
              <a:rPr lang="en-US" dirty="0"/>
              <a:t>Section 2103 of the CARES Act</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r>
              <a:rPr lang="en-US" dirty="0"/>
              <a:t>States are encouraged to interpret or amend their state UC laws in a manner that provides maximum flexibility to reimbursing employers as it relates to timely payments in lieu of contributions and assessment of penalties and interest.</a:t>
            </a:r>
          </a:p>
          <a:p>
            <a:r>
              <a:rPr lang="en-US" dirty="0"/>
              <a:t>The amount that an employer owes is based on how much in unemployment benefits is paid to their former employees.  </a:t>
            </a:r>
          </a:p>
          <a:p>
            <a:pPr lvl="1"/>
            <a:r>
              <a:rPr lang="en-US" dirty="0"/>
              <a:t>The state first pays unemployment benefits to an eligible individual from the state unemployment trust fund.</a:t>
            </a:r>
          </a:p>
          <a:p>
            <a:pPr lvl="1"/>
            <a:r>
              <a:rPr lang="en-US" dirty="0"/>
              <a:t>The employer then makes a payment back into the state unemployment trust fund to cover the cost of these unemployment benefits to their former employees.  </a:t>
            </a:r>
          </a:p>
          <a:p>
            <a:pPr lvl="1"/>
            <a:r>
              <a:rPr lang="en-US" dirty="0"/>
              <a:t>The state can now, using these federal funds, reimburse the employer for up to one-half of the amount of unemployment benefits paid.</a:t>
            </a:r>
          </a:p>
        </p:txBody>
      </p:sp>
    </p:spTree>
    <p:custDataLst>
      <p:tags r:id="rId1"/>
    </p:custDataLst>
    <p:extLst>
      <p:ext uri="{BB962C8B-B14F-4D97-AF65-F5344CB8AC3E}">
        <p14:creationId xmlns:p14="http://schemas.microsoft.com/office/powerpoint/2010/main" val="360905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33</a:t>
            </a:fld>
            <a:endParaRPr lang="en-US" dirty="0"/>
          </a:p>
        </p:txBody>
      </p:sp>
      <p:sp>
        <p:nvSpPr>
          <p:cNvPr id="3" name="Title 2"/>
          <p:cNvSpPr>
            <a:spLocks noGrp="1"/>
          </p:cNvSpPr>
          <p:nvPr>
            <p:ph type="title"/>
          </p:nvPr>
        </p:nvSpPr>
        <p:spPr/>
        <p:txBody>
          <a:bodyPr/>
          <a:lstStyle/>
          <a:p>
            <a:r>
              <a:rPr lang="en-US" dirty="0"/>
              <a:t>Example: State provides 30% relief from payments due</a:t>
            </a:r>
          </a:p>
        </p:txBody>
      </p:sp>
      <p:graphicFrame>
        <p:nvGraphicFramePr>
          <p:cNvPr id="6" name="Content Placeholder 5"/>
          <p:cNvGraphicFramePr>
            <a:graphicFrameLocks noGrp="1"/>
          </p:cNvGraphicFramePr>
          <p:nvPr>
            <p:ph sz="half" idx="2"/>
          </p:nvPr>
        </p:nvGraphicFramePr>
        <p:xfrm>
          <a:off x="1656272" y="1036698"/>
          <a:ext cx="8773063" cy="5120640"/>
        </p:xfrm>
        <a:graphic>
          <a:graphicData uri="http://schemas.openxmlformats.org/drawingml/2006/table">
            <a:tbl>
              <a:tblPr bandRow="1">
                <a:tableStyleId>{5C22544A-7EE6-4342-B048-85BDC9FD1C3A}</a:tableStyleId>
              </a:tblPr>
              <a:tblGrid>
                <a:gridCol w="7877852">
                  <a:extLst>
                    <a:ext uri="{9D8B030D-6E8A-4147-A177-3AD203B41FA5}">
                      <a16:colId xmlns:a16="http://schemas.microsoft.com/office/drawing/2014/main" val="3773642360"/>
                    </a:ext>
                  </a:extLst>
                </a:gridCol>
                <a:gridCol w="895211">
                  <a:extLst>
                    <a:ext uri="{9D8B030D-6E8A-4147-A177-3AD203B41FA5}">
                      <a16:colId xmlns:a16="http://schemas.microsoft.com/office/drawing/2014/main" val="2573035379"/>
                    </a:ext>
                  </a:extLst>
                </a:gridCol>
              </a:tblGrid>
              <a:tr h="228600">
                <a:tc>
                  <a:txBody>
                    <a:bodyPr/>
                    <a:lstStyle/>
                    <a:p>
                      <a:r>
                        <a:rPr lang="en-US" sz="1800" b="1" dirty="0"/>
                        <a:t>Part (1)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6575723"/>
                  </a:ext>
                </a:extLst>
              </a:tr>
              <a:tr h="228600">
                <a:tc>
                  <a:txBody>
                    <a:bodyPr/>
                    <a:lstStyle/>
                    <a:p>
                      <a:pPr lvl="1"/>
                      <a:r>
                        <a:rPr lang="en-US" sz="1800" dirty="0"/>
                        <a:t>(a) Compensation attributable to service with the entity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a:t>$</a:t>
                      </a:r>
                      <a:r>
                        <a:rPr lang="en-US" sz="1800" dirty="0"/>
                        <a:t>1,000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3251506"/>
                  </a:ext>
                </a:extLst>
              </a:tr>
              <a:tr h="228600">
                <a:tc>
                  <a:txBody>
                    <a:bodyPr/>
                    <a:lstStyle/>
                    <a:p>
                      <a:pPr lvl="1"/>
                      <a:r>
                        <a:rPr lang="en-US" sz="1800" dirty="0"/>
                        <a:t>(b) State relief</a:t>
                      </a:r>
                      <a:r>
                        <a:rPr lang="en-US" sz="1800" baseline="0" dirty="0"/>
                        <a:t> from payments due in lieu of contributions</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dirty="0"/>
                        <a:t>$300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6252348"/>
                  </a:ext>
                </a:extLst>
              </a:tr>
              <a:tr h="228600">
                <a:tc>
                  <a:txBody>
                    <a:bodyPr/>
                    <a:lstStyle/>
                    <a:p>
                      <a:pPr lvl="1"/>
                      <a:r>
                        <a:rPr lang="en-US" sz="1800" dirty="0"/>
                        <a:t>(c) Amount of payments due in lieu of contributions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dirty="0"/>
                        <a:t>$700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37189459"/>
                  </a:ext>
                </a:extLst>
              </a:tr>
              <a:tr h="228600">
                <a:tc>
                  <a:txBody>
                    <a:bodyPr/>
                    <a:lstStyle/>
                    <a:p>
                      <a:r>
                        <a:rPr lang="en-US" sz="1800" b="1" dirty="0"/>
                        <a:t>Part (2) </a:t>
                      </a:r>
                      <a:r>
                        <a:rPr lang="en-US" sz="1800" dirty="0"/>
                        <a:t>– This equals</a:t>
                      </a:r>
                      <a:r>
                        <a:rPr lang="en-US" sz="1800" baseline="0" dirty="0"/>
                        <a:t> 50% of Part (1)(a)</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67422083"/>
                  </a:ext>
                </a:extLst>
              </a:tr>
              <a:tr h="228600">
                <a:tc>
                  <a:txBody>
                    <a:bodyPr/>
                    <a:lstStyle/>
                    <a:p>
                      <a:pPr lvl="1"/>
                      <a:r>
                        <a:rPr lang="en-US" sz="1800" i="1" dirty="0"/>
                        <a:t>Amount of funds transferred from FUA for the claim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i="1" dirty="0"/>
                        <a:t>$500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5508173"/>
                  </a:ext>
                </a:extLst>
              </a:tr>
              <a:tr h="228600">
                <a:tc>
                  <a:txBody>
                    <a:bodyPr/>
                    <a:lstStyle/>
                    <a:p>
                      <a:r>
                        <a:rPr lang="en-US" sz="1800" b="1" dirty="0"/>
                        <a:t>Part (3) PAYMENT</a:t>
                      </a:r>
                      <a:r>
                        <a:rPr lang="en-US" sz="1800" b="1" baseline="0" dirty="0"/>
                        <a:t> MADE BY ENTITY</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1815621"/>
                  </a:ext>
                </a:extLst>
              </a:tr>
              <a:tr h="228600">
                <a:tc>
                  <a:txBody>
                    <a:bodyPr/>
                    <a:lstStyle/>
                    <a:p>
                      <a:pPr lvl="1"/>
                      <a:r>
                        <a:rPr lang="en-US" sz="1800" dirty="0"/>
                        <a:t>Payment made into state unemployment fund by entity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dirty="0"/>
                        <a:t>$700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4321519"/>
                  </a:ext>
                </a:extLst>
              </a:tr>
              <a:tr h="228600">
                <a:tc>
                  <a:txBody>
                    <a:bodyPr/>
                    <a:lstStyle/>
                    <a:p>
                      <a:r>
                        <a:rPr lang="en-US" sz="1800" b="1" dirty="0"/>
                        <a:t>Part (4) REIMBURSEMENT PROVIDED TO ENTITY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4206794"/>
                  </a:ext>
                </a:extLst>
              </a:tr>
              <a:tr h="228600">
                <a:tc>
                  <a:txBody>
                    <a:bodyPr/>
                    <a:lstStyle/>
                    <a:p>
                      <a:pPr lvl="1"/>
                      <a:r>
                        <a:rPr lang="en-US" sz="1800" i="1" dirty="0"/>
                        <a:t>Reimbursement available to entity under Section 2103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i="1" dirty="0"/>
                        <a:t>-$500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9045007"/>
                  </a:ext>
                </a:extLst>
              </a:tr>
              <a:tr h="228600">
                <a:tc>
                  <a:txBody>
                    <a:bodyPr/>
                    <a:lstStyle/>
                    <a:p>
                      <a:r>
                        <a:rPr lang="en-US" sz="1800" b="1" dirty="0"/>
                        <a:t>Summary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1748524"/>
                  </a:ext>
                </a:extLst>
              </a:tr>
              <a:tr h="228600">
                <a:tc>
                  <a:txBody>
                    <a:bodyPr/>
                    <a:lstStyle/>
                    <a:p>
                      <a:pPr lvl="1"/>
                      <a:r>
                        <a:rPr lang="en-US" sz="1800" b="1" dirty="0"/>
                        <a:t>Net amount paid by entity (Part</a:t>
                      </a:r>
                      <a:r>
                        <a:rPr lang="en-US" sz="1800" b="1" baseline="0" dirty="0"/>
                        <a:t> (3) plus Part (4))</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1" dirty="0"/>
                        <a:t>$200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4024125"/>
                  </a:ext>
                </a:extLst>
              </a:tr>
              <a:tr h="228600">
                <a:tc>
                  <a:txBody>
                    <a:bodyPr/>
                    <a:lstStyle/>
                    <a:p>
                      <a:pPr lvl="1"/>
                      <a:r>
                        <a:rPr lang="en-US" sz="1800" b="1" dirty="0"/>
                        <a:t>Net result from Section 903(</a:t>
                      </a:r>
                      <a:r>
                        <a:rPr lang="en-US" sz="1800" b="1" dirty="0" err="1"/>
                        <a:t>i</a:t>
                      </a:r>
                      <a:r>
                        <a:rPr lang="en-US" sz="1800" b="1" dirty="0"/>
                        <a:t>)(1) transfers (Part (2) plus Part</a:t>
                      </a:r>
                      <a:r>
                        <a:rPr lang="en-US" sz="1800" b="1" baseline="0" dirty="0"/>
                        <a:t> (4))</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1"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7427284"/>
                  </a:ext>
                </a:extLst>
              </a:tr>
              <a:tr h="228600">
                <a:tc>
                  <a:txBody>
                    <a:bodyPr/>
                    <a:lstStyle/>
                    <a:p>
                      <a:pPr lvl="1"/>
                      <a:r>
                        <a:rPr lang="en-US" sz="1800" b="1" dirty="0"/>
                        <a:t>Net impact on state unemployment trust fund (Part (1)(a)</a:t>
                      </a:r>
                      <a:r>
                        <a:rPr lang="en-US" sz="1800" b="1" baseline="0" dirty="0"/>
                        <a:t> minus Part (3))</a:t>
                      </a:r>
                      <a:endParaRPr lang="en-US" sz="1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1" dirty="0"/>
                        <a:t>-$300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6771044"/>
                  </a:ext>
                </a:extLst>
              </a:tr>
            </a:tbl>
          </a:graphicData>
        </a:graphic>
      </p:graphicFrame>
    </p:spTree>
    <p:extLst>
      <p:ext uri="{BB962C8B-B14F-4D97-AF65-F5344CB8AC3E}">
        <p14:creationId xmlns:p14="http://schemas.microsoft.com/office/powerpoint/2010/main" val="736204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34</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a:noFill/>
        </p:spPr>
        <p:txBody>
          <a:bodyPr>
            <a:normAutofit/>
          </a:bodyPr>
          <a:lstStyle/>
          <a:p>
            <a:r>
              <a:rPr lang="en-US" dirty="0"/>
              <a:t>Additional Resources</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r>
              <a:rPr lang="en-US" dirty="0"/>
              <a:t>OUI Website: </a:t>
            </a:r>
            <a:r>
              <a:rPr lang="en-US" dirty="0">
                <a:hlinkClick r:id="rId3"/>
              </a:rPr>
              <a:t>https://oui.doleta.gov/unemploy/coronavirus/</a:t>
            </a:r>
            <a:endParaRPr lang="en-US" dirty="0"/>
          </a:p>
          <a:p>
            <a:pPr lvl="1"/>
            <a:r>
              <a:rPr lang="en-US" dirty="0"/>
              <a:t>Includes list of guidance, policies, and resources to help states respond to the COVID-19 pandemic</a:t>
            </a:r>
          </a:p>
          <a:p>
            <a:pPr lvl="1"/>
            <a:r>
              <a:rPr lang="en-US" dirty="0"/>
              <a:t>For questions about the application process, individual eligibility, and employer charges, please contact the state UI agency at </a:t>
            </a:r>
            <a:r>
              <a:rPr lang="en-US" dirty="0">
                <a:hlinkClick r:id="rId4"/>
              </a:rPr>
              <a:t>https://www.careeronestop.org/localhelp/unemploymentbenefits/unemployment-benefits.aspx</a:t>
            </a:r>
            <a:endParaRPr lang="en-US" dirty="0"/>
          </a:p>
          <a:p>
            <a:pPr lvl="1"/>
            <a:r>
              <a:rPr lang="en-US" dirty="0"/>
              <a:t>For other questions, email </a:t>
            </a:r>
            <a:r>
              <a:rPr lang="en-US" dirty="0">
                <a:hlinkClick r:id="rId5"/>
              </a:rPr>
              <a:t>covid-19@dol.gov</a:t>
            </a:r>
            <a:r>
              <a:rPr lang="en-US" dirty="0"/>
              <a:t> </a:t>
            </a:r>
          </a:p>
        </p:txBody>
      </p:sp>
    </p:spTree>
    <p:custDataLst>
      <p:tags r:id="rId1"/>
    </p:custDataLst>
    <p:extLst>
      <p:ext uri="{BB962C8B-B14F-4D97-AF65-F5344CB8AC3E}">
        <p14:creationId xmlns:p14="http://schemas.microsoft.com/office/powerpoint/2010/main" val="774599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title"/>
          </p:nvPr>
        </p:nvSpPr>
        <p:spPr/>
        <p:txBody>
          <a:bodyPr/>
          <a:lstStyle/>
          <a:p>
            <a:r>
              <a:rPr lang="en-US" dirty="0"/>
              <a:t>EMPLOYEE BENEFITS SECURITY ADMINISTRATION (EBSA)</a:t>
            </a:r>
          </a:p>
        </p:txBody>
      </p:sp>
      <p:sp>
        <p:nvSpPr>
          <p:cNvPr id="3" name="Text Placeholder 2"/>
          <p:cNvSpPr>
            <a:spLocks noGrp="1"/>
          </p:cNvSpPr>
          <p:nvPr>
            <p:ph type="body" idx="1"/>
          </p:nvPr>
        </p:nvSpPr>
        <p:spPr/>
        <p:txBody>
          <a:bodyPr/>
          <a:lstStyle/>
          <a:p>
            <a:endParaRPr lang="en-US" dirty="0"/>
          </a:p>
        </p:txBody>
      </p:sp>
    </p:spTree>
    <p:custDataLst>
      <p:tags r:id="rId1"/>
    </p:custDataLst>
    <p:extLst>
      <p:ext uri="{BB962C8B-B14F-4D97-AF65-F5344CB8AC3E}">
        <p14:creationId xmlns:p14="http://schemas.microsoft.com/office/powerpoint/2010/main" val="3526120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036" y="114448"/>
            <a:ext cx="11081334" cy="786384"/>
          </a:xfrm>
        </p:spPr>
        <p:txBody>
          <a:bodyPr/>
          <a:lstStyle/>
          <a:p>
            <a:r>
              <a:rPr lang="en-US" dirty="0"/>
              <a:t>  EBSA COVID-19 RESPONSE</a:t>
            </a:r>
          </a:p>
        </p:txBody>
      </p:sp>
      <p:sp>
        <p:nvSpPr>
          <p:cNvPr id="3" name="Content Placeholder 2"/>
          <p:cNvSpPr>
            <a:spLocks noGrp="1"/>
          </p:cNvSpPr>
          <p:nvPr>
            <p:ph idx="1"/>
          </p:nvPr>
        </p:nvSpPr>
        <p:spPr>
          <a:xfrm>
            <a:off x="903920" y="1085498"/>
            <a:ext cx="10639565" cy="4672534"/>
          </a:xfrm>
        </p:spPr>
        <p:txBody>
          <a:bodyPr>
            <a:noAutofit/>
          </a:bodyPr>
          <a:lstStyle/>
          <a:p>
            <a:pPr marL="0" indent="0">
              <a:lnSpc>
                <a:spcPct val="100000"/>
              </a:lnSpc>
              <a:buSzPct val="90000"/>
              <a:buNone/>
            </a:pPr>
            <a:r>
              <a:rPr lang="en-US" sz="2100" b="1" dirty="0">
                <a:solidFill>
                  <a:schemeClr val="accent5">
                    <a:lumMod val="75000"/>
                  </a:schemeClr>
                </a:solidFill>
              </a:rPr>
              <a:t>The Employee Benefits Security Administration (EBSA) is the agency within the Department of Labor that oversees employment-based retirement plans and health coverage.</a:t>
            </a:r>
            <a:endParaRPr lang="en-US" sz="2100" dirty="0"/>
          </a:p>
          <a:p>
            <a:pPr marL="463550" indent="-463550">
              <a:lnSpc>
                <a:spcPct val="100000"/>
              </a:lnSpc>
              <a:buSzPct val="90000"/>
            </a:pPr>
            <a:r>
              <a:rPr lang="en-US" sz="2100" dirty="0"/>
              <a:t>EBSA’s mission is to assure the security of the retirement, health and other workplace related benefits of America's workers and their families.</a:t>
            </a:r>
          </a:p>
          <a:p>
            <a:pPr marL="463550" indent="-463550"/>
            <a:r>
              <a:rPr lang="en-US" sz="2100" dirty="0"/>
              <a:t>EBSA issued deadline relief and other guidance under Title I of the Employee Retirement Income Security Act of 1974 (ERISA). </a:t>
            </a:r>
            <a:r>
              <a:rPr lang="en-US" sz="2100" b="1" dirty="0">
                <a:hlinkClick r:id="rId2"/>
              </a:rPr>
              <a:t>https://www.dol.gov/newsroom/releases/ebsa/ebsa20200428</a:t>
            </a:r>
            <a:endParaRPr lang="en-US" sz="2100" b="1" dirty="0"/>
          </a:p>
          <a:p>
            <a:pPr marL="914400" lvl="1" indent="-457200">
              <a:lnSpc>
                <a:spcPct val="100000"/>
              </a:lnSpc>
              <a:buSzPct val="90000"/>
            </a:pPr>
            <a:r>
              <a:rPr lang="en-US" sz="2100" dirty="0"/>
              <a:t>Applies to employee benefit plans, participants and beneficiaries, employers and other plan sponsors, plan fiduciaries, and service providers impacted by the coronavirus outbreak.</a:t>
            </a:r>
          </a:p>
          <a:p>
            <a:pPr marL="463550" indent="-463550">
              <a:lnSpc>
                <a:spcPct val="100000"/>
              </a:lnSpc>
              <a:buSzPct val="90000"/>
            </a:pPr>
            <a:r>
              <a:rPr lang="en-US" sz="2100" dirty="0"/>
              <a:t>“EBSA will continue to safeguard the employee benefits of American workers while ensuring that employers and plans have the flexibility they need to continue delivering benefits during this challenging time,” said Assistant Secretary of Labor for EBSA, Preston Rutledge.</a:t>
            </a:r>
          </a:p>
        </p:txBody>
      </p:sp>
    </p:spTree>
    <p:extLst>
      <p:ext uri="{BB962C8B-B14F-4D97-AF65-F5344CB8AC3E}">
        <p14:creationId xmlns:p14="http://schemas.microsoft.com/office/powerpoint/2010/main" val="1602482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866" y="87152"/>
            <a:ext cx="11081334" cy="786384"/>
          </a:xfrm>
        </p:spPr>
        <p:txBody>
          <a:bodyPr/>
          <a:lstStyle/>
          <a:p>
            <a:r>
              <a:rPr lang="en-US" dirty="0"/>
              <a:t>EBSA COVID-19 GUIDANCE</a:t>
            </a:r>
          </a:p>
        </p:txBody>
      </p:sp>
      <p:sp>
        <p:nvSpPr>
          <p:cNvPr id="3" name="Content Placeholder 2"/>
          <p:cNvSpPr>
            <a:spLocks noGrp="1"/>
          </p:cNvSpPr>
          <p:nvPr>
            <p:ph idx="1"/>
          </p:nvPr>
        </p:nvSpPr>
        <p:spPr>
          <a:xfrm>
            <a:off x="900752" y="1090182"/>
            <a:ext cx="10549719" cy="5651811"/>
          </a:xfrm>
        </p:spPr>
        <p:txBody>
          <a:bodyPr>
            <a:noAutofit/>
          </a:bodyPr>
          <a:lstStyle/>
          <a:p>
            <a:pPr marL="463550" indent="-463550"/>
            <a:r>
              <a:rPr lang="en-US" sz="2100" dirty="0"/>
              <a:t>FAQs on the Families First Coronavirus Response Act and the Coronavirus Aid, Relief, and Economic Security Act Implementation </a:t>
            </a:r>
            <a:r>
              <a:rPr lang="en-US" sz="2100" b="1" dirty="0">
                <a:hlinkClick r:id="rId2"/>
              </a:rPr>
              <a:t>https://www.dol.gov/sites/dolgov/files/ebsa/about-ebsa/our-activities/resource-center/faqs/aca-part-42.pdf</a:t>
            </a:r>
            <a:endParaRPr lang="en-US" sz="2100" b="1" dirty="0"/>
          </a:p>
          <a:p>
            <a:pPr marL="463550" indent="-463550"/>
            <a:r>
              <a:rPr lang="en-US" sz="2100" dirty="0"/>
              <a:t>COVID-19 FAQs for Participants and Beneficiaries </a:t>
            </a:r>
            <a:r>
              <a:rPr lang="en-US" sz="2100" dirty="0">
                <a:hlinkClick r:id="rId3"/>
              </a:rPr>
              <a:t> </a:t>
            </a:r>
            <a:r>
              <a:rPr lang="en-US" sz="2100" b="1" dirty="0">
                <a:hlinkClick r:id="rId3"/>
              </a:rPr>
              <a:t>https://www.dol.gov/sites/dolgov/files/EBSA/about-ebsa/our-activities/resource-center/faqs/covid-19.pdf</a:t>
            </a:r>
            <a:endParaRPr lang="en-US" sz="2100" b="1" dirty="0"/>
          </a:p>
          <a:p>
            <a:pPr marL="463550" indent="-463550"/>
            <a:r>
              <a:rPr lang="en-US" sz="2100" dirty="0"/>
              <a:t>EBSA Disaster Relief </a:t>
            </a:r>
            <a:r>
              <a:rPr lang="en-US" sz="2100"/>
              <a:t>Notice 2020-01  </a:t>
            </a:r>
            <a:r>
              <a:rPr lang="en-US" sz="2100" b="1" dirty="0">
                <a:hlinkClick r:id="rId4"/>
              </a:rPr>
              <a:t>https://www.dol.gov/agencies/ebsa/employers-and-advisers/plan-administration-and-compliance/disaster-relief/ebsa-disaster-relief-notice-2020-01</a:t>
            </a:r>
            <a:endParaRPr lang="en-US" sz="2100" b="1" dirty="0"/>
          </a:p>
          <a:p>
            <a:pPr marL="463550" indent="-463550"/>
            <a:r>
              <a:rPr lang="en-US" sz="2100" dirty="0"/>
              <a:t>Joint DOL/IRS/Treasury Final Rule - Extension of Certain Timeframes for Employee Benefit Plans, Participants, and Beneficiaries Affected by the COVID-19 Outbreak </a:t>
            </a:r>
            <a:r>
              <a:rPr lang="en-US" sz="2100" b="1" dirty="0">
                <a:hlinkClick r:id="rId5"/>
              </a:rPr>
              <a:t>https://www.federalregister.gov/documents/2020/05/04/2020-09399/extension-of-certain-timeframes-for-employee-benefit-plans-participants-and-beneficiaries-affected</a:t>
            </a:r>
            <a:endParaRPr lang="en-US" sz="2100" dirty="0"/>
          </a:p>
        </p:txBody>
      </p:sp>
    </p:spTree>
    <p:extLst>
      <p:ext uri="{BB962C8B-B14F-4D97-AF65-F5344CB8AC3E}">
        <p14:creationId xmlns:p14="http://schemas.microsoft.com/office/powerpoint/2010/main" val="2085230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968" y="1137446"/>
            <a:ext cx="10740788" cy="5039517"/>
          </a:xfrm>
        </p:spPr>
        <p:txBody>
          <a:bodyPr>
            <a:normAutofit/>
          </a:bodyPr>
          <a:lstStyle/>
          <a:p>
            <a:pPr marL="914400" indent="-450850">
              <a:buSzPct val="90000"/>
            </a:pPr>
            <a:r>
              <a:rPr lang="en-US" sz="2200" dirty="0"/>
              <a:t>Benefits advisors in 13 field offices across the country answer inquiries from employers, workers, retirees, or others who have questions about employee benefits plans.</a:t>
            </a:r>
          </a:p>
          <a:p>
            <a:pPr marL="914400" indent="-450850">
              <a:buSzPct val="90000"/>
            </a:pPr>
            <a:r>
              <a:rPr lang="en-US" sz="2200" dirty="0"/>
              <a:t>Benefits advisors are also available to participate in rapid response sessions for dislocated workers or meetings with employers to explain what happens to retirement and health benefits after a lay-off.</a:t>
            </a:r>
          </a:p>
          <a:p>
            <a:pPr marL="914400" indent="-450850">
              <a:buSzPct val="90000"/>
            </a:pPr>
            <a:r>
              <a:rPr lang="en-US" sz="2200" dirty="0"/>
              <a:t>People can email us through our website at </a:t>
            </a:r>
            <a:r>
              <a:rPr lang="en-US" sz="2200" b="1" dirty="0">
                <a:hlinkClick r:id="rId3" action="ppaction://hlinkfile"/>
              </a:rPr>
              <a:t>askebsa.dol.gov</a:t>
            </a:r>
            <a:r>
              <a:rPr lang="en-US" sz="2200" dirty="0"/>
              <a:t> or call us toll-free at 1-866-444-3272; individuals will automatically be routed to the field office that covers their area.</a:t>
            </a:r>
          </a:p>
          <a:p>
            <a:pPr marL="914400" lvl="1" indent="-450850">
              <a:spcBef>
                <a:spcPts val="1800"/>
              </a:spcBef>
              <a:buClr>
                <a:schemeClr val="accent2"/>
              </a:buClr>
              <a:buSzPct val="90000"/>
              <a:buFont typeface="Wingdings 3" panose="05040102010807070707" pitchFamily="18" charset="2"/>
              <a:buChar char=""/>
            </a:pPr>
            <a:endParaRPr lang="en-US" sz="2200" dirty="0">
              <a:solidFill>
                <a:schemeClr val="tx1"/>
              </a:solidFill>
            </a:endParaRPr>
          </a:p>
        </p:txBody>
      </p:sp>
      <p:sp>
        <p:nvSpPr>
          <p:cNvPr id="5" name="Title 1"/>
          <p:cNvSpPr txBox="1">
            <a:spLocks/>
          </p:cNvSpPr>
          <p:nvPr/>
        </p:nvSpPr>
        <p:spPr>
          <a:xfrm>
            <a:off x="805866" y="13697"/>
            <a:ext cx="9195224" cy="927999"/>
          </a:xfrm>
          <a:prstGeom prst="rect">
            <a:avLst/>
          </a:prstGeom>
        </p:spPr>
        <p:txBody>
          <a:bodyPr vert="horz" lIns="182880" tIns="45720" rIns="91440" bIns="45720" rtlCol="0" anchor="ctr">
            <a:normAutofit/>
          </a:bodyPr>
          <a:lst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a:lstStyle>
          <a:p>
            <a:r>
              <a:rPr lang="en-US"/>
              <a:t>OUTREACH, EDUCATION AND ASSISTANCE</a:t>
            </a:r>
            <a:endParaRPr lang="en-US" dirty="0"/>
          </a:p>
        </p:txBody>
      </p:sp>
    </p:spTree>
    <p:extLst>
      <p:ext uri="{BB962C8B-B14F-4D97-AF65-F5344CB8AC3E}">
        <p14:creationId xmlns:p14="http://schemas.microsoft.com/office/powerpoint/2010/main" val="3474475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866" y="13697"/>
            <a:ext cx="9195224" cy="927999"/>
          </a:xfrm>
        </p:spPr>
        <p:txBody>
          <a:bodyPr>
            <a:normAutofit/>
          </a:bodyPr>
          <a:lstStyle/>
          <a:p>
            <a:r>
              <a:rPr lang="en-US" dirty="0"/>
              <a:t>OUTREACH, EDUCATION AND ASSISTANCE</a:t>
            </a:r>
          </a:p>
        </p:txBody>
      </p:sp>
      <p:sp>
        <p:nvSpPr>
          <p:cNvPr id="3" name="Content Placeholder 2"/>
          <p:cNvSpPr>
            <a:spLocks noGrp="1"/>
          </p:cNvSpPr>
          <p:nvPr>
            <p:ph idx="1"/>
          </p:nvPr>
        </p:nvSpPr>
        <p:spPr>
          <a:xfrm>
            <a:off x="982638" y="1137446"/>
            <a:ext cx="10481481" cy="5039517"/>
          </a:xfrm>
        </p:spPr>
        <p:txBody>
          <a:bodyPr>
            <a:normAutofit lnSpcReduction="10000"/>
          </a:bodyPr>
          <a:lstStyle/>
          <a:p>
            <a:pPr marL="0" indent="0">
              <a:lnSpc>
                <a:spcPct val="105000"/>
              </a:lnSpc>
              <a:buSzPct val="90000"/>
              <a:buNone/>
            </a:pPr>
            <a:r>
              <a:rPr lang="en-US" sz="2200" b="1" dirty="0">
                <a:solidFill>
                  <a:schemeClr val="accent5">
                    <a:lumMod val="75000"/>
                  </a:schemeClr>
                </a:solidFill>
              </a:rPr>
              <a:t>What can EBSA benefits advisors do for dislocated workers and employers impacted by economic disruption? </a:t>
            </a:r>
          </a:p>
          <a:p>
            <a:pPr marL="0" indent="0">
              <a:lnSpc>
                <a:spcPct val="100000"/>
              </a:lnSpc>
              <a:spcBef>
                <a:spcPts val="0"/>
              </a:spcBef>
              <a:buSzPct val="90000"/>
              <a:buNone/>
            </a:pPr>
            <a:endParaRPr lang="en-US" sz="2200" b="1" dirty="0"/>
          </a:p>
          <a:p>
            <a:pPr marL="914400" indent="-460375">
              <a:buSzPct val="90000"/>
            </a:pPr>
            <a:r>
              <a:rPr lang="en-US" sz="2200" dirty="0"/>
              <a:t>Explain COBRA continuation of health coverage</a:t>
            </a:r>
          </a:p>
          <a:p>
            <a:pPr marL="914400" indent="-460375">
              <a:buSzPct val="90000"/>
            </a:pPr>
            <a:r>
              <a:rPr lang="en-US" sz="2200" dirty="0"/>
              <a:t>Advise about the right to special enrollment in a spouse’s employment-based health coverage</a:t>
            </a:r>
          </a:p>
          <a:p>
            <a:pPr marL="914400" indent="-460375">
              <a:buSzPct val="90000"/>
            </a:pPr>
            <a:r>
              <a:rPr lang="en-US" sz="2200" dirty="0"/>
              <a:t>Inform about special enrollment in health coverage options offered through the Health Insurance Marketplace</a:t>
            </a:r>
          </a:p>
          <a:p>
            <a:pPr marL="914400" indent="-460375">
              <a:buSzPct val="90000"/>
            </a:pPr>
            <a:r>
              <a:rPr lang="en-US" sz="2200" dirty="0"/>
              <a:t>Direct people to healthcare.gov if they want to apply for Medicaid and the Children’s Health Insurance Program (CHIP)</a:t>
            </a:r>
          </a:p>
          <a:p>
            <a:pPr marL="914400" indent="-460375">
              <a:buSzPct val="90000"/>
            </a:pPr>
            <a:r>
              <a:rPr lang="en-US" sz="2200" dirty="0"/>
              <a:t>Assist people who are thinking of taking money out of their pensions or defined contribution retirement plans</a:t>
            </a:r>
          </a:p>
        </p:txBody>
      </p:sp>
    </p:spTree>
    <p:extLst>
      <p:ext uri="{BB962C8B-B14F-4D97-AF65-F5344CB8AC3E}">
        <p14:creationId xmlns:p14="http://schemas.microsoft.com/office/powerpoint/2010/main" val="1295963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normAutofit/>
          </a:bodyPr>
          <a:lstStyle/>
          <a:p>
            <a:r>
              <a:rPr lang="en-US" sz="2800" dirty="0"/>
              <a:t>Provide overviews of some new and expanded benefits and programs under COVID-19-related legislation</a:t>
            </a:r>
          </a:p>
          <a:p>
            <a:r>
              <a:rPr lang="en-US" sz="2800" dirty="0"/>
              <a:t>Share links to access specific information</a:t>
            </a:r>
          </a:p>
          <a:p>
            <a:r>
              <a:rPr lang="en-US" sz="2800" dirty="0"/>
              <a:t>And answer your questions on access, implementation, eligibility, and more</a:t>
            </a:r>
          </a:p>
        </p:txBody>
      </p:sp>
    </p:spTree>
    <p:extLst>
      <p:ext uri="{BB962C8B-B14F-4D97-AF65-F5344CB8AC3E}">
        <p14:creationId xmlns:p14="http://schemas.microsoft.com/office/powerpoint/2010/main" val="409103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866" y="0"/>
            <a:ext cx="9373900" cy="968991"/>
          </a:xfrm>
        </p:spPr>
        <p:txBody>
          <a:bodyPr>
            <a:normAutofit/>
          </a:bodyPr>
          <a:lstStyle/>
          <a:p>
            <a:r>
              <a:rPr lang="en-US" dirty="0"/>
              <a:t>OUTREACH, EDUCATION AND ASSISTANCE</a:t>
            </a:r>
          </a:p>
        </p:txBody>
      </p:sp>
      <p:sp>
        <p:nvSpPr>
          <p:cNvPr id="3" name="Content Placeholder 2"/>
          <p:cNvSpPr>
            <a:spLocks noGrp="1"/>
          </p:cNvSpPr>
          <p:nvPr>
            <p:ph idx="1"/>
          </p:nvPr>
        </p:nvSpPr>
        <p:spPr>
          <a:xfrm>
            <a:off x="805866" y="1219333"/>
            <a:ext cx="10511318" cy="4894864"/>
          </a:xfrm>
        </p:spPr>
        <p:txBody>
          <a:bodyPr>
            <a:noAutofit/>
          </a:bodyPr>
          <a:lstStyle/>
          <a:p>
            <a:pPr marL="463550" lvl="0" indent="-463550">
              <a:lnSpc>
                <a:spcPts val="2200"/>
              </a:lnSpc>
              <a:spcBef>
                <a:spcPts val="0"/>
              </a:spcBef>
              <a:buSzPct val="90000"/>
            </a:pPr>
            <a:r>
              <a:rPr lang="en-US" sz="2200" dirty="0"/>
              <a:t>EBSA has information and publications on our website that would be of interest to dislocated workers.</a:t>
            </a:r>
          </a:p>
          <a:p>
            <a:pPr lvl="1">
              <a:lnSpc>
                <a:spcPts val="2200"/>
              </a:lnSpc>
              <a:spcBef>
                <a:spcPts val="0"/>
              </a:spcBef>
              <a:buSzPct val="90000"/>
            </a:pPr>
            <a:r>
              <a:rPr lang="en-US" sz="2200" dirty="0"/>
              <a:t>Individuals can go to our webpage dedicated to people experiencing work disruptions at </a:t>
            </a:r>
            <a:r>
              <a:rPr lang="en-US" sz="2200" b="1" dirty="0">
                <a:hlinkClick r:id="rId3"/>
              </a:rPr>
              <a:t>https://www.dol.gov/agencies/ebsa/workers-and-families/changing-jobs-and-job-loss</a:t>
            </a:r>
            <a:endParaRPr lang="en-US" sz="2200" b="1" dirty="0"/>
          </a:p>
          <a:p>
            <a:pPr marL="201168" lvl="1" indent="0">
              <a:lnSpc>
                <a:spcPts val="2200"/>
              </a:lnSpc>
              <a:spcBef>
                <a:spcPts val="0"/>
              </a:spcBef>
              <a:buNone/>
            </a:pPr>
            <a:endParaRPr lang="en-US" sz="2200" dirty="0"/>
          </a:p>
          <a:p>
            <a:pPr marL="463550" indent="-463550">
              <a:lnSpc>
                <a:spcPts val="2200"/>
              </a:lnSpc>
              <a:spcBef>
                <a:spcPts val="0"/>
              </a:spcBef>
              <a:buSzPct val="90000"/>
            </a:pPr>
            <a:r>
              <a:rPr lang="en-US" sz="2200" dirty="0"/>
              <a:t>Individuals can locate webinars explaining health and retirement plan issues at </a:t>
            </a:r>
            <a:r>
              <a:rPr lang="en-US" sz="2200" b="1" dirty="0">
                <a:hlinkClick r:id="rId4"/>
              </a:rPr>
              <a:t>https://www.dol.gov/agencies/ebsa/about-ebsa/our-activities/resource-center/seminars-and-webcasts</a:t>
            </a:r>
            <a:endParaRPr lang="en-US" sz="2200" b="1" dirty="0"/>
          </a:p>
          <a:p>
            <a:pPr marL="463550" indent="-463550">
              <a:lnSpc>
                <a:spcPts val="2200"/>
              </a:lnSpc>
              <a:spcBef>
                <a:spcPts val="0"/>
              </a:spcBef>
              <a:buSzPct val="90000"/>
            </a:pPr>
            <a:endParaRPr lang="en-US" sz="2200" dirty="0"/>
          </a:p>
          <a:p>
            <a:pPr marL="463550" indent="-463550">
              <a:lnSpc>
                <a:spcPts val="2200"/>
              </a:lnSpc>
              <a:spcBef>
                <a:spcPts val="0"/>
              </a:spcBef>
              <a:buSzPct val="90000"/>
            </a:pPr>
            <a:r>
              <a:rPr lang="en-US" sz="2200" dirty="0"/>
              <a:t>EBSA has a webpage dedicated to our response to COVID-19: </a:t>
            </a:r>
            <a:r>
              <a:rPr lang="en-US" sz="2200" b="1" dirty="0">
                <a:hlinkClick r:id="rId5"/>
              </a:rPr>
              <a:t>https://www.dol.gov/agencies/ebsa/coronavirus</a:t>
            </a:r>
            <a:endParaRPr lang="en-US" sz="2200" b="1" dirty="0"/>
          </a:p>
          <a:p>
            <a:pPr marL="463550" indent="-463550">
              <a:lnSpc>
                <a:spcPts val="2200"/>
              </a:lnSpc>
              <a:spcBef>
                <a:spcPts val="0"/>
              </a:spcBef>
              <a:buSzPct val="90000"/>
            </a:pPr>
            <a:endParaRPr lang="en-US" sz="2200" dirty="0"/>
          </a:p>
          <a:p>
            <a:pPr marL="463550" indent="-463550">
              <a:lnSpc>
                <a:spcPts val="2200"/>
              </a:lnSpc>
              <a:spcBef>
                <a:spcPts val="0"/>
              </a:spcBef>
              <a:buSzPct val="90000"/>
            </a:pPr>
            <a:r>
              <a:rPr lang="en-US" sz="2200" dirty="0"/>
              <a:t>The Department of Labor also has a webpage containing resources for workers and employers dealing with the impacts of COVID-19, at </a:t>
            </a:r>
            <a:r>
              <a:rPr lang="en-US" sz="2200" b="1" dirty="0">
                <a:hlinkClick r:id="rId6"/>
              </a:rPr>
              <a:t>https://www.dol.gov/coronavirus</a:t>
            </a:r>
            <a:endParaRPr lang="en-US" sz="2200" b="1" dirty="0"/>
          </a:p>
        </p:txBody>
      </p:sp>
    </p:spTree>
    <p:extLst>
      <p:ext uri="{BB962C8B-B14F-4D97-AF65-F5344CB8AC3E}">
        <p14:creationId xmlns:p14="http://schemas.microsoft.com/office/powerpoint/2010/main" val="3907167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10330" y="59856"/>
            <a:ext cx="11081334" cy="786384"/>
          </a:xfrm>
        </p:spPr>
        <p:txBody>
          <a:bodyPr>
            <a:noAutofit/>
          </a:bodyPr>
          <a:lstStyle/>
          <a:p>
            <a:r>
              <a:rPr lang="en-US" altLang="en-US" dirty="0"/>
              <a:t>Families First Coronavirus Response Act (FFCRA) and Coronavirus Aid, Relief, and Economic Security (CARES) Act</a:t>
            </a:r>
          </a:p>
        </p:txBody>
      </p:sp>
      <p:sp>
        <p:nvSpPr>
          <p:cNvPr id="5123" name="Content Placeholder 2"/>
          <p:cNvSpPr>
            <a:spLocks noGrp="1"/>
          </p:cNvSpPr>
          <p:nvPr>
            <p:ph idx="1"/>
          </p:nvPr>
        </p:nvSpPr>
        <p:spPr>
          <a:xfrm>
            <a:off x="791574" y="1033814"/>
            <a:ext cx="11068334" cy="5298743"/>
          </a:xfrm>
        </p:spPr>
        <p:txBody>
          <a:bodyPr>
            <a:noAutofit/>
          </a:bodyPr>
          <a:lstStyle/>
          <a:p>
            <a:pPr marL="463550" indent="-463550">
              <a:lnSpc>
                <a:spcPts val="2200"/>
              </a:lnSpc>
              <a:spcBef>
                <a:spcPts val="0"/>
              </a:spcBef>
              <a:buSzPct val="90000"/>
            </a:pPr>
            <a:r>
              <a:rPr lang="en-US" altLang="en-US" sz="1900" dirty="0"/>
              <a:t>The FFCRA: enacted March 18, 2020</a:t>
            </a:r>
          </a:p>
          <a:p>
            <a:pPr marL="914400" lvl="1" indent="-457200">
              <a:lnSpc>
                <a:spcPts val="2200"/>
              </a:lnSpc>
              <a:spcBef>
                <a:spcPts val="0"/>
              </a:spcBef>
              <a:buSzPct val="90000"/>
              <a:defRPr/>
            </a:pPr>
            <a:r>
              <a:rPr lang="en-US" altLang="en-US" sz="1900" dirty="0">
                <a:solidFill>
                  <a:schemeClr val="tx1"/>
                </a:solidFill>
              </a:rPr>
              <a:t>Sec. 6001. Coverage of testing for COVID-19</a:t>
            </a:r>
          </a:p>
          <a:p>
            <a:pPr marL="463550" indent="-463550">
              <a:lnSpc>
                <a:spcPts val="2200"/>
              </a:lnSpc>
              <a:spcBef>
                <a:spcPts val="0"/>
              </a:spcBef>
              <a:buSzPct val="90000"/>
            </a:pPr>
            <a:endParaRPr lang="en-US" altLang="en-US" sz="1900" dirty="0"/>
          </a:p>
          <a:p>
            <a:pPr marL="463550" indent="-463550">
              <a:lnSpc>
                <a:spcPts val="2200"/>
              </a:lnSpc>
              <a:spcBef>
                <a:spcPts val="0"/>
              </a:spcBef>
              <a:buSzPct val="90000"/>
            </a:pPr>
            <a:r>
              <a:rPr lang="en-US" altLang="en-US" sz="1900" dirty="0"/>
              <a:t>The CARES Act: enacted on March 27, 2020</a:t>
            </a:r>
          </a:p>
          <a:p>
            <a:pPr marL="914400" lvl="1" indent="-457200">
              <a:buSzPct val="90000"/>
            </a:pPr>
            <a:r>
              <a:rPr lang="en-US" altLang="en-US" sz="1900" dirty="0">
                <a:solidFill>
                  <a:schemeClr val="tx1"/>
                </a:solidFill>
              </a:rPr>
              <a:t>Sec. 3201. Coverage of diagnostic testing for COVID-19</a:t>
            </a:r>
          </a:p>
          <a:p>
            <a:pPr marL="914400" lvl="1" indent="-457200">
              <a:buSzPct val="90000"/>
            </a:pPr>
            <a:r>
              <a:rPr lang="en-US" altLang="en-US" sz="1900" dirty="0">
                <a:solidFill>
                  <a:schemeClr val="tx1"/>
                </a:solidFill>
              </a:rPr>
              <a:t>Sec. 3202. Pricing of diagnostic testing</a:t>
            </a:r>
          </a:p>
          <a:p>
            <a:pPr marL="463550" indent="-463550">
              <a:lnSpc>
                <a:spcPts val="2200"/>
              </a:lnSpc>
              <a:spcBef>
                <a:spcPts val="0"/>
              </a:spcBef>
              <a:buSzPct val="90000"/>
            </a:pPr>
            <a:endParaRPr lang="en-US" altLang="en-US" sz="1900" dirty="0"/>
          </a:p>
          <a:p>
            <a:pPr marL="463550" indent="-463550">
              <a:lnSpc>
                <a:spcPts val="2200"/>
              </a:lnSpc>
              <a:spcBef>
                <a:spcPts val="0"/>
              </a:spcBef>
              <a:buSzPct val="90000"/>
            </a:pPr>
            <a:r>
              <a:rPr lang="en-US" altLang="en-US" sz="1900" dirty="0"/>
              <a:t>FAQs part 42: issued by DOL/EBSA, HHS and IRS/Treasury on April 11, 2020.</a:t>
            </a:r>
          </a:p>
          <a:p>
            <a:pPr marL="463550" indent="-463550">
              <a:lnSpc>
                <a:spcPts val="2200"/>
              </a:lnSpc>
              <a:spcBef>
                <a:spcPts val="0"/>
              </a:spcBef>
              <a:buSzPct val="90000"/>
            </a:pPr>
            <a:endParaRPr lang="en-US" altLang="en-US" sz="1900" dirty="0"/>
          </a:p>
          <a:p>
            <a:pPr marL="463550" indent="-463550">
              <a:lnSpc>
                <a:spcPts val="2200"/>
              </a:lnSpc>
              <a:spcBef>
                <a:spcPts val="0"/>
              </a:spcBef>
              <a:buSzPct val="90000"/>
            </a:pPr>
            <a:r>
              <a:rPr lang="en-US" altLang="en-US" sz="1900" dirty="0"/>
              <a:t>“The Departments are working together with employers, issuers, States, providers and other stakeholders to help them come into compliance with the new law and are working with families and individuals to help them understand the new law and benefit from it, as intended.” </a:t>
            </a:r>
          </a:p>
          <a:p>
            <a:pPr marL="463550" indent="-463550">
              <a:lnSpc>
                <a:spcPts val="2200"/>
              </a:lnSpc>
              <a:spcBef>
                <a:spcPts val="0"/>
              </a:spcBef>
              <a:buSzPct val="90000"/>
            </a:pPr>
            <a:endParaRPr lang="en-US" altLang="en-US" sz="1900" dirty="0"/>
          </a:p>
          <a:p>
            <a:pPr marL="463550" indent="-463550">
              <a:lnSpc>
                <a:spcPts val="2200"/>
              </a:lnSpc>
              <a:spcBef>
                <a:spcPts val="0"/>
              </a:spcBef>
              <a:buSzPct val="90000"/>
            </a:pPr>
            <a:r>
              <a:rPr lang="en-US" altLang="en-US" sz="1900" dirty="0"/>
              <a:t>“Compliance assistance is a high priority for the Departments. Our approach to implementation is and will continue to be marked by an emphasis on assisting (rather than imposing penalties on) group health plans, health insurance issuers and others that are working diligently and in good faith to understand and come into compliance with the new law. The Departments anticipate issuing additional guidance about the FFCRA, the CARES Act, and other health coverage issues related to COVID-19.”</a:t>
            </a:r>
            <a:endParaRPr lang="en-US" altLang="en-US" sz="1900" dirty="0">
              <a:solidFill>
                <a:schemeClr val="accent5">
                  <a:lumMod val="75000"/>
                </a:schemeClr>
              </a:solidFill>
            </a:endParaRPr>
          </a:p>
        </p:txBody>
      </p:sp>
    </p:spTree>
    <p:extLst>
      <p:ext uri="{BB962C8B-B14F-4D97-AF65-F5344CB8AC3E}">
        <p14:creationId xmlns:p14="http://schemas.microsoft.com/office/powerpoint/2010/main" val="246468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altLang="en-US" dirty="0"/>
              <a:t>Frequently Asked Questions (FAQs) Part 42</a:t>
            </a:r>
          </a:p>
        </p:txBody>
      </p:sp>
      <p:sp>
        <p:nvSpPr>
          <p:cNvPr id="3" name="Content Placeholder 2"/>
          <p:cNvSpPr>
            <a:spLocks noGrp="1"/>
          </p:cNvSpPr>
          <p:nvPr>
            <p:ph idx="1"/>
          </p:nvPr>
        </p:nvSpPr>
        <p:spPr>
          <a:xfrm>
            <a:off x="968848" y="1088407"/>
            <a:ext cx="10467975" cy="5148618"/>
          </a:xfrm>
        </p:spPr>
        <p:txBody>
          <a:bodyPr>
            <a:noAutofit/>
          </a:bodyPr>
          <a:lstStyle/>
          <a:p>
            <a:pPr marL="0" indent="0">
              <a:lnSpc>
                <a:spcPts val="2200"/>
              </a:lnSpc>
              <a:spcBef>
                <a:spcPts val="0"/>
              </a:spcBef>
              <a:buNone/>
              <a:defRPr/>
            </a:pPr>
            <a:r>
              <a:rPr lang="en-US" sz="2200" b="1" dirty="0">
                <a:solidFill>
                  <a:schemeClr val="accent2">
                    <a:lumMod val="75000"/>
                  </a:schemeClr>
                </a:solidFill>
                <a:cs typeface="Times New Roman" panose="02020603050405020304" pitchFamily="18" charset="0"/>
              </a:rPr>
              <a:t>GENERAL REQUIREMENTS</a:t>
            </a:r>
          </a:p>
          <a:p>
            <a:pPr marL="0" indent="0">
              <a:lnSpc>
                <a:spcPct val="100000"/>
              </a:lnSpc>
              <a:spcBef>
                <a:spcPts val="0"/>
              </a:spcBef>
              <a:buNone/>
              <a:defRPr/>
            </a:pPr>
            <a:endParaRPr lang="en-US" sz="2200" b="1" dirty="0">
              <a:solidFill>
                <a:schemeClr val="accent2">
                  <a:lumMod val="75000"/>
                </a:schemeClr>
              </a:solidFill>
              <a:cs typeface="Times New Roman" panose="02020603050405020304" pitchFamily="18" charset="0"/>
            </a:endParaRPr>
          </a:p>
          <a:p>
            <a:pPr marL="463550" indent="-463550">
              <a:lnSpc>
                <a:spcPct val="100000"/>
              </a:lnSpc>
              <a:spcBef>
                <a:spcPts val="0"/>
              </a:spcBef>
              <a:defRPr/>
            </a:pPr>
            <a:r>
              <a:rPr lang="en-US" sz="2200" dirty="0">
                <a:cs typeface="Times New Roman" panose="02020603050405020304" pitchFamily="18" charset="0"/>
              </a:rPr>
              <a:t>Group health plans and group and individual health insurance must cover both diagnostic testing and certain related items and services provided during a medical visit with no cost sharing, prior authorization, or medical management. </a:t>
            </a:r>
          </a:p>
          <a:p>
            <a:pPr marL="914400" lvl="1" indent="-457200">
              <a:lnSpc>
                <a:spcPts val="2200"/>
              </a:lnSpc>
              <a:spcBef>
                <a:spcPts val="0"/>
              </a:spcBef>
              <a:buSzPct val="90000"/>
              <a:defRPr/>
            </a:pPr>
            <a:r>
              <a:rPr lang="en-US" sz="2200" dirty="0">
                <a:solidFill>
                  <a:schemeClr val="tx1"/>
                </a:solidFill>
              </a:rPr>
              <a:t>This includes urgent care visits, emergency room visits, and in-person or telehealth visits to the doctor’s office that result in an order for or administration of a COVID-19 test. </a:t>
            </a:r>
          </a:p>
          <a:p>
            <a:pPr marL="914400" lvl="1" indent="-457200">
              <a:lnSpc>
                <a:spcPts val="2200"/>
              </a:lnSpc>
              <a:spcBef>
                <a:spcPts val="0"/>
              </a:spcBef>
              <a:buSzPct val="90000"/>
              <a:defRPr/>
            </a:pPr>
            <a:r>
              <a:rPr lang="en-US" sz="2200" dirty="0">
                <a:solidFill>
                  <a:schemeClr val="tx1"/>
                </a:solidFill>
              </a:rPr>
              <a:t>This includes COVID-19 testing and related items and services rendered by out-of-network providers.</a:t>
            </a:r>
          </a:p>
          <a:p>
            <a:pPr marL="914400" lvl="1" indent="-457200">
              <a:lnSpc>
                <a:spcPts val="2200"/>
              </a:lnSpc>
              <a:spcBef>
                <a:spcPts val="0"/>
              </a:spcBef>
              <a:buSzPct val="90000"/>
              <a:defRPr/>
            </a:pPr>
            <a:endParaRPr lang="en-US" sz="2200" dirty="0">
              <a:solidFill>
                <a:schemeClr val="tx1"/>
              </a:solidFill>
            </a:endParaRPr>
          </a:p>
          <a:p>
            <a:pPr marL="463550" indent="-463550">
              <a:lnSpc>
                <a:spcPct val="100000"/>
              </a:lnSpc>
              <a:spcBef>
                <a:spcPts val="0"/>
              </a:spcBef>
              <a:defRPr/>
            </a:pPr>
            <a:r>
              <a:rPr lang="en-US" sz="2200" dirty="0">
                <a:cs typeface="Times New Roman" panose="02020603050405020304" pitchFamily="18" charset="0"/>
              </a:rPr>
              <a:t>Covered COVID-19 tests include all FDA-authorized COVID-19 diagnostic tests, COVID-19 diagnostic tests that developers request authorization for on an emergency basis, and COVID-19 diagnostic tests developed in and authorized by states. It also ensures that COVID-19 antibody testing will also be covered. </a:t>
            </a:r>
            <a:endParaRPr lang="en-US" sz="2200" b="0" dirty="0">
              <a:cs typeface="Times New Roman" panose="02020603050405020304" pitchFamily="18" charset="0"/>
            </a:endParaRPr>
          </a:p>
        </p:txBody>
      </p:sp>
    </p:spTree>
    <p:extLst>
      <p:ext uri="{BB962C8B-B14F-4D97-AF65-F5344CB8AC3E}">
        <p14:creationId xmlns:p14="http://schemas.microsoft.com/office/powerpoint/2010/main" val="40247213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altLang="en-US" dirty="0"/>
              <a:t>Frequently Asked Questions (FAQs) Part 42</a:t>
            </a:r>
          </a:p>
        </p:txBody>
      </p:sp>
      <p:sp>
        <p:nvSpPr>
          <p:cNvPr id="3" name="Content Placeholder 2"/>
          <p:cNvSpPr>
            <a:spLocks noGrp="1"/>
          </p:cNvSpPr>
          <p:nvPr>
            <p:ph idx="1"/>
          </p:nvPr>
        </p:nvSpPr>
        <p:spPr>
          <a:xfrm>
            <a:off x="979631" y="1203277"/>
            <a:ext cx="10115999" cy="5006453"/>
          </a:xfrm>
        </p:spPr>
        <p:txBody>
          <a:bodyPr>
            <a:noAutofit/>
          </a:bodyPr>
          <a:lstStyle/>
          <a:p>
            <a:pPr marL="0" indent="0">
              <a:lnSpc>
                <a:spcPts val="2200"/>
              </a:lnSpc>
              <a:spcBef>
                <a:spcPts val="0"/>
              </a:spcBef>
              <a:buNone/>
              <a:defRPr/>
            </a:pPr>
            <a:r>
              <a:rPr lang="en-US" sz="2200" b="1" dirty="0">
                <a:solidFill>
                  <a:schemeClr val="accent2">
                    <a:lumMod val="75000"/>
                  </a:schemeClr>
                </a:solidFill>
                <a:cs typeface="Times New Roman" panose="02020603050405020304" pitchFamily="18" charset="0"/>
              </a:rPr>
              <a:t>NONENFORCEMENT RELIEF </a:t>
            </a:r>
          </a:p>
          <a:p>
            <a:pPr marL="0" indent="0">
              <a:lnSpc>
                <a:spcPts val="2200"/>
              </a:lnSpc>
              <a:spcBef>
                <a:spcPts val="0"/>
              </a:spcBef>
              <a:buNone/>
              <a:defRPr/>
            </a:pPr>
            <a:endParaRPr lang="en-US" sz="2200" b="1" dirty="0">
              <a:solidFill>
                <a:schemeClr val="accent2">
                  <a:lumMod val="75000"/>
                </a:schemeClr>
              </a:solidFill>
              <a:cs typeface="Times New Roman" panose="02020603050405020304" pitchFamily="18" charset="0"/>
            </a:endParaRPr>
          </a:p>
          <a:p>
            <a:pPr marL="463550" indent="-463550">
              <a:lnSpc>
                <a:spcPct val="100000"/>
              </a:lnSpc>
              <a:spcBef>
                <a:spcPts val="0"/>
              </a:spcBef>
              <a:defRPr/>
            </a:pPr>
            <a:r>
              <a:rPr lang="en-US" sz="2200" b="1" dirty="0">
                <a:solidFill>
                  <a:schemeClr val="accent2">
                    <a:lumMod val="75000"/>
                  </a:schemeClr>
                </a:solidFill>
                <a:cs typeface="Times New Roman" panose="02020603050405020304" pitchFamily="18" charset="0"/>
              </a:rPr>
              <a:t>Coverage of COVID-19 diagnosis and treatment: </a:t>
            </a:r>
            <a:r>
              <a:rPr lang="en-US" sz="2200" dirty="0">
                <a:cs typeface="Times New Roman" panose="02020603050405020304" pitchFamily="18" charset="0"/>
              </a:rPr>
              <a:t>To help facilitate the nation’s response to COVID-19, the Departments will not take enforcement action against any plan or issuer that makes such modification to provide greater coverage related to the diagnosis and/or treatment of COVID-19, without providing at least 60 days advance notice. </a:t>
            </a:r>
          </a:p>
          <a:p>
            <a:pPr marL="914400" lvl="1" indent="-457200">
              <a:lnSpc>
                <a:spcPts val="2200"/>
              </a:lnSpc>
              <a:spcBef>
                <a:spcPts val="0"/>
              </a:spcBef>
              <a:buSzPct val="90000"/>
              <a:defRPr/>
            </a:pPr>
            <a:r>
              <a:rPr lang="en-US" sz="2200" dirty="0">
                <a:solidFill>
                  <a:schemeClr val="tx1"/>
                </a:solidFill>
              </a:rPr>
              <a:t>Plans and issuers must provide notice of the changes as soon as reasonably practicable.</a:t>
            </a:r>
          </a:p>
          <a:p>
            <a:pPr marL="914400" lvl="1" indent="-457200">
              <a:lnSpc>
                <a:spcPts val="2200"/>
              </a:lnSpc>
              <a:spcBef>
                <a:spcPts val="0"/>
              </a:spcBef>
              <a:buSzPct val="90000"/>
              <a:defRPr/>
            </a:pPr>
            <a:r>
              <a:rPr lang="en-US" sz="2200" dirty="0">
                <a:solidFill>
                  <a:schemeClr val="tx1"/>
                </a:solidFill>
              </a:rPr>
              <a:t>HHS encourages states to take a similar approach and will not consider a state to have failed to substantially enforce section 2715(d)(4) of the PHS Act if it takes such an approach. </a:t>
            </a:r>
          </a:p>
          <a:p>
            <a:pPr marL="914400" lvl="1" indent="-450850">
              <a:lnSpc>
                <a:spcPts val="2200"/>
              </a:lnSpc>
              <a:spcBef>
                <a:spcPts val="0"/>
              </a:spcBef>
              <a:buNone/>
              <a:defRPr/>
            </a:pPr>
            <a:endParaRPr lang="en-US" sz="2200" dirty="0">
              <a:cs typeface="Times New Roman" panose="02020603050405020304" pitchFamily="18" charset="0"/>
            </a:endParaRPr>
          </a:p>
          <a:p>
            <a:pPr marL="463550" indent="-463550">
              <a:lnSpc>
                <a:spcPct val="100000"/>
              </a:lnSpc>
              <a:spcBef>
                <a:spcPts val="0"/>
              </a:spcBef>
              <a:defRPr/>
            </a:pPr>
            <a:r>
              <a:rPr lang="en-US" sz="2200" b="1" dirty="0">
                <a:solidFill>
                  <a:schemeClr val="accent2">
                    <a:lumMod val="75000"/>
                  </a:schemeClr>
                </a:solidFill>
                <a:cs typeface="Times New Roman" panose="02020603050405020304" pitchFamily="18" charset="0"/>
              </a:rPr>
              <a:t>Telehealth: </a:t>
            </a:r>
            <a:r>
              <a:rPr lang="en-US" sz="2200" dirty="0">
                <a:cs typeface="Times New Roman" panose="02020603050405020304" pitchFamily="18" charset="0"/>
              </a:rPr>
              <a:t>This relief also applies to benefit enhancements related to telehealth. </a:t>
            </a:r>
          </a:p>
        </p:txBody>
      </p:sp>
    </p:spTree>
    <p:extLst>
      <p:ext uri="{BB962C8B-B14F-4D97-AF65-F5344CB8AC3E}">
        <p14:creationId xmlns:p14="http://schemas.microsoft.com/office/powerpoint/2010/main" val="317941015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05866" y="59856"/>
            <a:ext cx="11081334" cy="786384"/>
          </a:xfrm>
        </p:spPr>
        <p:txBody>
          <a:bodyPr>
            <a:normAutofit/>
          </a:bodyPr>
          <a:lstStyle/>
          <a:p>
            <a:r>
              <a:rPr lang="en-US" altLang="en-US" dirty="0"/>
              <a:t>Frequently Asked Questions (FAQs) Part 42</a:t>
            </a:r>
          </a:p>
        </p:txBody>
      </p:sp>
      <p:sp>
        <p:nvSpPr>
          <p:cNvPr id="3" name="Content Placeholder 2"/>
          <p:cNvSpPr>
            <a:spLocks noGrp="1"/>
          </p:cNvSpPr>
          <p:nvPr>
            <p:ph idx="1"/>
          </p:nvPr>
        </p:nvSpPr>
        <p:spPr>
          <a:xfrm>
            <a:off x="914400" y="1137446"/>
            <a:ext cx="10208525" cy="5039517"/>
          </a:xfrm>
        </p:spPr>
        <p:txBody>
          <a:bodyPr/>
          <a:lstStyle/>
          <a:p>
            <a:pPr marL="0" indent="0">
              <a:lnSpc>
                <a:spcPts val="2200"/>
              </a:lnSpc>
              <a:spcBef>
                <a:spcPts val="0"/>
              </a:spcBef>
              <a:buNone/>
              <a:defRPr/>
            </a:pPr>
            <a:r>
              <a:rPr lang="en-US" sz="2200" b="1" dirty="0">
                <a:solidFill>
                  <a:schemeClr val="accent2">
                    <a:lumMod val="75000"/>
                  </a:schemeClr>
                </a:solidFill>
                <a:cs typeface="Times New Roman" panose="02020603050405020304" pitchFamily="18" charset="0"/>
              </a:rPr>
              <a:t>EXCEPTED BENEFITS</a:t>
            </a:r>
          </a:p>
          <a:p>
            <a:pPr marL="0" indent="0">
              <a:lnSpc>
                <a:spcPts val="2200"/>
              </a:lnSpc>
              <a:spcBef>
                <a:spcPts val="0"/>
              </a:spcBef>
              <a:buNone/>
              <a:defRPr/>
            </a:pPr>
            <a:endParaRPr lang="en-US" sz="2200" dirty="0">
              <a:cs typeface="Times New Roman" panose="02020603050405020304" pitchFamily="18" charset="0"/>
            </a:endParaRPr>
          </a:p>
          <a:p>
            <a:pPr marL="463550" indent="-463550">
              <a:lnSpc>
                <a:spcPct val="100000"/>
              </a:lnSpc>
              <a:spcBef>
                <a:spcPts val="0"/>
              </a:spcBef>
              <a:buSzPct val="90000"/>
              <a:defRPr/>
            </a:pPr>
            <a:r>
              <a:rPr lang="en-US" sz="2200" b="1" dirty="0">
                <a:solidFill>
                  <a:schemeClr val="accent2">
                    <a:lumMod val="75000"/>
                  </a:schemeClr>
                </a:solidFill>
                <a:cs typeface="Times New Roman" panose="02020603050405020304" pitchFamily="18" charset="0"/>
              </a:rPr>
              <a:t>Employee Assistance Program (EAP): </a:t>
            </a:r>
            <a:r>
              <a:rPr lang="en-US" sz="2200" dirty="0">
                <a:cs typeface="Times New Roman" panose="02020603050405020304" pitchFamily="18" charset="0"/>
              </a:rPr>
              <a:t>An EAP will not be considered to provide benefits that are significant in the nature of medical care solely because it offers benefits for diagnosis and testing for COVID-19 while a public health emergency declaration under section 319 of the PHS Act related to COVID-19 or a national emergency declaration under the National Emergencies Act related to COVID-19 is in effect. </a:t>
            </a:r>
          </a:p>
          <a:p>
            <a:pPr marL="463550" indent="-463550">
              <a:lnSpc>
                <a:spcPct val="100000"/>
              </a:lnSpc>
              <a:spcBef>
                <a:spcPts val="0"/>
              </a:spcBef>
              <a:buSzPct val="90000"/>
              <a:defRPr/>
            </a:pPr>
            <a:endParaRPr lang="en-US" sz="2200" dirty="0">
              <a:cs typeface="Times New Roman" panose="02020603050405020304" pitchFamily="18" charset="0"/>
            </a:endParaRPr>
          </a:p>
          <a:p>
            <a:pPr marL="463550" indent="-463550">
              <a:lnSpc>
                <a:spcPct val="100000"/>
              </a:lnSpc>
              <a:spcBef>
                <a:spcPts val="0"/>
              </a:spcBef>
              <a:buSzPct val="90000"/>
              <a:defRPr/>
            </a:pPr>
            <a:r>
              <a:rPr lang="en-US" sz="2200" b="1" dirty="0">
                <a:solidFill>
                  <a:schemeClr val="accent2">
                    <a:lumMod val="75000"/>
                  </a:schemeClr>
                </a:solidFill>
                <a:cs typeface="Times New Roman" panose="02020603050405020304" pitchFamily="18" charset="0"/>
              </a:rPr>
              <a:t>On-site medical clinic:</a:t>
            </a:r>
            <a:r>
              <a:rPr lang="en-US" sz="2200" dirty="0">
                <a:cs typeface="Times New Roman" panose="02020603050405020304" pitchFamily="18" charset="0"/>
              </a:rPr>
              <a:t> An employer may offer benefits for diagnosis and testing for COVID-19 at an on-site medical clinic that constitute an excepted benefit.</a:t>
            </a:r>
          </a:p>
        </p:txBody>
      </p:sp>
    </p:spTree>
    <p:extLst>
      <p:ext uri="{BB962C8B-B14F-4D97-AF65-F5344CB8AC3E}">
        <p14:creationId xmlns:p14="http://schemas.microsoft.com/office/powerpoint/2010/main" val="217265181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3" name="Title 2"/>
          <p:cNvSpPr>
            <a:spLocks noGrp="1"/>
          </p:cNvSpPr>
          <p:nvPr>
            <p:ph type="title"/>
          </p:nvPr>
        </p:nvSpPr>
        <p:spPr>
          <a:xfrm>
            <a:off x="644101" y="-131823"/>
            <a:ext cx="11081334" cy="786384"/>
          </a:xfrm>
        </p:spPr>
        <p:txBody>
          <a:bodyPr>
            <a:normAutofit fontScale="90000"/>
          </a:bodyPr>
          <a:lstStyle/>
          <a:p>
            <a:br>
              <a:rPr lang="en-US" b="0" dirty="0"/>
            </a:br>
            <a:r>
              <a:rPr lang="en-US" b="0" dirty="0"/>
              <a:t> </a:t>
            </a:r>
            <a:r>
              <a:rPr lang="en-US" dirty="0"/>
              <a:t>COVID-19 FAQs for Participants and Beneficiaries </a:t>
            </a:r>
          </a:p>
        </p:txBody>
      </p:sp>
      <p:sp>
        <p:nvSpPr>
          <p:cNvPr id="4" name="Content Placeholder 3"/>
          <p:cNvSpPr>
            <a:spLocks noGrp="1"/>
          </p:cNvSpPr>
          <p:nvPr>
            <p:ph idx="1"/>
          </p:nvPr>
        </p:nvSpPr>
        <p:spPr/>
        <p:txBody>
          <a:bodyPr>
            <a:normAutofit/>
          </a:bodyPr>
          <a:lstStyle/>
          <a:p>
            <a:r>
              <a:rPr lang="en-US" sz="2200" b="1" dirty="0">
                <a:solidFill>
                  <a:schemeClr val="accent2">
                    <a:lumMod val="75000"/>
                  </a:schemeClr>
                </a:solidFill>
                <a:cs typeface="Times New Roman" panose="02020603050405020304" pitchFamily="18" charset="0"/>
              </a:rPr>
              <a:t>Health  Benefits -12 Questions about:</a:t>
            </a:r>
          </a:p>
          <a:p>
            <a:pPr marL="914400" lvl="1" indent="-457200">
              <a:lnSpc>
                <a:spcPts val="2200"/>
              </a:lnSpc>
              <a:spcBef>
                <a:spcPts val="0"/>
              </a:spcBef>
              <a:buSzPct val="90000"/>
              <a:defRPr/>
            </a:pPr>
            <a:r>
              <a:rPr lang="en-US" sz="2200" dirty="0">
                <a:solidFill>
                  <a:schemeClr val="tx1"/>
                </a:solidFill>
              </a:rPr>
              <a:t>Obtaining information about current coverage and submission of claims.</a:t>
            </a:r>
          </a:p>
          <a:p>
            <a:pPr marL="914400" lvl="1" indent="-457200">
              <a:lnSpc>
                <a:spcPts val="2200"/>
              </a:lnSpc>
              <a:spcBef>
                <a:spcPts val="0"/>
              </a:spcBef>
              <a:buSzPct val="90000"/>
              <a:defRPr/>
            </a:pPr>
            <a:r>
              <a:rPr lang="en-US" sz="2200" dirty="0">
                <a:solidFill>
                  <a:schemeClr val="tx1"/>
                </a:solidFill>
              </a:rPr>
              <a:t>Loss or reduction of coverage. </a:t>
            </a:r>
          </a:p>
          <a:p>
            <a:pPr marL="914400" lvl="1" indent="-457200">
              <a:lnSpc>
                <a:spcPts val="2200"/>
              </a:lnSpc>
              <a:spcBef>
                <a:spcPts val="0"/>
              </a:spcBef>
              <a:buSzPct val="90000"/>
              <a:defRPr/>
            </a:pPr>
            <a:r>
              <a:rPr lang="en-US" sz="2200" dirty="0">
                <a:solidFill>
                  <a:schemeClr val="tx1"/>
                </a:solidFill>
              </a:rPr>
              <a:t>How to obtain replacement coverage (COBRA continuation coverage, special enrollment in another health plan or through the individual marketplace, etc.).</a:t>
            </a:r>
          </a:p>
          <a:p>
            <a:pPr marL="914400" lvl="1" indent="-457200">
              <a:lnSpc>
                <a:spcPts val="2200"/>
              </a:lnSpc>
              <a:spcBef>
                <a:spcPts val="0"/>
              </a:spcBef>
              <a:buSzPct val="90000"/>
              <a:defRPr/>
            </a:pPr>
            <a:r>
              <a:rPr lang="en-US" sz="2200" dirty="0">
                <a:solidFill>
                  <a:schemeClr val="tx1"/>
                </a:solidFill>
              </a:rPr>
              <a:t>Where to find additional information.</a:t>
            </a:r>
          </a:p>
          <a:p>
            <a:r>
              <a:rPr lang="en-US" sz="2200" b="1" dirty="0">
                <a:solidFill>
                  <a:schemeClr val="accent2">
                    <a:lumMod val="75000"/>
                  </a:schemeClr>
                </a:solidFill>
                <a:cs typeface="Times New Roman" panose="02020603050405020304" pitchFamily="18" charset="0"/>
              </a:rPr>
              <a:t>Retirement Benefits – 11 Questions about:</a:t>
            </a:r>
          </a:p>
          <a:p>
            <a:pPr marL="914400" lvl="1" indent="-457200">
              <a:lnSpc>
                <a:spcPts val="2200"/>
              </a:lnSpc>
              <a:spcBef>
                <a:spcPts val="0"/>
              </a:spcBef>
              <a:buSzPct val="90000"/>
              <a:defRPr/>
            </a:pPr>
            <a:r>
              <a:rPr lang="en-US" sz="2200" dirty="0">
                <a:solidFill>
                  <a:schemeClr val="tx1"/>
                </a:solidFill>
              </a:rPr>
              <a:t>Obtaining information about accrued benefits and how to make a claim.</a:t>
            </a:r>
          </a:p>
          <a:p>
            <a:pPr marL="914400" lvl="1" indent="-457200">
              <a:lnSpc>
                <a:spcPts val="2200"/>
              </a:lnSpc>
              <a:spcBef>
                <a:spcPts val="0"/>
              </a:spcBef>
              <a:buSzPct val="90000"/>
              <a:defRPr/>
            </a:pPr>
            <a:r>
              <a:rPr lang="en-US" sz="2200" dirty="0">
                <a:solidFill>
                  <a:schemeClr val="tx1"/>
                </a:solidFill>
              </a:rPr>
              <a:t>Accessing benefits – Distributions and loans.</a:t>
            </a:r>
          </a:p>
          <a:p>
            <a:pPr marL="914400" lvl="1" indent="-457200">
              <a:lnSpc>
                <a:spcPts val="2200"/>
              </a:lnSpc>
              <a:spcBef>
                <a:spcPts val="0"/>
              </a:spcBef>
              <a:buSzPct val="90000"/>
              <a:defRPr/>
            </a:pPr>
            <a:r>
              <a:rPr lang="en-US" sz="2200" dirty="0">
                <a:solidFill>
                  <a:schemeClr val="tx1"/>
                </a:solidFill>
              </a:rPr>
              <a:t>Plan termination.</a:t>
            </a:r>
          </a:p>
          <a:p>
            <a:pPr marL="914400" lvl="1" indent="-457200">
              <a:lnSpc>
                <a:spcPts val="2200"/>
              </a:lnSpc>
              <a:spcBef>
                <a:spcPts val="0"/>
              </a:spcBef>
              <a:buSzPct val="90000"/>
              <a:defRPr/>
            </a:pPr>
            <a:r>
              <a:rPr lang="en-US" sz="2200" dirty="0">
                <a:solidFill>
                  <a:schemeClr val="tx1"/>
                </a:solidFill>
              </a:rPr>
              <a:t>Delays in providing benefit statements and other required information.</a:t>
            </a:r>
          </a:p>
          <a:p>
            <a:pPr marL="914400" lvl="1" indent="-457200">
              <a:lnSpc>
                <a:spcPts val="2200"/>
              </a:lnSpc>
              <a:spcBef>
                <a:spcPts val="0"/>
              </a:spcBef>
              <a:buSzPct val="90000"/>
              <a:defRPr/>
            </a:pPr>
            <a:r>
              <a:rPr lang="en-US" sz="2200" dirty="0">
                <a:solidFill>
                  <a:schemeClr val="tx1"/>
                </a:solidFill>
              </a:rPr>
              <a:t>Where to find additional information.</a:t>
            </a:r>
          </a:p>
          <a:p>
            <a:pPr marL="914400" lvl="1" indent="-457200">
              <a:lnSpc>
                <a:spcPts val="2200"/>
              </a:lnSpc>
              <a:spcBef>
                <a:spcPts val="0"/>
              </a:spcBef>
              <a:buSzPct val="90000"/>
              <a:defRPr/>
            </a:pPr>
            <a:endParaRPr lang="en-US" sz="2200" dirty="0">
              <a:solidFill>
                <a:schemeClr val="tx1"/>
              </a:solidFill>
            </a:endParaRPr>
          </a:p>
          <a:p>
            <a:pPr marL="1377950" lvl="1" indent="-450850">
              <a:lnSpc>
                <a:spcPts val="2200"/>
              </a:lnSpc>
              <a:spcBef>
                <a:spcPts val="0"/>
              </a:spcBef>
              <a:buSzPct val="90000"/>
              <a:defRPr/>
            </a:pPr>
            <a:endParaRPr lang="en-US" sz="2200" dirty="0">
              <a:solidFill>
                <a:schemeClr val="tx1"/>
              </a:solidFill>
            </a:endParaRPr>
          </a:p>
          <a:p>
            <a:pPr marL="0" indent="0">
              <a:buNone/>
            </a:pPr>
            <a:endParaRPr lang="en-US" b="1" dirty="0"/>
          </a:p>
          <a:p>
            <a:endParaRPr lang="en-US" b="1" dirty="0"/>
          </a:p>
        </p:txBody>
      </p:sp>
    </p:spTree>
    <p:extLst>
      <p:ext uri="{BB962C8B-B14F-4D97-AF65-F5344CB8AC3E}">
        <p14:creationId xmlns:p14="http://schemas.microsoft.com/office/powerpoint/2010/main" val="3805297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EBSA DISASTER RELIEF NOTICE 2020-01</a:t>
            </a:r>
          </a:p>
        </p:txBody>
      </p:sp>
      <p:sp>
        <p:nvSpPr>
          <p:cNvPr id="3" name="Content Placeholder 2"/>
          <p:cNvSpPr>
            <a:spLocks noGrp="1"/>
          </p:cNvSpPr>
          <p:nvPr>
            <p:ph idx="1"/>
          </p:nvPr>
        </p:nvSpPr>
        <p:spPr>
          <a:xfrm>
            <a:off x="898832" y="1076916"/>
            <a:ext cx="10701765" cy="5187407"/>
          </a:xfrm>
        </p:spPr>
        <p:txBody>
          <a:bodyPr>
            <a:noAutofit/>
          </a:bodyPr>
          <a:lstStyle/>
          <a:p>
            <a:pPr marL="463550" indent="-463550">
              <a:lnSpc>
                <a:spcPts val="2200"/>
              </a:lnSpc>
              <a:spcBef>
                <a:spcPts val="0"/>
              </a:spcBef>
              <a:buSzPct val="90000"/>
            </a:pPr>
            <a:r>
              <a:rPr lang="en-US" sz="2200" b="1" dirty="0">
                <a:solidFill>
                  <a:schemeClr val="accent2">
                    <a:lumMod val="75000"/>
                  </a:schemeClr>
                </a:solidFill>
                <a:cs typeface="Times New Roman" panose="02020603050405020304" pitchFamily="18" charset="0"/>
              </a:rPr>
              <a:t>ERISA section 518 relief</a:t>
            </a:r>
          </a:p>
          <a:p>
            <a:pPr marL="463550" indent="-463550">
              <a:lnSpc>
                <a:spcPts val="2200"/>
              </a:lnSpc>
              <a:spcBef>
                <a:spcPts val="0"/>
              </a:spcBef>
              <a:buSzPct val="90000"/>
            </a:pPr>
            <a:endParaRPr lang="en-US" sz="2200" dirty="0">
              <a:solidFill>
                <a:schemeClr val="accent5">
                  <a:lumMod val="75000"/>
                </a:schemeClr>
              </a:solidFill>
            </a:endParaRPr>
          </a:p>
          <a:p>
            <a:pPr lvl="1">
              <a:lnSpc>
                <a:spcPts val="2200"/>
              </a:lnSpc>
              <a:spcBef>
                <a:spcPts val="0"/>
              </a:spcBef>
              <a:buSzPct val="90000"/>
            </a:pPr>
            <a:r>
              <a:rPr lang="en-US" sz="2200" dirty="0">
                <a:solidFill>
                  <a:schemeClr val="accent5">
                    <a:lumMod val="75000"/>
                  </a:schemeClr>
                </a:solidFill>
              </a:rPr>
              <a:t>RELIEF:</a:t>
            </a:r>
            <a:r>
              <a:rPr lang="en-US" sz="2200" dirty="0"/>
              <a:t> Extends time for plan officials to furnish benefit statements, annual funding notices, and other ERISA required notices/disclosures/documents due during relief period until end of the relief period.</a:t>
            </a:r>
          </a:p>
          <a:p>
            <a:pPr lvl="1">
              <a:lnSpc>
                <a:spcPts val="2200"/>
              </a:lnSpc>
              <a:spcBef>
                <a:spcPts val="0"/>
              </a:spcBef>
              <a:buSzPct val="90000"/>
            </a:pPr>
            <a:endParaRPr lang="en-US" sz="2200" dirty="0"/>
          </a:p>
          <a:p>
            <a:pPr lvl="1">
              <a:lnSpc>
                <a:spcPts val="2200"/>
              </a:lnSpc>
              <a:spcBef>
                <a:spcPts val="0"/>
              </a:spcBef>
              <a:buSzPct val="90000"/>
            </a:pPr>
            <a:r>
              <a:rPr lang="en-US" sz="2200" dirty="0">
                <a:solidFill>
                  <a:schemeClr val="accent5">
                    <a:lumMod val="75000"/>
                  </a:schemeClr>
                </a:solidFill>
              </a:rPr>
              <a:t>RELIEF PERIOD: </a:t>
            </a:r>
            <a:r>
              <a:rPr lang="en-US" sz="2200" dirty="0"/>
              <a:t>From March 1, 2020, until the 60th day following the announced end of the COVID-19 National Emergency.</a:t>
            </a:r>
          </a:p>
          <a:p>
            <a:pPr lvl="1">
              <a:lnSpc>
                <a:spcPts val="2200"/>
              </a:lnSpc>
              <a:spcBef>
                <a:spcPts val="0"/>
              </a:spcBef>
              <a:buSzPct val="90000"/>
            </a:pPr>
            <a:endParaRPr lang="en-US" sz="2200" dirty="0"/>
          </a:p>
          <a:p>
            <a:pPr lvl="1">
              <a:lnSpc>
                <a:spcPts val="2200"/>
              </a:lnSpc>
              <a:spcBef>
                <a:spcPts val="0"/>
              </a:spcBef>
              <a:buSzPct val="90000"/>
            </a:pPr>
            <a:r>
              <a:rPr lang="en-US" sz="2200" dirty="0">
                <a:solidFill>
                  <a:schemeClr val="accent5">
                    <a:lumMod val="75000"/>
                  </a:schemeClr>
                </a:solidFill>
              </a:rPr>
              <a:t>CONDITIONS:  </a:t>
            </a:r>
            <a:r>
              <a:rPr lang="en-US" sz="2200" dirty="0"/>
              <a:t>Must make a good faith effort to furnish as soon as administratively practicable under circumstances.</a:t>
            </a:r>
          </a:p>
          <a:p>
            <a:pPr lvl="1">
              <a:lnSpc>
                <a:spcPts val="2200"/>
              </a:lnSpc>
              <a:spcBef>
                <a:spcPts val="0"/>
              </a:spcBef>
              <a:buSzPct val="90000"/>
            </a:pPr>
            <a:endParaRPr lang="en-US" sz="2200" dirty="0"/>
          </a:p>
          <a:p>
            <a:pPr lvl="1">
              <a:lnSpc>
                <a:spcPts val="2200"/>
              </a:lnSpc>
              <a:spcBef>
                <a:spcPts val="0"/>
              </a:spcBef>
              <a:buSzPct val="90000"/>
            </a:pPr>
            <a:r>
              <a:rPr lang="en-US" sz="2200" dirty="0"/>
              <a:t>Good faith includes the use of electronic communication if plan fiduciary reasonably believes participants and fiduciaries have effective access to electronic means of communication (email, text messages, and continuous access websites). </a:t>
            </a:r>
          </a:p>
          <a:p>
            <a:pPr lvl="1">
              <a:lnSpc>
                <a:spcPts val="2200"/>
              </a:lnSpc>
              <a:spcBef>
                <a:spcPts val="0"/>
              </a:spcBef>
              <a:buSzPct val="90000"/>
            </a:pPr>
            <a:endParaRPr lang="en-US" sz="2200" dirty="0"/>
          </a:p>
          <a:p>
            <a:pPr lvl="1">
              <a:lnSpc>
                <a:spcPts val="2200"/>
              </a:lnSpc>
              <a:spcBef>
                <a:spcPts val="0"/>
              </a:spcBef>
              <a:buSzPct val="90000"/>
            </a:pPr>
            <a:endParaRPr lang="en-US" sz="2200" dirty="0"/>
          </a:p>
          <a:p>
            <a:pPr lvl="1">
              <a:lnSpc>
                <a:spcPts val="2200"/>
              </a:lnSpc>
              <a:spcBef>
                <a:spcPts val="0"/>
              </a:spcBef>
              <a:buSzPct val="90000"/>
            </a:pPr>
            <a:endParaRPr lang="en-US" sz="2200" dirty="0"/>
          </a:p>
          <a:p>
            <a:pPr lvl="1">
              <a:lnSpc>
                <a:spcPts val="2200"/>
              </a:lnSpc>
              <a:spcBef>
                <a:spcPts val="0"/>
              </a:spcBef>
            </a:pPr>
            <a:endParaRPr lang="en-US" sz="2200" dirty="0"/>
          </a:p>
        </p:txBody>
      </p:sp>
    </p:spTree>
    <p:extLst>
      <p:ext uri="{BB962C8B-B14F-4D97-AF65-F5344CB8AC3E}">
        <p14:creationId xmlns:p14="http://schemas.microsoft.com/office/powerpoint/2010/main" val="2210042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EBSA DISASTER RELIEF NOTICE 2020-01 - CONTINUED</a:t>
            </a:r>
          </a:p>
        </p:txBody>
      </p:sp>
      <p:sp>
        <p:nvSpPr>
          <p:cNvPr id="3" name="Content Placeholder 2"/>
          <p:cNvSpPr>
            <a:spLocks noGrp="1"/>
          </p:cNvSpPr>
          <p:nvPr>
            <p:ph idx="1"/>
          </p:nvPr>
        </p:nvSpPr>
        <p:spPr>
          <a:xfrm>
            <a:off x="961070" y="1115941"/>
            <a:ext cx="10557641" cy="4351338"/>
          </a:xfrm>
        </p:spPr>
        <p:txBody>
          <a:bodyPr>
            <a:normAutofit/>
          </a:bodyPr>
          <a:lstStyle/>
          <a:p>
            <a:pPr marL="463550" indent="-463550">
              <a:buSzPct val="90000"/>
            </a:pPr>
            <a:r>
              <a:rPr lang="en-US" sz="2200" b="1" dirty="0">
                <a:solidFill>
                  <a:schemeClr val="accent2">
                    <a:lumMod val="75000"/>
                  </a:schemeClr>
                </a:solidFill>
                <a:cs typeface="Times New Roman" panose="02020603050405020304" pitchFamily="18" charset="0"/>
              </a:rPr>
              <a:t>Deadline for filing Forms 5500 Annual/Report and Form M-1 tracks  due on or after April 1, 2020, extended to July 15, 2020. </a:t>
            </a:r>
          </a:p>
          <a:p>
            <a:pPr marL="463550" indent="-463550">
              <a:buSzPct val="90000"/>
            </a:pPr>
            <a:r>
              <a:rPr lang="en-US" sz="2200" b="1" dirty="0">
                <a:solidFill>
                  <a:schemeClr val="accent2">
                    <a:lumMod val="75000"/>
                  </a:schemeClr>
                </a:solidFill>
                <a:cs typeface="Times New Roman" panose="02020603050405020304" pitchFamily="18" charset="0"/>
              </a:rPr>
              <a:t>Notice also includes compliance assistance guidance on:</a:t>
            </a:r>
          </a:p>
          <a:p>
            <a:pPr marL="914400" lvl="1" indent="-457200">
              <a:lnSpc>
                <a:spcPts val="2200"/>
              </a:lnSpc>
              <a:spcBef>
                <a:spcPts val="0"/>
              </a:spcBef>
              <a:buSzPct val="90000"/>
              <a:defRPr/>
            </a:pPr>
            <a:r>
              <a:rPr lang="en-US" sz="2200" dirty="0">
                <a:solidFill>
                  <a:schemeClr val="tx1"/>
                </a:solidFill>
              </a:rPr>
              <a:t>Plan loan verification procedures and CARES Act plan loan provisions.</a:t>
            </a:r>
          </a:p>
          <a:p>
            <a:pPr marL="914400" lvl="1" indent="-457200">
              <a:lnSpc>
                <a:spcPts val="2200"/>
              </a:lnSpc>
              <a:spcBef>
                <a:spcPts val="0"/>
              </a:spcBef>
              <a:buSzPct val="90000"/>
              <a:defRPr/>
            </a:pPr>
            <a:r>
              <a:rPr lang="en-US" sz="2200" dirty="0">
                <a:solidFill>
                  <a:schemeClr val="tx1"/>
                </a:solidFill>
              </a:rPr>
              <a:t>Handling participant contributions and loan repayments to 401(k)-type plans.</a:t>
            </a:r>
          </a:p>
          <a:p>
            <a:pPr marL="914400" lvl="1" indent="-457200">
              <a:lnSpc>
                <a:spcPts val="2200"/>
              </a:lnSpc>
              <a:spcBef>
                <a:spcPts val="0"/>
              </a:spcBef>
              <a:buSzPct val="90000"/>
              <a:defRPr/>
            </a:pPr>
            <a:r>
              <a:rPr lang="en-US" sz="2200" dirty="0">
                <a:solidFill>
                  <a:schemeClr val="tx1"/>
                </a:solidFill>
              </a:rPr>
              <a:t>Blackout notices – temporary suspension, limitation or restriction on the ability of participants to direct or diversify assets, obtain loans or take plan distributions. </a:t>
            </a:r>
          </a:p>
          <a:p>
            <a:pPr marL="914400" lvl="1" indent="-457200">
              <a:lnSpc>
                <a:spcPts val="2200"/>
              </a:lnSpc>
              <a:spcBef>
                <a:spcPts val="0"/>
              </a:spcBef>
              <a:buSzPct val="90000"/>
              <a:defRPr/>
            </a:pPr>
            <a:r>
              <a:rPr lang="en-US" sz="2200" dirty="0">
                <a:solidFill>
                  <a:schemeClr val="tx1"/>
                </a:solidFill>
              </a:rPr>
              <a:t>Other general compliance guidance on ERISA fiduciary responsibilities.</a:t>
            </a:r>
          </a:p>
        </p:txBody>
      </p:sp>
    </p:spTree>
    <p:extLst>
      <p:ext uri="{BB962C8B-B14F-4D97-AF65-F5344CB8AC3E}">
        <p14:creationId xmlns:p14="http://schemas.microsoft.com/office/powerpoint/2010/main" val="1828185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48</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Please type questions into the chat for our presenters to answer.</a:t>
            </a:r>
          </a:p>
          <a:p>
            <a:pPr lvl="1"/>
            <a:r>
              <a:rPr lang="en-US" dirty="0"/>
              <a:t>(As a reminder, we may not be able to answer all questions here today.)</a:t>
            </a:r>
          </a:p>
        </p:txBody>
      </p:sp>
    </p:spTree>
    <p:custDataLst>
      <p:tags r:id="rId1"/>
    </p:custDataLst>
    <p:extLst>
      <p:ext uri="{BB962C8B-B14F-4D97-AF65-F5344CB8AC3E}">
        <p14:creationId xmlns:p14="http://schemas.microsoft.com/office/powerpoint/2010/main" val="983620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4"/>
              </a:rPr>
              <a:t>Support@workforceGPS.org</a:t>
            </a:r>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5</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The Families First Coronavirus Response Act (FFCRA)</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5891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a:t>
            </a:fld>
            <a:endParaRPr lang="en-US"/>
          </a:p>
        </p:txBody>
      </p:sp>
      <p:sp>
        <p:nvSpPr>
          <p:cNvPr id="3" name="Title 2"/>
          <p:cNvSpPr>
            <a:spLocks noGrp="1"/>
          </p:cNvSpPr>
          <p:nvPr>
            <p:ph type="title"/>
          </p:nvPr>
        </p:nvSpPr>
        <p:spPr/>
        <p:txBody>
          <a:bodyPr/>
          <a:lstStyle/>
          <a:p>
            <a:r>
              <a:rPr lang="en-US" dirty="0"/>
              <a:t>Disclaimer</a:t>
            </a:r>
          </a:p>
        </p:txBody>
      </p:sp>
      <p:sp>
        <p:nvSpPr>
          <p:cNvPr id="4" name="Content Placeholder 3"/>
          <p:cNvSpPr>
            <a:spLocks noGrp="1"/>
          </p:cNvSpPr>
          <p:nvPr>
            <p:ph idx="1"/>
          </p:nvPr>
        </p:nvSpPr>
        <p:spPr/>
        <p:txBody>
          <a:bodyPr/>
          <a:lstStyle/>
          <a:p>
            <a:pPr>
              <a:lnSpc>
                <a:spcPct val="80000"/>
              </a:lnSpc>
            </a:pPr>
            <a:r>
              <a:rPr lang="en-US" altLang="en-US" sz="2800" dirty="0"/>
              <a:t>The presentation is intended as general information only and does not carry the force of legal opinion.</a:t>
            </a:r>
          </a:p>
          <a:p>
            <a:pPr>
              <a:lnSpc>
                <a:spcPct val="80000"/>
              </a:lnSpc>
            </a:pPr>
            <a:r>
              <a:rPr lang="en-US" altLang="en-US" sz="2800" dirty="0"/>
              <a:t>The Department of Labor is providing this information as a public service.  This information and related materials are presented to give the public access to information on Department of Labor programs.  You should be aware that while we try to keep the information timely and accurate, there will often be a delay between official publications of the materials and the modification of these pages.  Therefore, we make no express or implied guarantees.  The </a:t>
            </a:r>
            <a:r>
              <a:rPr lang="en-US" altLang="en-US" sz="2800" i="1" dirty="0"/>
              <a:t>Federal Register</a:t>
            </a:r>
            <a:r>
              <a:rPr lang="en-US" altLang="en-US" sz="2800" dirty="0"/>
              <a:t> and the </a:t>
            </a:r>
            <a:r>
              <a:rPr lang="en-US" altLang="en-US" sz="2800" i="1" dirty="0"/>
              <a:t>Code of Federal Regulations</a:t>
            </a:r>
            <a:r>
              <a:rPr lang="en-US" altLang="en-US" sz="2800" dirty="0"/>
              <a:t> remain the official sources for regulatory information published by the Department of Labor.  We will make every effort to keep this information current and to correct errors brought to our attention.</a:t>
            </a:r>
          </a:p>
          <a:p>
            <a:endParaRPr lang="en-US" dirty="0"/>
          </a:p>
        </p:txBody>
      </p:sp>
    </p:spTree>
    <p:extLst>
      <p:ext uri="{BB962C8B-B14F-4D97-AF65-F5344CB8AC3E}">
        <p14:creationId xmlns:p14="http://schemas.microsoft.com/office/powerpoint/2010/main" val="32573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7</a:t>
            </a:fld>
            <a:endParaRPr lang="en-US"/>
          </a:p>
        </p:txBody>
      </p:sp>
      <p:sp>
        <p:nvSpPr>
          <p:cNvPr id="3" name="Title 2"/>
          <p:cNvSpPr>
            <a:spLocks noGrp="1"/>
          </p:cNvSpPr>
          <p:nvPr>
            <p:ph type="title"/>
          </p:nvPr>
        </p:nvSpPr>
        <p:spPr/>
        <p:txBody>
          <a:bodyPr/>
          <a:lstStyle/>
          <a:p>
            <a:r>
              <a:rPr lang="en-US" dirty="0"/>
              <a:t>FFCRA – Employer Coverage</a:t>
            </a:r>
          </a:p>
        </p:txBody>
      </p:sp>
      <p:sp>
        <p:nvSpPr>
          <p:cNvPr id="4" name="Content Placeholder 3"/>
          <p:cNvSpPr>
            <a:spLocks noGrp="1"/>
          </p:cNvSpPr>
          <p:nvPr>
            <p:ph idx="1"/>
          </p:nvPr>
        </p:nvSpPr>
        <p:spPr/>
        <p:txBody>
          <a:bodyPr/>
          <a:lstStyle/>
          <a:p>
            <a:r>
              <a:rPr lang="en-US" dirty="0"/>
              <a:t>Private Sector</a:t>
            </a:r>
          </a:p>
          <a:p>
            <a:pPr lvl="1"/>
            <a:r>
              <a:rPr lang="en-US" dirty="0"/>
              <a:t>Employers of fewer than 500 employees</a:t>
            </a:r>
          </a:p>
          <a:p>
            <a:pPr lvl="1"/>
            <a:r>
              <a:rPr lang="en-US" dirty="0"/>
              <a:t>Including not for profit employers</a:t>
            </a:r>
          </a:p>
          <a:p>
            <a:r>
              <a:rPr lang="en-US" dirty="0"/>
              <a:t>Public Agencies</a:t>
            </a:r>
          </a:p>
          <a:p>
            <a:pPr lvl="1"/>
            <a:r>
              <a:rPr lang="en-US" dirty="0"/>
              <a:t>Regardless of the number of employees they employ</a:t>
            </a:r>
          </a:p>
          <a:p>
            <a:endParaRPr lang="en-US" dirty="0"/>
          </a:p>
        </p:txBody>
      </p:sp>
    </p:spTree>
    <p:extLst>
      <p:ext uri="{BB962C8B-B14F-4D97-AF65-F5344CB8AC3E}">
        <p14:creationId xmlns:p14="http://schemas.microsoft.com/office/powerpoint/2010/main" val="11558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8</a:t>
            </a:fld>
            <a:endParaRPr lang="en-US" dirty="0"/>
          </a:p>
        </p:txBody>
      </p:sp>
      <p:sp>
        <p:nvSpPr>
          <p:cNvPr id="3" name="Title 2"/>
          <p:cNvSpPr>
            <a:spLocks noGrp="1"/>
          </p:cNvSpPr>
          <p:nvPr>
            <p:ph type="title"/>
          </p:nvPr>
        </p:nvSpPr>
        <p:spPr/>
        <p:txBody>
          <a:bodyPr/>
          <a:lstStyle/>
          <a:p>
            <a:r>
              <a:rPr lang="en-US" dirty="0"/>
              <a:t>Emergency Paid Sick Leave Act </a:t>
            </a:r>
            <a:r>
              <a:rPr lang="en-US" sz="3200" dirty="0"/>
              <a:t>(EPSLA) </a:t>
            </a:r>
            <a:endParaRPr lang="en-US" dirty="0"/>
          </a:p>
        </p:txBody>
      </p:sp>
      <p:sp>
        <p:nvSpPr>
          <p:cNvPr id="4" name="Text Placeholder 3"/>
          <p:cNvSpPr>
            <a:spLocks noGrp="1"/>
          </p:cNvSpPr>
          <p:nvPr>
            <p:ph type="body" idx="1"/>
          </p:nvPr>
        </p:nvSpPr>
        <p:spPr/>
        <p:txBody>
          <a:bodyPr/>
          <a:lstStyle/>
          <a:p>
            <a:r>
              <a:rPr lang="en-US" dirty="0"/>
              <a:t>Under the FFCRA</a:t>
            </a:r>
          </a:p>
        </p:txBody>
      </p:sp>
    </p:spTree>
    <p:extLst>
      <p:ext uri="{BB962C8B-B14F-4D97-AF65-F5344CB8AC3E}">
        <p14:creationId xmlns:p14="http://schemas.microsoft.com/office/powerpoint/2010/main" val="781316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9</a:t>
            </a:fld>
            <a:endParaRPr lang="en-US"/>
          </a:p>
        </p:txBody>
      </p:sp>
      <p:sp>
        <p:nvSpPr>
          <p:cNvPr id="3" name="Title 2"/>
          <p:cNvSpPr>
            <a:spLocks noGrp="1"/>
          </p:cNvSpPr>
          <p:nvPr>
            <p:ph type="title"/>
          </p:nvPr>
        </p:nvSpPr>
        <p:spPr/>
        <p:txBody>
          <a:bodyPr/>
          <a:lstStyle/>
          <a:p>
            <a:r>
              <a:rPr lang="en-US" dirty="0"/>
              <a:t>Emergency Paid Sick Leave Act </a:t>
            </a:r>
            <a:r>
              <a:rPr lang="en-US" sz="2800" dirty="0"/>
              <a:t>(EPSLA)</a:t>
            </a:r>
            <a:endParaRPr lang="en-US" dirty="0"/>
          </a:p>
        </p:txBody>
      </p:sp>
      <p:sp>
        <p:nvSpPr>
          <p:cNvPr id="4" name="Content Placeholder 3"/>
          <p:cNvSpPr>
            <a:spLocks noGrp="1"/>
          </p:cNvSpPr>
          <p:nvPr>
            <p:ph idx="1"/>
          </p:nvPr>
        </p:nvSpPr>
        <p:spPr/>
        <p:txBody>
          <a:bodyPr/>
          <a:lstStyle/>
          <a:p>
            <a:pPr marL="0" indent="0">
              <a:buNone/>
            </a:pPr>
            <a:r>
              <a:rPr lang="en-US" b="1" dirty="0"/>
              <a:t>Benefit Basics:</a:t>
            </a:r>
          </a:p>
          <a:p>
            <a:r>
              <a:rPr lang="en-US" dirty="0"/>
              <a:t>Six qualifying COVID-19 related reasons for job-protected leave</a:t>
            </a:r>
          </a:p>
          <a:p>
            <a:r>
              <a:rPr lang="en-US" dirty="0"/>
              <a:t>During leave, continuation of health insurance</a:t>
            </a:r>
          </a:p>
          <a:p>
            <a:r>
              <a:rPr lang="en-US" dirty="0"/>
              <a:t>Entitlement to paid sick leave over a 2-week period</a:t>
            </a:r>
          </a:p>
          <a:p>
            <a:pPr lvl="1"/>
            <a:r>
              <a:rPr lang="en-US" dirty="0"/>
              <a:t>Full-time employees, based on their schedule, up to 80 hours</a:t>
            </a:r>
          </a:p>
          <a:p>
            <a:pPr lvl="1"/>
            <a:r>
              <a:rPr lang="en-US" dirty="0"/>
              <a:t>Part-time employees, hours based on their schedule</a:t>
            </a:r>
          </a:p>
          <a:p>
            <a:endParaRPr lang="en-US" dirty="0"/>
          </a:p>
        </p:txBody>
      </p:sp>
    </p:spTree>
    <p:extLst>
      <p:ext uri="{BB962C8B-B14F-4D97-AF65-F5344CB8AC3E}">
        <p14:creationId xmlns:p14="http://schemas.microsoft.com/office/powerpoint/2010/main" val="23783921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69111648CCE841868FE85E89B9B60A" ma:contentTypeVersion="2" ma:contentTypeDescription="Create a new document." ma:contentTypeScope="" ma:versionID="33efae48d8c16de7b1f17e7e88c75849">
  <xsd:schema xmlns:xsd="http://www.w3.org/2001/XMLSchema" xmlns:xs="http://www.w3.org/2001/XMLSchema" xmlns:p="http://schemas.microsoft.com/office/2006/metadata/properties" xmlns:ns3="2a1ba486-ff2f-4459-80ac-1ab5aa17f82f" targetNamespace="http://schemas.microsoft.com/office/2006/metadata/properties" ma:root="true" ma:fieldsID="7c90538a591b19f0fd27851ed4b22ad6" ns3:_="">
    <xsd:import namespace="2a1ba486-ff2f-4459-80ac-1ab5aa17f82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ba486-ff2f-4459-80ac-1ab5aa17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2.xml><?xml version="1.0" encoding="utf-8"?>
<ds:datastoreItem xmlns:ds="http://schemas.openxmlformats.org/officeDocument/2006/customXml" ds:itemID="{D32CC84F-7AB2-4EC6-A02F-BAE94203C817}">
  <ds:schemaRefs>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elements/1.1/"/>
    <ds:schemaRef ds:uri="2a1ba486-ff2f-4459-80ac-1ab5aa17f82f"/>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7DAC149-0A17-42B7-8361-1103F5542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ba486-ff2f-4459-80ac-1ab5aa17f8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64E83B0-881D-4837-AFF0-B1718BA187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11304</TotalTime>
  <Words>4274</Words>
  <Application>Microsoft Office PowerPoint</Application>
  <PresentationFormat>Widescreen</PresentationFormat>
  <Paragraphs>358</Paragraphs>
  <Slides>49</Slides>
  <Notes>27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49</vt:i4>
      </vt:variant>
    </vt:vector>
  </HeadingPairs>
  <TitlesOfParts>
    <vt:vector size="63" baseType="lpstr">
      <vt:lpstr>Arial</vt:lpstr>
      <vt:lpstr>Calibri</vt:lpstr>
      <vt:lpstr>Calibri Light</vt:lpstr>
      <vt:lpstr>Times New Roman</vt:lpstr>
      <vt:lpstr>Verdana</vt:lpstr>
      <vt:lpstr>Webdings</vt:lpstr>
      <vt:lpstr>Wingdings</vt:lpstr>
      <vt:lpstr>Wingdings 2</vt:lpstr>
      <vt:lpstr>Wingdings 3</vt:lpstr>
      <vt:lpstr>General Content</vt:lpstr>
      <vt:lpstr>Special Content</vt:lpstr>
      <vt:lpstr>People Slides</vt:lpstr>
      <vt:lpstr>Interactive Slides</vt:lpstr>
      <vt:lpstr>Infographic Layouts</vt:lpstr>
      <vt:lpstr>COVID-19 Benefits &amp; Resources Town Hall</vt:lpstr>
      <vt:lpstr>Today’s Moderator</vt:lpstr>
      <vt:lpstr>Today’s Speakers</vt:lpstr>
      <vt:lpstr>Today’s Objectives</vt:lpstr>
      <vt:lpstr>The Families First Coronavirus Response Act (FFCRA)</vt:lpstr>
      <vt:lpstr>Disclaimer</vt:lpstr>
      <vt:lpstr>FFCRA – Employer Coverage</vt:lpstr>
      <vt:lpstr>Emergency Paid Sick Leave Act (EPSLA) </vt:lpstr>
      <vt:lpstr>Emergency Paid Sick Leave Act (EPSLA)</vt:lpstr>
      <vt:lpstr>EPSLA – Employee Eligibility</vt:lpstr>
      <vt:lpstr>  EPSLA – Qualifying Reasons for Leave (Reasons 1 – 3) </vt:lpstr>
      <vt:lpstr>EPSLA – Qualifying Reasons for Leave (Reasons 4 – 6)</vt:lpstr>
      <vt:lpstr>Emergency Family and Medical Leave Expansion Act (EFMLEA) </vt:lpstr>
      <vt:lpstr>Emergency Family and Medical Leave Expansion Act (EFMLEA)</vt:lpstr>
      <vt:lpstr>EFMLEA - Employee Eligibility</vt:lpstr>
      <vt:lpstr>EFMLEA – Qualifying Reason for Leave</vt:lpstr>
      <vt:lpstr> FFCRA - Small Business Exemption </vt:lpstr>
      <vt:lpstr>FFCRA - Exclusion of Health Care Providers and Emergency Responders</vt:lpstr>
      <vt:lpstr>FFCRA Resources</vt:lpstr>
      <vt:lpstr>Office of Unemployment Insurance</vt:lpstr>
      <vt:lpstr>Federal-State Unemployment Compensation (UC) Program</vt:lpstr>
      <vt:lpstr>Filing for UC</vt:lpstr>
      <vt:lpstr>Summary and Background of COVID-19 Response</vt:lpstr>
      <vt:lpstr>Summary and Background of COVID-19 Response</vt:lpstr>
      <vt:lpstr>Short-Time Compensation (STC) Program</vt:lpstr>
      <vt:lpstr>Short-Time Compensation (STC) Program</vt:lpstr>
      <vt:lpstr>Pandemic Emergency Unemployment Compensation (PEUC)</vt:lpstr>
      <vt:lpstr>Pandemic Unemployment Assistance (PUA)</vt:lpstr>
      <vt:lpstr>Relationship of PUA to DUA</vt:lpstr>
      <vt:lpstr>Federal Pandemic Unemployment Compensation (FPUC)</vt:lpstr>
      <vt:lpstr>Coordination of Programs</vt:lpstr>
      <vt:lpstr>Unemployment Relief for Governmental Entities, Nonprofit Organizations, and Federally-Recognized Indian Tribes</vt:lpstr>
      <vt:lpstr>Example: State provides 30% relief from payments due</vt:lpstr>
      <vt:lpstr>Additional Resources</vt:lpstr>
      <vt:lpstr>EMPLOYEE BENEFITS SECURITY ADMINISTRATION (EBSA)</vt:lpstr>
      <vt:lpstr>  EBSA COVID-19 RESPONSE</vt:lpstr>
      <vt:lpstr>EBSA COVID-19 GUIDANCE</vt:lpstr>
      <vt:lpstr>PowerPoint Presentation</vt:lpstr>
      <vt:lpstr>OUTREACH, EDUCATION AND ASSISTANCE</vt:lpstr>
      <vt:lpstr>OUTREACH, EDUCATION AND ASSISTANCE</vt:lpstr>
      <vt:lpstr>Families First Coronavirus Response Act (FFCRA) and Coronavirus Aid, Relief, and Economic Security (CARES) Act</vt:lpstr>
      <vt:lpstr>Frequently Asked Questions (FAQs) Part 42</vt:lpstr>
      <vt:lpstr>Frequently Asked Questions (FAQs) Part 42</vt:lpstr>
      <vt:lpstr>Frequently Asked Questions (FAQs) Part 42</vt:lpstr>
      <vt:lpstr>  COVID-19 FAQs for Participants and Beneficiaries </vt:lpstr>
      <vt:lpstr>EBSA DISASTER RELIEF NOTICE 2020-01</vt:lpstr>
      <vt:lpstr>EBSA DISASTER RELIEF NOTICE 2020-01 - CONTINUED</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204</cp:revision>
  <dcterms:created xsi:type="dcterms:W3CDTF">2019-06-21T16:58:05Z</dcterms:created>
  <dcterms:modified xsi:type="dcterms:W3CDTF">2020-05-07T12:41:45Z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y fmtid="{D5CDD505-2E9C-101B-9397-08002B2CF9AE}" pid="4" name="ContentTypeId">
    <vt:lpwstr>0x0101007669111648CCE841868FE85E89B9B60A</vt:lpwstr>
  </property>
</Properties>
</file>